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  <p:sldId id="278" r:id="rId21"/>
    <p:sldId id="275" r:id="rId22"/>
    <p:sldId id="279" r:id="rId23"/>
    <p:sldId id="276" r:id="rId24"/>
    <p:sldId id="280" r:id="rId25"/>
    <p:sldId id="277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>
      <p:cViewPr varScale="1">
        <p:scale>
          <a:sx n="101" d="100"/>
          <a:sy n="101" d="100"/>
        </p:scale>
        <p:origin x="12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748AB51-31D0-4EA6-8A59-2EA1A3E615F0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AD2157-6941-4079-A356-B32D285B8E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48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C0B6B-9899-4186-BF8B-CD2E27C42F12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191F9-5027-4349-A1A0-D478E4E881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04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58284-B39F-4696-AE4D-6A9E9A9FCF81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10C94-C126-4378-B067-A17C178AAE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14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9C80C-FDA8-466F-8B39-9A0E2614359B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607CE-A8BC-42F7-99D8-322AB96351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77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FFA3AE-38C5-4B94-A9E3-D629C39371FD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18DBD-3A79-4000-864D-AC2B4E72B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695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D3C496-4D75-415C-A3FC-B947F80AED6A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01143-9ABF-4061-B947-EB0F5BE216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527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AD3088-1396-4B07-88DE-3C0CD12B4C55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D4C0E-13B6-485C-BA64-850C73DE2A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72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287902-1172-41EE-9330-1FE4BB5BB4DE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AFE88-BEA4-4A5E-9863-9E1DFA64BE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051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AA915-39E8-46F0-B758-10DAB50CE9E9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D9410-A33B-49F4-A5FB-73C21822A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04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40729F-1707-4F9C-8CB7-2777D8D4A050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BF93F-FE00-49B2-B5FB-0C02986DAF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85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771713-C8C0-41DE-B2F2-0BFAB984FCD2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86A20-165A-4D72-826D-F5BB6B1205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1480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72D359C-82A4-481A-8B16-6CBAC944CC8F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E7EFB194-0EE9-4D41-B00E-65F60589EF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kursevi.elfak.rs/file.php/3/moddata/scorm/8/PREDUZECE.zi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Upitni jezik SQL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3124200"/>
          </a:xfrm>
        </p:spPr>
        <p:txBody>
          <a:bodyPr/>
          <a:lstStyle/>
          <a:p>
            <a:pPr eaLnBrk="1" hangingPunct="1"/>
            <a:r>
              <a:rPr lang="en-US" altLang="en-US" sz="2400"/>
              <a:t>Možemo da primetimo da se u rezultujućoj tabeli neki matični brojevi javljaju više puta. To je posledica činjenice da veći broj radnika može imati istog rukovodioca. Ukoliko želimo da eliminišemo duplikate koristićemo ključnu reč </a:t>
            </a:r>
            <a:r>
              <a:rPr lang="en-US" altLang="en-US" sz="2400" b="1"/>
              <a:t>DISTINCT</a:t>
            </a:r>
            <a:r>
              <a:rPr lang="en-US" altLang="en-US" sz="2400"/>
              <a:t>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800" b="1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b="1"/>
              <a:t>		SELECT DISTINCT</a:t>
            </a:r>
            <a:r>
              <a:rPr lang="en-US" altLang="en-US"/>
              <a:t> Rukovodilac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b="1"/>
              <a:t>		FROM</a:t>
            </a:r>
            <a:r>
              <a:rPr lang="en-US" altLang="en-US"/>
              <a:t> RADNIK; </a:t>
            </a:r>
          </a:p>
        </p:txBody>
      </p:sp>
      <p:pic>
        <p:nvPicPr>
          <p:cNvPr id="18435" name="Picture 2" descr="Primer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81400"/>
            <a:ext cx="1919288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767262"/>
          </a:xfrm>
        </p:spPr>
        <p:txBody>
          <a:bodyPr/>
          <a:lstStyle/>
          <a:p>
            <a:pPr eaLnBrk="1" hangingPunct="1"/>
            <a:r>
              <a:rPr lang="en-US" altLang="en-US" sz="2500"/>
              <a:t>Klauzula </a:t>
            </a:r>
            <a:r>
              <a:rPr lang="en-US" altLang="en-US" sz="2500" b="1"/>
              <a:t>WHERE </a:t>
            </a:r>
            <a:r>
              <a:rPr lang="en-US" altLang="en-US" sz="2500"/>
              <a:t>specificira uslov na osnovu koga se kreira rezultujuća tabela.</a:t>
            </a:r>
            <a:endParaRPr lang="sr-Latn-RS" altLang="en-US" sz="2500"/>
          </a:p>
          <a:p>
            <a:pPr eaLnBrk="1" hangingPunct="1"/>
            <a:r>
              <a:rPr lang="en-US" altLang="en-US" sz="2500"/>
              <a:t>U rezultujuću tabelu će biti uključene samo one vrste koje</a:t>
            </a:r>
            <a:r>
              <a:rPr lang="sr-Latn-RS" altLang="en-US" sz="2500"/>
              <a:t> </a:t>
            </a:r>
            <a:r>
              <a:rPr lang="en-US" altLang="en-US" sz="2500"/>
              <a:t>zadovoljavaju specificirani uslov.</a:t>
            </a:r>
            <a:endParaRPr lang="sr-Latn-RS" altLang="en-US" sz="2500"/>
          </a:p>
          <a:p>
            <a:pPr eaLnBrk="1" hangingPunct="1"/>
            <a:r>
              <a:rPr lang="en-US" altLang="en-US" sz="2500"/>
              <a:t>U uslovu se mogu javiti: </a:t>
            </a:r>
          </a:p>
          <a:p>
            <a:pPr lvl="2" eaLnBrk="1" hangingPunct="1"/>
            <a:r>
              <a:rPr lang="en-US" altLang="en-US" sz="2300"/>
              <a:t>Relacioni operatori </a:t>
            </a:r>
          </a:p>
          <a:p>
            <a:pPr lvl="2" eaLnBrk="1" hangingPunct="1"/>
            <a:r>
              <a:rPr lang="en-US" altLang="en-US" sz="2300"/>
              <a:t>Logički operatori </a:t>
            </a:r>
          </a:p>
          <a:p>
            <a:pPr lvl="2" eaLnBrk="1" hangingPunct="1"/>
            <a:r>
              <a:rPr lang="en-US" altLang="en-US" sz="2300"/>
              <a:t>Operator </a:t>
            </a:r>
            <a:r>
              <a:rPr lang="en-US" altLang="en-US" sz="2300" b="1"/>
              <a:t>BETWEEN</a:t>
            </a:r>
            <a:r>
              <a:rPr lang="en-US" altLang="en-US" sz="2300"/>
              <a:t> </a:t>
            </a:r>
          </a:p>
          <a:p>
            <a:pPr lvl="2" eaLnBrk="1" hangingPunct="1"/>
            <a:r>
              <a:rPr lang="en-US" altLang="en-US" sz="2300"/>
              <a:t>Operator </a:t>
            </a:r>
            <a:r>
              <a:rPr lang="en-US" altLang="en-US" sz="2300" b="1"/>
              <a:t>IN</a:t>
            </a:r>
            <a:r>
              <a:rPr lang="en-US" altLang="en-US" sz="2300"/>
              <a:t> </a:t>
            </a:r>
          </a:p>
          <a:p>
            <a:pPr lvl="2" eaLnBrk="1" hangingPunct="1"/>
            <a:r>
              <a:rPr lang="en-US" altLang="en-US" sz="2300"/>
              <a:t>Operator </a:t>
            </a:r>
            <a:r>
              <a:rPr lang="en-US" altLang="en-US" sz="2300" b="1"/>
              <a:t>LIKE</a:t>
            </a:r>
            <a:r>
              <a:rPr lang="en-US" altLang="en-US" sz="2300"/>
              <a:t> </a:t>
            </a:r>
          </a:p>
          <a:p>
            <a:pPr lvl="2" eaLnBrk="1" hangingPunct="1"/>
            <a:r>
              <a:rPr lang="en-US" altLang="en-US" sz="2300"/>
              <a:t>Operator </a:t>
            </a:r>
            <a:r>
              <a:rPr lang="en-US" altLang="en-US" sz="2300" b="1"/>
              <a:t>IS NULL</a:t>
            </a:r>
            <a:r>
              <a:rPr lang="en-US" altLang="en-US" sz="2300"/>
              <a:t> </a:t>
            </a:r>
          </a:p>
          <a:p>
            <a:pPr eaLnBrk="1" hangingPunct="1"/>
            <a:endParaRPr lang="en-US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Klauzula WHERE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1033462"/>
          </a:xfrm>
        </p:spPr>
        <p:txBody>
          <a:bodyPr/>
          <a:lstStyle/>
          <a:p>
            <a:pPr eaLnBrk="1" hangingPunct="1"/>
            <a:r>
              <a:rPr lang="en-US" altLang="en-US"/>
              <a:t>SQL podržava šest relacionih operatora koji imaju sledeće značenje: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Klauzula WHERE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2550795"/>
          <a:ext cx="5257800" cy="258699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6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2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/>
                        <a:t>1.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/>
                        <a:t>= </a:t>
                      </a:r>
                      <a:endParaRPr lang="en-US" sz="2400" b="1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/>
                        <a:t> Jednako 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/>
                        <a:t>2.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/>
                        <a:t>&lt;&gt; </a:t>
                      </a:r>
                      <a:endParaRPr lang="en-US" sz="2400" b="1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/>
                        <a:t> Nije jednako (različito) 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/>
                        <a:t>3.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/>
                        <a:t>&lt; </a:t>
                      </a:r>
                      <a:endParaRPr lang="en-US" sz="2400" b="1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/>
                        <a:t> Manje od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/>
                        <a:t>4.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/>
                        <a:t>&gt; </a:t>
                      </a:r>
                      <a:endParaRPr lang="en-US" sz="2400" b="1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/>
                        <a:t> Veće od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/>
                        <a:t>5.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/>
                        <a:t>&lt;= </a:t>
                      </a:r>
                      <a:endParaRPr lang="en-US" sz="2400" b="1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/>
                        <a:t> Manje ili jednako od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/>
                        <a:t>6.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/>
                        <a:t>&gt;= </a:t>
                      </a:r>
                      <a:endParaRPr lang="en-US" sz="2400" b="1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/>
                        <a:t> Veće ili jednako od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3048000"/>
          </a:xfrm>
        </p:spPr>
        <p:txBody>
          <a:bodyPr/>
          <a:lstStyle/>
          <a:p>
            <a:pPr eaLnBrk="1" hangingPunct="1"/>
            <a:r>
              <a:rPr lang="en-US" altLang="en-US"/>
              <a:t>Primer 4 </a:t>
            </a:r>
          </a:p>
          <a:p>
            <a:pPr eaLnBrk="1" hangingPunct="1"/>
            <a:r>
              <a:rPr lang="en-US" altLang="en-US" sz="2400"/>
              <a:t>U ovom primeru dat je SQL upit koji prikazuje podatke o radnicima koji se prezivaju Petrović.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80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b="1"/>
              <a:t>		SELECT </a:t>
            </a:r>
            <a:r>
              <a:rPr lang="en-US" altLang="en-US"/>
              <a:t>*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b="1"/>
              <a:t>			FROM</a:t>
            </a:r>
            <a:r>
              <a:rPr lang="en-US" altLang="en-US"/>
              <a:t> RADNIK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b="1"/>
              <a:t>				WHERE</a:t>
            </a:r>
            <a:r>
              <a:rPr lang="en-US" altLang="en-US"/>
              <a:t> Prezime = "Petrović"; </a:t>
            </a:r>
          </a:p>
        </p:txBody>
      </p:sp>
      <p:pic>
        <p:nvPicPr>
          <p:cNvPr id="21507" name="Picture 2" descr="Prime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2800"/>
            <a:ext cx="9131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609600" y="4724400"/>
            <a:ext cx="8001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Lucida Sans Unicode" panose="020B0602030504020204" pitchFamily="34" charset="0"/>
              </a:rPr>
              <a:t>Treba primetiti da se tekstualni podaci zadaju korišćenjem znaka navoda: "Petrović".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304800" y="304800"/>
            <a:ext cx="8458200" cy="5702300"/>
          </a:xfrm>
        </p:spPr>
        <p:txBody>
          <a:bodyPr/>
          <a:lstStyle/>
          <a:p>
            <a:pPr eaLnBrk="1" hangingPunct="1"/>
            <a:r>
              <a:rPr lang="en-US" altLang="en-US"/>
              <a:t>Primer 5 </a:t>
            </a:r>
          </a:p>
          <a:p>
            <a:pPr eaLnBrk="1" hangingPunct="1"/>
            <a:r>
              <a:rPr lang="en-US" altLang="en-US" sz="2400"/>
              <a:t>Primer sadrži SQL upit koji prikazuje imena i prezimena radnika čija je plata jednaka ili veća od 40000.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b="1"/>
              <a:t>		SELECT </a:t>
            </a:r>
            <a:r>
              <a:rPr lang="en-US" altLang="en-US"/>
              <a:t>Ime, Prezime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b="1"/>
              <a:t>		FROM</a:t>
            </a:r>
            <a:r>
              <a:rPr lang="en-US" altLang="en-US"/>
              <a:t> RADNIK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b="1"/>
              <a:t>		WHERE</a:t>
            </a:r>
            <a:r>
              <a:rPr lang="en-US" altLang="en-US"/>
              <a:t> PLATA &gt;= 40000; </a:t>
            </a:r>
          </a:p>
        </p:txBody>
      </p:sp>
      <p:pic>
        <p:nvPicPr>
          <p:cNvPr id="22531" name="Picture 2" descr="Primer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962400"/>
            <a:ext cx="273685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SQL omogućava korišćenje standardnih logičkih operatore </a:t>
            </a:r>
            <a:r>
              <a:rPr lang="en-US" altLang="en-US" sz="2400" b="1"/>
              <a:t>AND</a:t>
            </a:r>
            <a:r>
              <a:rPr lang="en-US" altLang="en-US" sz="2400"/>
              <a:t>, </a:t>
            </a:r>
            <a:r>
              <a:rPr lang="en-US" altLang="en-US" sz="2400" b="1"/>
              <a:t>OR</a:t>
            </a:r>
            <a:r>
              <a:rPr lang="en-US" altLang="en-US" sz="2400"/>
              <a:t> i </a:t>
            </a:r>
            <a:r>
              <a:rPr lang="en-US" altLang="en-US" sz="2400" b="1"/>
              <a:t>NOT</a:t>
            </a:r>
            <a:r>
              <a:rPr lang="en-US" altLang="en-US" sz="2400"/>
              <a:t>, ali i operatore </a:t>
            </a:r>
            <a:r>
              <a:rPr lang="en-US" altLang="en-US" sz="2400" b="1"/>
              <a:t>IN</a:t>
            </a:r>
            <a:r>
              <a:rPr lang="en-US" altLang="en-US" sz="2400"/>
              <a:t> i </a:t>
            </a:r>
            <a:r>
              <a:rPr lang="en-US" altLang="en-US" sz="2400" b="1"/>
              <a:t>BETWEEN</a:t>
            </a:r>
            <a:r>
              <a:rPr lang="en-US" altLang="en-US" sz="2400"/>
              <a:t> koji omogućavaju jednostavnije korišćenje prethodno navedenih operatora u nekim slučajevima.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2400"/>
          </a:p>
          <a:p>
            <a:pPr eaLnBrk="1" hangingPunct="1"/>
            <a:r>
              <a:rPr lang="en-US" altLang="en-US" sz="2400"/>
              <a:t>Prioritet logičkih operatora je sledeći: </a:t>
            </a:r>
          </a:p>
          <a:p>
            <a:pPr lvl="1" eaLnBrk="1" hangingPunct="1"/>
            <a:r>
              <a:rPr lang="en-US" altLang="en-US" sz="2000" b="1"/>
              <a:t>NOT</a:t>
            </a:r>
            <a:r>
              <a:rPr lang="en-US" altLang="en-US" sz="2000"/>
              <a:t> </a:t>
            </a:r>
          </a:p>
          <a:p>
            <a:pPr lvl="1" eaLnBrk="1" hangingPunct="1"/>
            <a:r>
              <a:rPr lang="en-US" altLang="en-US" sz="2000" b="1"/>
              <a:t>AND</a:t>
            </a:r>
            <a:r>
              <a:rPr lang="en-US" altLang="en-US" sz="2000"/>
              <a:t> </a:t>
            </a:r>
          </a:p>
          <a:p>
            <a:pPr lvl="1" eaLnBrk="1" hangingPunct="1"/>
            <a:r>
              <a:rPr lang="en-US" altLang="en-US" sz="2000" b="1"/>
              <a:t>OR</a:t>
            </a:r>
            <a:r>
              <a:rPr lang="en-US" altLang="en-US" sz="2000"/>
              <a:t> </a:t>
            </a:r>
          </a:p>
          <a:p>
            <a:pPr eaLnBrk="1" hangingPunct="1"/>
            <a:endParaRPr lang="en-US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Logički operatori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>
          <a:xfrm>
            <a:off x="304800" y="1481138"/>
            <a:ext cx="8610600" cy="4614862"/>
          </a:xfrm>
        </p:spPr>
        <p:txBody>
          <a:bodyPr/>
          <a:lstStyle/>
          <a:p>
            <a:pPr eaLnBrk="1" hangingPunct="1"/>
            <a:r>
              <a:rPr lang="en-US" altLang="en-US" sz="2400"/>
              <a:t>Logički operatori </a:t>
            </a:r>
            <a:r>
              <a:rPr lang="en-US" altLang="en-US" sz="2400" b="1"/>
              <a:t>AND</a:t>
            </a:r>
            <a:r>
              <a:rPr lang="en-US" altLang="en-US" sz="2400"/>
              <a:t> i </a:t>
            </a:r>
            <a:r>
              <a:rPr lang="en-US" altLang="en-US" sz="2400" b="1"/>
              <a:t>OR</a:t>
            </a:r>
            <a:r>
              <a:rPr lang="en-US" altLang="en-US" sz="2400"/>
              <a:t> se koriste na standardni način. Međutim, kod SQL-a, logički operator negacije </a:t>
            </a:r>
            <a:r>
              <a:rPr lang="en-US" altLang="en-US" sz="2400" b="1"/>
              <a:t>NOT</a:t>
            </a:r>
            <a:r>
              <a:rPr lang="en-US" altLang="en-US" sz="2400"/>
              <a:t> se navodi na početku logičkog izraza, a ne ispred operatora poređenja. Na primer, </a:t>
            </a:r>
            <a:r>
              <a:rPr lang="en-US" altLang="en-US" sz="2400" b="1"/>
              <a:t>NOT A = B</a:t>
            </a:r>
            <a:r>
              <a:rPr lang="en-US" altLang="en-US" sz="2400"/>
              <a:t> je validni </a:t>
            </a:r>
            <a:r>
              <a:rPr lang="en-US" altLang="en-US" sz="2400" b="1"/>
              <a:t>WHERE </a:t>
            </a:r>
            <a:r>
              <a:rPr lang="en-US" altLang="en-US" sz="2400"/>
              <a:t>uslov, ali </a:t>
            </a:r>
            <a:r>
              <a:rPr lang="en-US" altLang="en-US" sz="2400" b="1"/>
              <a:t>A NOT = B</a:t>
            </a:r>
            <a:r>
              <a:rPr lang="en-US" altLang="en-US" sz="2400"/>
              <a:t> nije. 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Primer 6 </a:t>
            </a:r>
          </a:p>
          <a:p>
            <a:pPr eaLnBrk="1" hangingPunct="1"/>
            <a:r>
              <a:rPr lang="en-US" altLang="en-US" sz="2400"/>
              <a:t>Ukolimo želimo da prikažemo podatke o radnicima koji se prezivaju Petrović i čija je plata jednaka ili veća od 40000 koji SQL upit možemo koristiti?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Logički operatori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33400" y="704850"/>
            <a:ext cx="8077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Lucida Sans Unicode" panose="020B0602030504020204" pitchFamily="34" charset="0"/>
              </a:rPr>
              <a:t>SELECT </a:t>
            </a:r>
            <a:r>
              <a:rPr lang="en-US" altLang="en-US" sz="2400">
                <a:latin typeface="Lucida Sans Unicode" panose="020B0602030504020204" pitchFamily="34" charset="0"/>
              </a:rPr>
              <a:t>* </a:t>
            </a:r>
          </a:p>
          <a:p>
            <a:pPr eaLnBrk="1" hangingPunct="1"/>
            <a:r>
              <a:rPr lang="en-US" altLang="en-US" sz="2400" b="1">
                <a:latin typeface="Lucida Sans Unicode" panose="020B0602030504020204" pitchFamily="34" charset="0"/>
              </a:rPr>
              <a:t>FROM</a:t>
            </a:r>
            <a:r>
              <a:rPr lang="en-US" altLang="en-US" sz="2400">
                <a:latin typeface="Lucida Sans Unicode" panose="020B0602030504020204" pitchFamily="34" charset="0"/>
              </a:rPr>
              <a:t> RADNIK </a:t>
            </a:r>
          </a:p>
          <a:p>
            <a:pPr eaLnBrk="1" hangingPunct="1"/>
            <a:r>
              <a:rPr lang="en-US" altLang="en-US" sz="2400" b="1">
                <a:latin typeface="Lucida Sans Unicode" panose="020B0602030504020204" pitchFamily="34" charset="0"/>
              </a:rPr>
              <a:t>WHERE</a:t>
            </a:r>
            <a:r>
              <a:rPr lang="en-US" altLang="en-US" sz="2400">
                <a:latin typeface="Lucida Sans Unicode" panose="020B0602030504020204" pitchFamily="34" charset="0"/>
              </a:rPr>
              <a:t> Prezime = "Petrović" </a:t>
            </a:r>
            <a:r>
              <a:rPr lang="en-US" altLang="en-US" sz="2400" b="1">
                <a:latin typeface="Lucida Sans Unicode" panose="020B0602030504020204" pitchFamily="34" charset="0"/>
              </a:rPr>
              <a:t>AND</a:t>
            </a:r>
            <a:r>
              <a:rPr lang="en-US" altLang="en-US" sz="2400">
                <a:latin typeface="Lucida Sans Unicode" panose="020B0602030504020204" pitchFamily="34" charset="0"/>
              </a:rPr>
              <a:t> Plata &gt;= 40000; </a:t>
            </a:r>
          </a:p>
        </p:txBody>
      </p:sp>
      <p:pic>
        <p:nvPicPr>
          <p:cNvPr id="25603" name="Picture 2" descr="Primer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5388"/>
            <a:ext cx="90868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" y="3763963"/>
            <a:ext cx="8382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Lucida Sans Unicode" panose="020B0602030504020204" pitchFamily="34" charset="0"/>
              </a:rPr>
              <a:t>Primer 7 </a:t>
            </a:r>
          </a:p>
          <a:p>
            <a:pPr eaLnBrk="1" hangingPunct="1"/>
            <a:r>
              <a:rPr lang="en-US" altLang="en-US" sz="2400">
                <a:latin typeface="Lucida Sans Unicode" panose="020B0602030504020204" pitchFamily="34" charset="0"/>
              </a:rPr>
              <a:t>U nastavku je dat SQL upit koji prikazuje podatke o radnicima koji se prezivaju Petrović i čija je plata jednaka ili veća od 40000.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13716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SELECT </a:t>
            </a:r>
            <a:r>
              <a:rPr lang="en-US" altLang="en-US" sz="2400"/>
              <a:t>*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FROM</a:t>
            </a:r>
            <a:r>
              <a:rPr lang="en-US" altLang="en-US" sz="2400"/>
              <a:t> RADNIK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WHERE</a:t>
            </a:r>
            <a:r>
              <a:rPr lang="en-US" altLang="en-US" sz="2400"/>
              <a:t> Prezime = "Petrović" </a:t>
            </a:r>
            <a:r>
              <a:rPr lang="en-US" altLang="en-US" sz="2400" b="1"/>
              <a:t>AND NOT</a:t>
            </a:r>
            <a:r>
              <a:rPr lang="en-US" altLang="en-US" sz="2400"/>
              <a:t> Plata &gt;= 40000; </a:t>
            </a:r>
          </a:p>
          <a:p>
            <a:pPr eaLnBrk="1" hangingPunct="1"/>
            <a:endParaRPr lang="en-US" altLang="en-US"/>
          </a:p>
        </p:txBody>
      </p:sp>
      <p:pic>
        <p:nvPicPr>
          <p:cNvPr id="26627" name="Picture 2" descr="Primer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5388"/>
            <a:ext cx="91043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57200" y="3611563"/>
            <a:ext cx="7848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Lucida Sans Unicode" panose="020B0602030504020204" pitchFamily="34" charset="0"/>
              </a:rPr>
              <a:t>Primer 8 </a:t>
            </a:r>
          </a:p>
          <a:p>
            <a:pPr eaLnBrk="1" hangingPunct="1"/>
            <a:r>
              <a:rPr lang="en-US" altLang="en-US" sz="2400">
                <a:latin typeface="Lucida Sans Unicode" panose="020B0602030504020204" pitchFamily="34" charset="0"/>
              </a:rPr>
              <a:t>Primer sadrži SQL upit koji prikazuje podatke o radnicima koji se prezivaju Petrović ili se prezivaju Jovanović.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16002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SELECT </a:t>
            </a:r>
            <a:r>
              <a:rPr lang="en-US" altLang="en-US" sz="2400"/>
              <a:t>*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FROM</a:t>
            </a:r>
            <a:r>
              <a:rPr lang="en-US" altLang="en-US" sz="2400"/>
              <a:t> RADNIK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WHERE</a:t>
            </a:r>
            <a:r>
              <a:rPr lang="en-US" altLang="en-US" sz="2400"/>
              <a:t> Prezime = "Petrović" </a:t>
            </a:r>
            <a:r>
              <a:rPr lang="en-US" altLang="en-US" sz="2400" b="1"/>
              <a:t>OR</a:t>
            </a:r>
            <a:r>
              <a:rPr lang="en-US" altLang="en-US" sz="2400"/>
              <a:t> Prezime = "Jovanović"; </a:t>
            </a:r>
          </a:p>
        </p:txBody>
      </p:sp>
      <p:pic>
        <p:nvPicPr>
          <p:cNvPr id="27651" name="Picture 2" descr="Primer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600"/>
            <a:ext cx="908685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228600" y="1481138"/>
            <a:ext cx="8610600" cy="4525962"/>
          </a:xfrm>
        </p:spPr>
        <p:txBody>
          <a:bodyPr/>
          <a:lstStyle/>
          <a:p>
            <a:pPr eaLnBrk="1" hangingPunct="1"/>
            <a:r>
              <a:rPr lang="en-US" altLang="en-US"/>
              <a:t>Naredba </a:t>
            </a:r>
            <a:r>
              <a:rPr lang="en-US" altLang="en-US" b="1"/>
              <a:t>SELECT</a:t>
            </a:r>
            <a:r>
              <a:rPr lang="en-US" altLang="en-US"/>
              <a:t> je jedna od najkompleksnijih naredbi SQL programskog jezika. </a:t>
            </a:r>
          </a:p>
          <a:p>
            <a:pPr eaLnBrk="1" hangingPunct="1"/>
            <a:r>
              <a:rPr lang="en-US" altLang="en-US"/>
              <a:t>Uključuje veći broj ključnih reči klauzula: </a:t>
            </a:r>
          </a:p>
          <a:p>
            <a:pPr lvl="1" eaLnBrk="1" hangingPunct="1"/>
            <a:r>
              <a:rPr lang="en-US" altLang="en-US" sz="2400" b="1"/>
              <a:t>SELECT</a:t>
            </a:r>
            <a:r>
              <a:rPr lang="en-US" altLang="en-US" sz="2400"/>
              <a:t> - definiše listu kolona koje će biti uključene u rezultujuću tabelu </a:t>
            </a:r>
          </a:p>
          <a:p>
            <a:pPr lvl="1" eaLnBrk="1" hangingPunct="1"/>
            <a:r>
              <a:rPr lang="en-US" altLang="en-US" sz="2400" b="1"/>
              <a:t>FROM</a:t>
            </a:r>
            <a:r>
              <a:rPr lang="en-US" altLang="en-US" sz="2400"/>
              <a:t> - definiše tabele iz kojih se pribavljaju podaci za potrebe generisanja rezultujuće tabele. Klauzula </a:t>
            </a:r>
            <a:r>
              <a:rPr lang="en-US" altLang="en-US" sz="2400" b="1"/>
              <a:t>FROM</a:t>
            </a:r>
            <a:r>
              <a:rPr lang="en-US" altLang="en-US" sz="2400"/>
              <a:t> može da uključi jednu ili više opcionih </a:t>
            </a:r>
            <a:r>
              <a:rPr lang="en-US" altLang="en-US" sz="2400" b="1"/>
              <a:t>JOIN</a:t>
            </a:r>
            <a:r>
              <a:rPr lang="en-US" altLang="en-US" sz="2400"/>
              <a:t> klauzula za povezivanje tabela na osnovu kriterijuma zadatih od strane korisnika.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Naredba SELECT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3733800"/>
          </a:xfrm>
        </p:spPr>
        <p:txBody>
          <a:bodyPr/>
          <a:lstStyle/>
          <a:p>
            <a:pPr eaLnBrk="1" hangingPunct="1"/>
            <a:r>
              <a:rPr lang="en-US" altLang="en-US" sz="2400"/>
              <a:t>Operator </a:t>
            </a:r>
            <a:r>
              <a:rPr lang="en-US" altLang="en-US" sz="2400" b="1"/>
              <a:t>IN</a:t>
            </a:r>
            <a:r>
              <a:rPr lang="en-US" altLang="en-US" sz="2400"/>
              <a:t> zamenjuje višestruku upotrebu operatora </a:t>
            </a:r>
            <a:r>
              <a:rPr lang="en-US" altLang="en-US" sz="2400" b="1"/>
              <a:t>OR</a:t>
            </a:r>
            <a:r>
              <a:rPr lang="en-US" altLang="en-US" sz="2400"/>
              <a:t> i = . Operator </a:t>
            </a:r>
            <a:r>
              <a:rPr lang="en-US" altLang="en-US" sz="2400" b="1"/>
              <a:t>NOT IN</a:t>
            </a:r>
            <a:r>
              <a:rPr lang="en-US" altLang="en-US" sz="2400"/>
              <a:t> prikazuje sve vrste osim onih određenih </a:t>
            </a:r>
            <a:r>
              <a:rPr lang="en-US" altLang="en-US" sz="2400" b="1"/>
              <a:t>IN</a:t>
            </a:r>
            <a:r>
              <a:rPr lang="en-US" altLang="en-US" sz="2400"/>
              <a:t> listom. </a:t>
            </a:r>
            <a:endParaRPr lang="en-US" altLang="en-US"/>
          </a:p>
          <a:p>
            <a:pPr eaLnBrk="1" hangingPunct="1"/>
            <a:r>
              <a:rPr lang="en-US" altLang="en-US" sz="2400"/>
              <a:t>Primer 9 </a:t>
            </a:r>
          </a:p>
          <a:p>
            <a:pPr eaLnBrk="1" hangingPunct="1"/>
            <a:r>
              <a:rPr lang="en-US" altLang="en-US" sz="2400"/>
              <a:t>Korišćenjem operatora </a:t>
            </a:r>
            <a:r>
              <a:rPr lang="en-US" altLang="en-US" sz="2400" b="1"/>
              <a:t>IN</a:t>
            </a:r>
            <a:r>
              <a:rPr lang="en-US" altLang="en-US" sz="2400"/>
              <a:t> izdvajaju se samo radnici koji se prezivaju Petrović ili Jovanović.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	SELECT </a:t>
            </a:r>
            <a:r>
              <a:rPr lang="en-US" altLang="en-US" sz="2400"/>
              <a:t>*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	FROM</a:t>
            </a:r>
            <a:r>
              <a:rPr lang="en-US" altLang="en-US" sz="2400"/>
              <a:t> RADNIK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	WHERE</a:t>
            </a:r>
            <a:r>
              <a:rPr lang="en-US" altLang="en-US" sz="2400"/>
              <a:t> Prezime </a:t>
            </a:r>
            <a:r>
              <a:rPr lang="en-US" altLang="en-US" sz="2400" b="1"/>
              <a:t>IN</a:t>
            </a:r>
            <a:r>
              <a:rPr lang="en-US" altLang="en-US" sz="2400"/>
              <a:t> ("Petrović","Jovanović");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Operator IN</a:t>
            </a:r>
          </a:p>
        </p:txBody>
      </p:sp>
      <p:pic>
        <p:nvPicPr>
          <p:cNvPr id="28676" name="Picture 2" descr="Primer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911225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3048000"/>
          </a:xfrm>
        </p:spPr>
        <p:txBody>
          <a:bodyPr/>
          <a:lstStyle/>
          <a:p>
            <a:pPr eaLnBrk="1" hangingPunct="1"/>
            <a:r>
              <a:rPr lang="en-US" altLang="en-US" sz="2400"/>
              <a:t>Naredni upit pribavlja podatke o svim radnicima osim onih koji se prezivaju Petrović ili Jovanović.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240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	SELECT </a:t>
            </a:r>
            <a:r>
              <a:rPr lang="en-US" altLang="en-US" sz="2400"/>
              <a:t>*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	FROM</a:t>
            </a:r>
            <a:r>
              <a:rPr lang="en-US" altLang="en-US" sz="2400"/>
              <a:t> RADNIK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	WHERE</a:t>
            </a:r>
            <a:r>
              <a:rPr lang="en-US" altLang="en-US" sz="2400"/>
              <a:t> Prezime </a:t>
            </a:r>
            <a:r>
              <a:rPr lang="en-US" altLang="en-US" sz="2400" b="1"/>
              <a:t>NOT</a:t>
            </a:r>
            <a:r>
              <a:rPr lang="en-US" altLang="en-US" sz="2400"/>
              <a:t> </a:t>
            </a:r>
            <a:r>
              <a:rPr lang="en-US" altLang="en-US" sz="2400" b="1"/>
              <a:t>IN</a:t>
            </a:r>
            <a:r>
              <a:rPr lang="en-US" altLang="en-US" sz="2400"/>
              <a:t> ("Petrović","Jovanović");</a:t>
            </a: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</p:txBody>
      </p:sp>
      <p:pic>
        <p:nvPicPr>
          <p:cNvPr id="29699" name="Picture 2" descr="Primer9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08463"/>
            <a:ext cx="9104313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458200" cy="4525962"/>
          </a:xfrm>
        </p:spPr>
        <p:txBody>
          <a:bodyPr/>
          <a:lstStyle/>
          <a:p>
            <a:pPr eaLnBrk="1" hangingPunct="1"/>
            <a:r>
              <a:rPr lang="en-US" altLang="en-US" sz="2400"/>
              <a:t>Operator </a:t>
            </a:r>
            <a:r>
              <a:rPr lang="en-US" altLang="en-US" sz="2400" b="1"/>
              <a:t>BEETWEEN </a:t>
            </a:r>
            <a:r>
              <a:rPr lang="en-US" altLang="en-US" sz="2400"/>
              <a:t>zamenjuje višestruku upotrebu operatora </a:t>
            </a:r>
            <a:r>
              <a:rPr lang="en-US" altLang="en-US" sz="2400" b="1"/>
              <a:t>AND </a:t>
            </a:r>
            <a:r>
              <a:rPr lang="en-US" altLang="en-US" sz="2400"/>
              <a:t>i =. Ovaj operator omogućava ispitivanje da li je vrednost atributa/kolone u zadatom opsegu.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2400"/>
          </a:p>
          <a:p>
            <a:pPr eaLnBrk="1" hangingPunct="1"/>
            <a:r>
              <a:rPr lang="en-US" altLang="en-US" sz="2400"/>
              <a:t>Primer 10 </a:t>
            </a:r>
          </a:p>
          <a:p>
            <a:pPr eaLnBrk="1" hangingPunct="1"/>
            <a:r>
              <a:rPr lang="en-US" altLang="en-US" sz="2400"/>
              <a:t>Za prikazivanje podataka o radnicima čija je plata u opsegu od 30000 do 40000 (uključujući i granice opsega) možemo iskoristiti operator </a:t>
            </a:r>
            <a:r>
              <a:rPr lang="en-US" altLang="en-US" sz="2400" b="1"/>
              <a:t>BETWEEN</a:t>
            </a:r>
            <a:r>
              <a:rPr lang="en-US" altLang="en-US" sz="240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Operator BETWEEN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24384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SELECT </a:t>
            </a:r>
            <a:r>
              <a:rPr lang="en-US" altLang="en-US" sz="2400"/>
              <a:t>*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FROM</a:t>
            </a:r>
            <a:r>
              <a:rPr lang="en-US" altLang="en-US" sz="2400"/>
              <a:t> RADNIK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WHERE</a:t>
            </a:r>
            <a:r>
              <a:rPr lang="en-US" altLang="en-US" sz="2400"/>
              <a:t> Plata </a:t>
            </a:r>
            <a:r>
              <a:rPr lang="en-US" altLang="en-US" sz="2400" b="1"/>
              <a:t>BETWEEN</a:t>
            </a:r>
            <a:r>
              <a:rPr lang="en-US" altLang="en-US" sz="2400"/>
              <a:t> 30000 </a:t>
            </a:r>
            <a:r>
              <a:rPr lang="en-US" altLang="en-US" sz="2400" b="1"/>
              <a:t>AND</a:t>
            </a:r>
            <a:r>
              <a:rPr lang="en-US" altLang="en-US" sz="2400"/>
              <a:t> 40000;</a:t>
            </a:r>
            <a:r>
              <a:rPr lang="en-US" altLang="en-US" sz="2800"/>
              <a:t> </a:t>
            </a:r>
          </a:p>
        </p:txBody>
      </p:sp>
      <p:pic>
        <p:nvPicPr>
          <p:cNvPr id="31747" name="Picture 2" descr="Primer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909478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Operator </a:t>
            </a:r>
            <a:r>
              <a:rPr lang="en-US" altLang="en-US" sz="2400" b="1"/>
              <a:t>LIKE </a:t>
            </a:r>
            <a:r>
              <a:rPr lang="en-US" altLang="en-US" sz="2400"/>
              <a:t>omogućava poređenje vrednosti kolone sa zadatim šablonom.</a:t>
            </a:r>
          </a:p>
          <a:p>
            <a:pPr eaLnBrk="1" hangingPunct="1"/>
            <a:r>
              <a:rPr lang="en-US" altLang="en-US" sz="2400"/>
              <a:t>Kod definisanja šablona koristi se procenat (%) i znak pitanja (?). Procenat (%) predstavlja bilo koji mogući znak (broj, slovo, interpunkcijski znak) ili skup znakova. Znak pitanja (?) zamenjuje samo jedan znak. </a:t>
            </a:r>
          </a:p>
          <a:p>
            <a:pPr eaLnBrk="1" hangingPunct="1"/>
            <a:endParaRPr lang="en-US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Operator LIKE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43434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/>
              <a:t>Primer 11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/>
              <a:t>Za zadavanje šablona </a:t>
            </a:r>
            <a:r>
              <a:rPr lang="en-US" sz="2400" b="1"/>
              <a:t>MS Access</a:t>
            </a:r>
            <a:r>
              <a:rPr lang="en-US" sz="2400"/>
              <a:t> koristi nešto drugačije simbole. Umesto procenta koristi se zvezdica (*).</a:t>
            </a:r>
            <a:endParaRPr lang="sr-Latn-RS" sz="240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/>
              <a:t>U narednom primeru * iza slova "J" označava proizvoljan broj znakova (0 ili više), odnosno predstavlja uzorak za poklapanje koji sadrži na početku slovo "J" i proizvoljan broj znakova iza njega. Za nalaženje svih radnika koji imaju "J" na početku prezimena, može se koristiti šablon "J%".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b="1"/>
              <a:t>		SELECT </a:t>
            </a:r>
            <a:r>
              <a:rPr lang="en-US" sz="2400"/>
              <a:t>*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b="1"/>
              <a:t>		FROM</a:t>
            </a:r>
            <a:r>
              <a:rPr lang="en-US" sz="2400"/>
              <a:t> RADNIK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b="1"/>
              <a:t>		WHERE</a:t>
            </a:r>
            <a:r>
              <a:rPr lang="en-US" sz="2400"/>
              <a:t> Prezime </a:t>
            </a:r>
            <a:r>
              <a:rPr lang="en-US" sz="2400" b="1"/>
              <a:t>LIKE</a:t>
            </a:r>
            <a:r>
              <a:rPr lang="en-US" sz="2400"/>
              <a:t> "J*"; </a:t>
            </a:r>
          </a:p>
        </p:txBody>
      </p:sp>
      <p:pic>
        <p:nvPicPr>
          <p:cNvPr id="33795" name="Picture 2" descr="Primer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67200"/>
            <a:ext cx="9104313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762000" y="5181600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Lucida Sans Unicode" panose="020B0602030504020204" pitchFamily="34" charset="0"/>
              </a:rPr>
              <a:t>Za nalaženje svih radnika koji sadrže slovo "J" negde u prezimenu mogao bi se koristiti šablon "*J*". Obratite pažnju da se ne pravi razlika između malih i velikih slova.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57785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000"/>
              <a:t>Operator </a:t>
            </a:r>
            <a:r>
              <a:rPr lang="en-US" altLang="en-US" sz="2000" b="1"/>
              <a:t>NOT LIKE</a:t>
            </a:r>
            <a:r>
              <a:rPr lang="en-US" altLang="en-US" sz="2000"/>
              <a:t> prikazuje sve vrste koje ne odgovaraju prethodno datom opisu, tj za prethodni slučaj, sve radnike koji nemaju slovo "J" u svom prezimenu.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/>
              <a:t> 		Operator IS NULL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000"/>
              <a:t>Operator </a:t>
            </a:r>
            <a:r>
              <a:rPr lang="en-US" altLang="en-US" sz="2000" b="1"/>
              <a:t>IS NULL</a:t>
            </a:r>
            <a:r>
              <a:rPr lang="en-US" altLang="en-US" sz="2000"/>
              <a:t> se koristi za poređenje sa </a:t>
            </a:r>
            <a:r>
              <a:rPr lang="en-US" altLang="en-US" sz="2000" b="1"/>
              <a:t>NULL</a:t>
            </a:r>
            <a:r>
              <a:rPr lang="en-US" altLang="en-US" sz="2000"/>
              <a:t> vrednostima. Treba voditi računa da se na </a:t>
            </a:r>
            <a:r>
              <a:rPr lang="en-US" altLang="en-US" sz="2000" b="1"/>
              <a:t>NULL</a:t>
            </a:r>
            <a:r>
              <a:rPr lang="en-US" altLang="en-US" sz="2000"/>
              <a:t> vrednosti ne može primeniti ni jedan relacioni operator. Može se samo proveravati da li kolona ima </a:t>
            </a:r>
            <a:r>
              <a:rPr lang="en-US" altLang="en-US" sz="2000" b="1"/>
              <a:t>NULL</a:t>
            </a:r>
            <a:r>
              <a:rPr lang="en-US" altLang="en-US" sz="2000"/>
              <a:t> vrednost ili nema.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000"/>
              <a:t>	</a:t>
            </a:r>
            <a:r>
              <a:rPr lang="en-US" altLang="en-US" sz="2400"/>
              <a:t>Primer12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000"/>
              <a:t>U nastavku je dat SQL upit koji izdvaja podatke o svim radnicima kojima nije definisan datum rođenja odnosno datum rođenja ima </a:t>
            </a:r>
            <a:r>
              <a:rPr lang="en-US" altLang="en-US" sz="2000" b="1"/>
              <a:t>NULL</a:t>
            </a:r>
            <a:r>
              <a:rPr lang="en-US" altLang="en-US" sz="2000"/>
              <a:t> vrednost.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000" b="1"/>
              <a:t>		</a:t>
            </a:r>
            <a:r>
              <a:rPr lang="en-US" altLang="en-US" sz="2400" b="1"/>
              <a:t>SELECT </a:t>
            </a:r>
            <a:r>
              <a:rPr lang="en-US" altLang="en-US" sz="2400"/>
              <a:t>*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	FROM</a:t>
            </a:r>
            <a:r>
              <a:rPr lang="en-US" altLang="en-US" sz="2400"/>
              <a:t> RADNIK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	WHERE</a:t>
            </a:r>
            <a:r>
              <a:rPr lang="en-US" altLang="en-US" sz="2400"/>
              <a:t> DatRodj </a:t>
            </a:r>
            <a:r>
              <a:rPr lang="en-US" altLang="en-US" sz="2400" b="1"/>
              <a:t>IS NULL</a:t>
            </a:r>
            <a:r>
              <a:rPr lang="en-US" altLang="en-US" sz="2400"/>
              <a:t>;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1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49530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  <a:defRPr/>
            </a:pPr>
            <a:r>
              <a:rPr lang="en-US" sz="2400"/>
              <a:t>		Klauzula ORDER BY</a:t>
            </a:r>
          </a:p>
          <a:p>
            <a:pPr marL="225425" indent="-115888" eaLnBrk="1" hangingPunct="1">
              <a:buFont typeface="Wingdings 3" panose="05040102010807070707" pitchFamily="18" charset="2"/>
              <a:buNone/>
              <a:defRPr/>
            </a:pPr>
            <a:r>
              <a:rPr lang="en-US" sz="2000"/>
              <a:t>Klauzula </a:t>
            </a:r>
            <a:r>
              <a:rPr lang="en-US" sz="2000" b="1"/>
              <a:t>ORDER BY</a:t>
            </a:r>
            <a:r>
              <a:rPr lang="en-US" sz="2000"/>
              <a:t> specificira redosled prikazivanja vrste rezultujuće tabele, sortiranjem po vrednosti nekih kolona u rastući (</a:t>
            </a:r>
            <a:r>
              <a:rPr lang="en-US" sz="2000" b="1"/>
              <a:t>ASC</a:t>
            </a:r>
            <a:r>
              <a:rPr lang="en-US" sz="2000"/>
              <a:t>) (predefinisana vrednost) ili opadajući redosled (</a:t>
            </a:r>
            <a:r>
              <a:rPr lang="en-US" sz="2000" b="1"/>
              <a:t>DESC</a:t>
            </a:r>
            <a:r>
              <a:rPr lang="en-US" sz="2000"/>
              <a:t>). Ukoliko klauzula </a:t>
            </a:r>
            <a:r>
              <a:rPr lang="en-US" sz="2000" b="1"/>
              <a:t>ODER BY </a:t>
            </a:r>
            <a:r>
              <a:rPr lang="en-US" sz="2000"/>
              <a:t>nije navedena vrste u rezultujućoj tabeli su poređane po slučajnom principu i ne postoji nikakva garancije da će isti upit uvek generisati rezultujuću tabelu čije su vrste poređane na isti način. </a:t>
            </a:r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r>
              <a:rPr lang="en-US" sz="2400"/>
              <a:t>	Primer 13 </a:t>
            </a:r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r>
              <a:rPr lang="en-US" sz="2000"/>
              <a:t>U nastavku je dat SQL upit koji prikazuje podatke o radnicima i sortira ih prema prezimenu u opadajućem i rastućem redosledu. </a:t>
            </a:r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r>
              <a:rPr lang="en-US" sz="2400" b="1"/>
              <a:t>		SELECT</a:t>
            </a:r>
            <a:r>
              <a:rPr lang="en-US" sz="2400"/>
              <a:t> * </a:t>
            </a:r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r>
              <a:rPr lang="en-US" sz="2400" b="1"/>
              <a:t>		FROM</a:t>
            </a:r>
            <a:r>
              <a:rPr lang="en-US" sz="2400"/>
              <a:t> RADNIK </a:t>
            </a:r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r>
              <a:rPr lang="en-US" sz="2400" b="1"/>
              <a:t>		ORDER BY</a:t>
            </a:r>
            <a:r>
              <a:rPr lang="en-US" sz="2400"/>
              <a:t> Prezime; </a:t>
            </a:r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endParaRPr lang="en-US"/>
          </a:p>
        </p:txBody>
      </p:sp>
      <p:pic>
        <p:nvPicPr>
          <p:cNvPr id="35843" name="Picture 3" descr="Primer1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75238"/>
            <a:ext cx="9094788" cy="178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23622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000"/>
              <a:t>Obratite pažnju da ukoliko vrste sortirate u rastućem redosledu nije potrebno eksplicitno navesti smer sortiranja. Rastući redosled je podrazumevan u </a:t>
            </a:r>
            <a:r>
              <a:rPr lang="en-US" altLang="en-US" sz="2000" b="1"/>
              <a:t>ORDER BY</a:t>
            </a:r>
            <a:r>
              <a:rPr lang="en-US" altLang="en-US" sz="2000"/>
              <a:t> klauzuli.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	SELECT</a:t>
            </a:r>
            <a:r>
              <a:rPr lang="en-US" altLang="en-US" sz="2400"/>
              <a:t> *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	FROM</a:t>
            </a:r>
            <a:r>
              <a:rPr lang="en-US" altLang="en-US" sz="2400"/>
              <a:t> RADNIK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	ORDER BY</a:t>
            </a:r>
            <a:r>
              <a:rPr lang="en-US" altLang="en-US" sz="2400"/>
              <a:t> Prezime </a:t>
            </a:r>
            <a:r>
              <a:rPr lang="en-US" altLang="en-US" sz="2400" b="1"/>
              <a:t>DESC</a:t>
            </a:r>
            <a:r>
              <a:rPr lang="en-US" altLang="en-US" sz="2400"/>
              <a:t>; </a:t>
            </a:r>
          </a:p>
          <a:p>
            <a:pPr eaLnBrk="1" hangingPunct="1"/>
            <a:endParaRPr lang="en-US" altLang="en-US"/>
          </a:p>
        </p:txBody>
      </p:sp>
      <p:pic>
        <p:nvPicPr>
          <p:cNvPr id="36867" name="Picture 3" descr="Primer1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2501900"/>
            <a:ext cx="911225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4483100"/>
            <a:ext cx="861060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latin typeface="+mj-lt"/>
              </a:rPr>
              <a:t>Primer 14 </a:t>
            </a:r>
          </a:p>
          <a:p>
            <a:pPr>
              <a:defRPr/>
            </a:pPr>
            <a:r>
              <a:rPr lang="en-US" sz="2000">
                <a:latin typeface="+mj-lt"/>
              </a:rPr>
              <a:t>Sortiranje je moguće vršiti na osnovu vrednosti više kolona. SQL upit u nastavku sortira podatke o radnicima prema broju sektora u opadajućem redosledu a prema prezimenu u rastućem redosledu.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12954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SELECT</a:t>
            </a:r>
            <a:r>
              <a:rPr lang="en-US" altLang="en-US" sz="2400"/>
              <a:t> *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FROM</a:t>
            </a:r>
            <a:r>
              <a:rPr lang="en-US" altLang="en-US" sz="2400"/>
              <a:t> RADNIK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ORDER BY</a:t>
            </a:r>
            <a:r>
              <a:rPr lang="en-US" altLang="en-US" sz="2400"/>
              <a:t> Sektor </a:t>
            </a:r>
            <a:r>
              <a:rPr lang="en-US" altLang="en-US" sz="2400" b="1"/>
              <a:t>DESC</a:t>
            </a:r>
            <a:r>
              <a:rPr lang="en-US" altLang="en-US" sz="2400"/>
              <a:t>, Prezime </a:t>
            </a:r>
            <a:r>
              <a:rPr lang="en-US" altLang="en-US" sz="2400" b="1"/>
              <a:t>ASC</a:t>
            </a:r>
            <a:r>
              <a:rPr lang="en-US" altLang="en-US" sz="2400"/>
              <a:t>; </a:t>
            </a:r>
          </a:p>
        </p:txBody>
      </p:sp>
      <p:pic>
        <p:nvPicPr>
          <p:cNvPr id="37891" name="Picture 2" descr="Primer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21775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3573463"/>
            <a:ext cx="8839200" cy="23701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latin typeface="+mj-lt"/>
              </a:rPr>
              <a:t>	Aritmetičke funkcije</a:t>
            </a:r>
          </a:p>
          <a:p>
            <a:pPr>
              <a:defRPr/>
            </a:pPr>
            <a:r>
              <a:rPr lang="en-US" sz="2000">
                <a:latin typeface="+mj-lt"/>
              </a:rPr>
              <a:t>SQL dozvoljava korišćenje matematičkih funkcija u </a:t>
            </a:r>
            <a:r>
              <a:rPr lang="en-US" sz="2000" b="1">
                <a:latin typeface="+mj-lt"/>
              </a:rPr>
              <a:t>SELECT </a:t>
            </a:r>
            <a:r>
              <a:rPr lang="en-US" sz="2000">
                <a:latin typeface="+mj-lt"/>
              </a:rPr>
              <a:t>i </a:t>
            </a:r>
            <a:r>
              <a:rPr lang="en-US" sz="2000" b="1">
                <a:latin typeface="+mj-lt"/>
              </a:rPr>
              <a:t>WHERE</a:t>
            </a:r>
            <a:r>
              <a:rPr lang="en-US" sz="2000">
                <a:latin typeface="+mj-lt"/>
              </a:rPr>
              <a:t> klauzulama. Na taj način se kao rezultat pretraživanja mogu prikazati rezultati izračunavanja nekog matematičkog izraza. </a:t>
            </a:r>
          </a:p>
          <a:p>
            <a:pPr>
              <a:defRPr/>
            </a:pPr>
            <a:r>
              <a:rPr lang="en-US" sz="2400">
                <a:latin typeface="+mj-lt"/>
              </a:rPr>
              <a:t>Primer 15 </a:t>
            </a:r>
          </a:p>
          <a:p>
            <a:pPr>
              <a:defRPr/>
            </a:pPr>
            <a:r>
              <a:rPr lang="en-US" sz="2000">
                <a:latin typeface="+mj-lt"/>
              </a:rPr>
              <a:t>U nastavku je dat SQL upit koji prikazuje imena i prezimena radnika kao i njihove plate uvećane za bonus od 5000.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0" y="1481138"/>
            <a:ext cx="8915400" cy="5072062"/>
          </a:xfrm>
        </p:spPr>
        <p:txBody>
          <a:bodyPr/>
          <a:lstStyle/>
          <a:p>
            <a:pPr lvl="1" eaLnBrk="1" hangingPunct="1"/>
            <a:r>
              <a:rPr lang="en-US" altLang="en-US" b="1"/>
              <a:t>WHERE</a:t>
            </a:r>
            <a:r>
              <a:rPr lang="en-US" altLang="en-US"/>
              <a:t> - definiše predikat na osnovu koga se ograničava broj vrsta u rezultujućoj tabeli. Ova klauzula iz rezultata eliminiše sve vrste za koje specificirani predikat ne vraća vrednost </a:t>
            </a:r>
            <a:r>
              <a:rPr lang="en-US" altLang="en-US" b="1"/>
              <a:t>TRUE</a:t>
            </a:r>
            <a:r>
              <a:rPr lang="en-US" altLang="en-US"/>
              <a:t>. </a:t>
            </a:r>
            <a:endParaRPr lang="en-US" altLang="en-US" b="1"/>
          </a:p>
          <a:p>
            <a:pPr lvl="1" eaLnBrk="1" hangingPunct="1"/>
            <a:r>
              <a:rPr lang="en-US" altLang="en-US" b="1"/>
              <a:t>GROUP BY</a:t>
            </a:r>
            <a:r>
              <a:rPr lang="en-US" altLang="en-US"/>
              <a:t> - grupiše vrste koje u određenim kolonama imaju identične vrednosti. </a:t>
            </a:r>
          </a:p>
          <a:p>
            <a:pPr lvl="1" eaLnBrk="1" hangingPunct="1"/>
            <a:r>
              <a:rPr lang="en-US" altLang="en-US" b="1"/>
              <a:t>HAVING</a:t>
            </a:r>
            <a:r>
              <a:rPr lang="en-US" altLang="en-US"/>
              <a:t> - definiše predikat na osnovu koga se elimi</a:t>
            </a:r>
            <a:r>
              <a:rPr lang="sr-Latn-RS" altLang="en-US"/>
              <a:t>ni</a:t>
            </a:r>
            <a:r>
              <a:rPr lang="en-US" altLang="en-US"/>
              <a:t>šu vrste nakon što je klauzula </a:t>
            </a:r>
            <a:r>
              <a:rPr lang="en-US" altLang="en-US" b="1"/>
              <a:t>GROUP BY</a:t>
            </a:r>
            <a:r>
              <a:rPr lang="en-US" altLang="en-US"/>
              <a:t> primenjena na rezultujuću tabelu. </a:t>
            </a:r>
          </a:p>
          <a:p>
            <a:pPr lvl="1" eaLnBrk="1" hangingPunct="1"/>
            <a:r>
              <a:rPr lang="fr-FR" altLang="en-US" b="1"/>
              <a:t>ORDER BY</a:t>
            </a:r>
            <a:r>
              <a:rPr lang="fr-FR" altLang="en-US"/>
              <a:t> - koristi se za sortiranje rezultujuće tabele. Korisnici specificiraju kolone po kojima se vrši sortiranje kao i smer sortiranja.</a:t>
            </a:r>
            <a:r>
              <a:rPr lang="fr-FR" altLang="en-US" sz="2400"/>
              <a:t> </a:t>
            </a:r>
            <a:endParaRPr lang="en-US" altLang="en-US" sz="24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Naredba SELECT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8382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SELECT</a:t>
            </a:r>
            <a:r>
              <a:rPr lang="en-US" altLang="en-US" sz="2400"/>
              <a:t> Ime, Prezime, Plata + 5000 </a:t>
            </a:r>
            <a:r>
              <a:rPr lang="en-US" altLang="en-US" sz="2400" b="1"/>
              <a:t>AS</a:t>
            </a:r>
            <a:r>
              <a:rPr lang="en-US" altLang="en-US" sz="2400"/>
              <a:t> PlataSaBonusom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FROM</a:t>
            </a:r>
            <a:r>
              <a:rPr lang="en-US" altLang="en-US" sz="2400"/>
              <a:t> RADNIK; </a:t>
            </a:r>
          </a:p>
        </p:txBody>
      </p:sp>
      <p:pic>
        <p:nvPicPr>
          <p:cNvPr id="38915" name="Picture 2" descr="Primer_1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337185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4191000" y="1419225"/>
            <a:ext cx="4724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Obratite pažnju da je rezultatu matematičke funkcije (Plata + 5000) dodeljeno ime korišćenjem sintakse pseudonima: </a:t>
            </a:r>
            <a:r>
              <a:rPr lang="en-US" altLang="en-US" sz="2000" b="1"/>
              <a:t>AS PlataSaBonusom</a:t>
            </a:r>
            <a:r>
              <a:rPr lang="en-US" altLang="en-US" sz="2000"/>
              <a:t>.</a:t>
            </a:r>
            <a:r>
              <a:rPr lang="en-US" altLang="en-US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3429000"/>
            <a:ext cx="84582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+mj-lt"/>
              </a:rPr>
              <a:t>Aritmetičke funkcije se mogu primenjivati i u </a:t>
            </a:r>
            <a:r>
              <a:rPr lang="en-US" sz="2000" b="1">
                <a:latin typeface="+mj-lt"/>
              </a:rPr>
              <a:t>WHERE</a:t>
            </a:r>
            <a:r>
              <a:rPr lang="en-US" sz="2000">
                <a:latin typeface="+mj-lt"/>
              </a:rPr>
              <a:t> klauzuli. </a:t>
            </a:r>
          </a:p>
          <a:p>
            <a:pPr>
              <a:defRPr/>
            </a:pPr>
            <a:r>
              <a:rPr lang="en-US" sz="2000" b="1">
                <a:latin typeface="+mj-lt"/>
              </a:rPr>
              <a:t>SELECT</a:t>
            </a:r>
            <a:r>
              <a:rPr lang="en-US" sz="2000">
                <a:latin typeface="+mj-lt"/>
              </a:rPr>
              <a:t> Ime, Prezime, Plata + 5000 </a:t>
            </a:r>
            <a:r>
              <a:rPr lang="en-US" sz="2000" b="1">
                <a:latin typeface="+mj-lt"/>
              </a:rPr>
              <a:t>AS PlataSaBonusom</a:t>
            </a:r>
            <a:r>
              <a:rPr lang="en-US" sz="2000">
                <a:latin typeface="+mj-lt"/>
              </a:rPr>
              <a:t> </a:t>
            </a:r>
          </a:p>
          <a:p>
            <a:pPr>
              <a:defRPr/>
            </a:pPr>
            <a:r>
              <a:rPr lang="en-US" sz="2000" b="1">
                <a:latin typeface="+mj-lt"/>
              </a:rPr>
              <a:t>FROM</a:t>
            </a:r>
            <a:r>
              <a:rPr lang="en-US" sz="2000">
                <a:latin typeface="+mj-lt"/>
              </a:rPr>
              <a:t> RADNIK </a:t>
            </a:r>
          </a:p>
          <a:p>
            <a:pPr>
              <a:defRPr/>
            </a:pPr>
            <a:r>
              <a:rPr lang="en-US" sz="2000" b="1">
                <a:latin typeface="+mj-lt"/>
              </a:rPr>
              <a:t>WHERE</a:t>
            </a:r>
            <a:r>
              <a:rPr lang="en-US" sz="2000">
                <a:latin typeface="+mj-lt"/>
              </a:rPr>
              <a:t> Plata + 5000 &gt; 40000;</a:t>
            </a:r>
            <a:r>
              <a:rPr lang="en-US" sz="2000">
                <a:latin typeface="Arial" charset="0"/>
              </a:rPr>
              <a:t> </a:t>
            </a:r>
          </a:p>
        </p:txBody>
      </p:sp>
      <p:pic>
        <p:nvPicPr>
          <p:cNvPr id="38918" name="Picture 2" descr="Primer15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724400"/>
            <a:ext cx="33718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54864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/>
              <a:t>		Funkcije agregacije</a:t>
            </a:r>
          </a:p>
          <a:p>
            <a:pPr eaLnBrk="1" hangingPunct="1"/>
            <a:r>
              <a:rPr lang="en-US" altLang="en-US" sz="2000"/>
              <a:t>Funkcije agregacije su dobile naziv po tome što vrše agregaciju rezultata upita. Korišćenje ovih funkcija je jednostavno, pošto se navode u listi kolona </a:t>
            </a:r>
            <a:r>
              <a:rPr lang="en-US" altLang="en-US" sz="2000" b="1"/>
              <a:t>SELECT </a:t>
            </a:r>
            <a:r>
              <a:rPr lang="en-US" altLang="en-US" sz="2000"/>
              <a:t>klauzule koje se prikazuju. Značenje funkcija je sledeće: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2000"/>
          </a:p>
          <a:p>
            <a:pPr lvl="1" eaLnBrk="1" hangingPunct="1"/>
            <a:r>
              <a:rPr lang="en-US" altLang="en-US" sz="2000" b="1"/>
              <a:t>AVG(kolona) </a:t>
            </a:r>
            <a:r>
              <a:rPr lang="en-US" altLang="en-US" sz="2000"/>
              <a:t>- izračunava srednju vrednost datog atributa </a:t>
            </a:r>
          </a:p>
          <a:p>
            <a:pPr lvl="1" eaLnBrk="1" hangingPunct="1"/>
            <a:r>
              <a:rPr lang="en-US" altLang="en-US" sz="2000" b="1"/>
              <a:t>SUM(kolona) </a:t>
            </a:r>
            <a:r>
              <a:rPr lang="en-US" altLang="en-US" sz="2000"/>
              <a:t>- izračunava sumu svih vrednosti atributa </a:t>
            </a:r>
          </a:p>
          <a:p>
            <a:pPr lvl="1" eaLnBrk="1" hangingPunct="1"/>
            <a:r>
              <a:rPr lang="en-US" altLang="en-US" sz="2000" b="1"/>
              <a:t>MIN(kolona) </a:t>
            </a:r>
            <a:r>
              <a:rPr lang="en-US" altLang="en-US" sz="2000"/>
              <a:t>- nalazi minimalnu vrednost atributa </a:t>
            </a:r>
          </a:p>
          <a:p>
            <a:pPr lvl="1" eaLnBrk="1" hangingPunct="1"/>
            <a:r>
              <a:rPr lang="en-US" altLang="en-US" sz="2000" b="1"/>
              <a:t>MAX(kolona) </a:t>
            </a:r>
            <a:r>
              <a:rPr lang="en-US" altLang="en-US" sz="2000"/>
              <a:t>- nalazi najveću vrednost atributa </a:t>
            </a:r>
          </a:p>
          <a:p>
            <a:pPr lvl="1" eaLnBrk="1" hangingPunct="1"/>
            <a:r>
              <a:rPr lang="en-US" altLang="en-US" sz="2000" b="1"/>
              <a:t>COUNT(*) </a:t>
            </a:r>
            <a:r>
              <a:rPr lang="en-US" altLang="en-US" sz="2000"/>
              <a:t>- nalazi broj vrsta u tabeli (grupi) </a:t>
            </a:r>
          </a:p>
          <a:p>
            <a:pPr lvl="1" eaLnBrk="1" hangingPunct="1"/>
            <a:r>
              <a:rPr lang="en-US" altLang="en-US" sz="2000" b="1"/>
              <a:t>COUNT(kolona) </a:t>
            </a:r>
            <a:r>
              <a:rPr lang="en-US" altLang="en-US" sz="2000"/>
              <a:t>- nalazi broj broj vrsta sa ne </a:t>
            </a:r>
            <a:r>
              <a:rPr lang="en-US" altLang="en-US" sz="2000" b="1"/>
              <a:t>NULL </a:t>
            </a:r>
            <a:r>
              <a:rPr lang="en-US" altLang="en-US" sz="2000"/>
              <a:t>vrednostima kolone </a:t>
            </a:r>
          </a:p>
          <a:p>
            <a:pPr lvl="1" eaLnBrk="1" hangingPunct="1"/>
            <a:r>
              <a:rPr lang="en-US" altLang="en-US" sz="2000" b="1"/>
              <a:t>COUNT (DISTINCT kolona)</a:t>
            </a:r>
            <a:r>
              <a:rPr lang="en-US" altLang="en-US" sz="2000"/>
              <a:t> - nalazi broj vrsta sa različitim vrednostima zadate kolone (nije podržano od strane MS Access-a)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16002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/>
              <a:t>Primer 16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000"/>
              <a:t>Funkcija COUNT određuje broj vrsta u rezultujućoj tabeli.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SELECT COUNT</a:t>
            </a:r>
            <a:r>
              <a:rPr lang="en-US" altLang="en-US" sz="2400"/>
              <a:t>(*) </a:t>
            </a:r>
            <a:r>
              <a:rPr lang="en-US" altLang="en-US" sz="2400" b="1"/>
              <a:t>AS</a:t>
            </a:r>
            <a:r>
              <a:rPr lang="en-US" altLang="en-US" sz="2400"/>
              <a:t> PlataSaBonusom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FROM</a:t>
            </a:r>
            <a:r>
              <a:rPr lang="en-US" altLang="en-US" sz="2400"/>
              <a:t> RADNIK; </a:t>
            </a:r>
          </a:p>
        </p:txBody>
      </p:sp>
      <p:pic>
        <p:nvPicPr>
          <p:cNvPr id="40963" name="Picture 2" descr="Primer1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152400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2971800"/>
            <a:ext cx="8610600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+mj-lt"/>
              </a:rPr>
              <a:t>Sledeći SQL upit određuje maksimalnu, minimalnu, prosečnu i ukupnu platu svih radnika. </a:t>
            </a:r>
          </a:p>
          <a:p>
            <a:pPr>
              <a:defRPr/>
            </a:pPr>
            <a:endParaRPr lang="en-US" sz="800">
              <a:latin typeface="+mj-lt"/>
            </a:endParaRPr>
          </a:p>
          <a:p>
            <a:pPr>
              <a:defRPr/>
            </a:pPr>
            <a:r>
              <a:rPr lang="en-US" sz="2400" b="1">
                <a:latin typeface="+mj-lt"/>
              </a:rPr>
              <a:t>SELECT MAX</a:t>
            </a:r>
            <a:r>
              <a:rPr lang="en-US" sz="2400">
                <a:latin typeface="+mj-lt"/>
              </a:rPr>
              <a:t>(Plata) </a:t>
            </a:r>
            <a:r>
              <a:rPr lang="en-US" sz="2400" b="1">
                <a:latin typeface="+mj-lt"/>
              </a:rPr>
              <a:t>AS </a:t>
            </a:r>
            <a:r>
              <a:rPr lang="en-US" sz="2400">
                <a:latin typeface="+mj-lt"/>
              </a:rPr>
              <a:t>MaxPlata, </a:t>
            </a:r>
            <a:r>
              <a:rPr lang="en-US" sz="2400" b="1">
                <a:latin typeface="+mj-lt"/>
              </a:rPr>
              <a:t>MIN</a:t>
            </a:r>
            <a:r>
              <a:rPr lang="en-US" sz="2400">
                <a:latin typeface="+mj-lt"/>
              </a:rPr>
              <a:t>(Plata) </a:t>
            </a:r>
            <a:r>
              <a:rPr lang="en-US" sz="2400" b="1">
                <a:latin typeface="+mj-lt"/>
              </a:rPr>
              <a:t>AS </a:t>
            </a:r>
            <a:r>
              <a:rPr lang="en-US" sz="2400">
                <a:latin typeface="+mj-lt"/>
              </a:rPr>
              <a:t>MinPlata, </a:t>
            </a:r>
          </a:p>
          <a:p>
            <a:pPr>
              <a:defRPr/>
            </a:pPr>
            <a:r>
              <a:rPr lang="en-US" sz="2400" b="1">
                <a:latin typeface="+mj-lt"/>
              </a:rPr>
              <a:t>AVG</a:t>
            </a:r>
            <a:r>
              <a:rPr lang="en-US" sz="2400">
                <a:latin typeface="+mj-lt"/>
              </a:rPr>
              <a:t>(Plata) </a:t>
            </a:r>
            <a:r>
              <a:rPr lang="en-US" sz="2400" b="1">
                <a:latin typeface="+mj-lt"/>
              </a:rPr>
              <a:t>AS </a:t>
            </a:r>
            <a:r>
              <a:rPr lang="en-US" sz="2400">
                <a:latin typeface="+mj-lt"/>
              </a:rPr>
              <a:t>ProsPlata, </a:t>
            </a:r>
            <a:r>
              <a:rPr lang="en-US" sz="2400" b="1">
                <a:latin typeface="+mj-lt"/>
              </a:rPr>
              <a:t>SUM</a:t>
            </a:r>
            <a:r>
              <a:rPr lang="en-US" sz="2400">
                <a:latin typeface="+mj-lt"/>
              </a:rPr>
              <a:t>(Plata) </a:t>
            </a:r>
            <a:r>
              <a:rPr lang="en-US" sz="2400" b="1">
                <a:latin typeface="+mj-lt"/>
              </a:rPr>
              <a:t>AS </a:t>
            </a:r>
            <a:r>
              <a:rPr lang="en-US" sz="2400">
                <a:latin typeface="+mj-lt"/>
              </a:rPr>
              <a:t>UkPlata </a:t>
            </a:r>
          </a:p>
          <a:p>
            <a:pPr>
              <a:defRPr/>
            </a:pPr>
            <a:r>
              <a:rPr lang="en-US" sz="2400" b="1">
                <a:latin typeface="+mj-lt"/>
              </a:rPr>
              <a:t>FROM </a:t>
            </a:r>
            <a:r>
              <a:rPr lang="en-US" sz="2400">
                <a:latin typeface="+mj-lt"/>
              </a:rPr>
              <a:t>RADNIK; </a:t>
            </a:r>
          </a:p>
        </p:txBody>
      </p:sp>
      <p:pic>
        <p:nvPicPr>
          <p:cNvPr id="40965" name="Picture 3" descr="Primer16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029200"/>
            <a:ext cx="39243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57785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/>
              <a:t>Primer 17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000"/>
              <a:t>Posebno je bitno zapamtiti da funkcije agregacije nije moguće koristiti u </a:t>
            </a:r>
            <a:r>
              <a:rPr lang="en-US" altLang="en-US" sz="2000" b="1"/>
              <a:t>WHERE </a:t>
            </a:r>
            <a:r>
              <a:rPr lang="en-US" altLang="en-US" sz="2000"/>
              <a:t>klauzuli. To je posledica činjenice da se rezultat funkcija agregacija izračunava nakon što se odrede vrste koje ulaze u sastav rezultujuće tabele, odnosno nakon obrade predik</a:t>
            </a:r>
            <a:r>
              <a:rPr lang="sr-Latn-RS" altLang="en-US" sz="2000"/>
              <a:t>a</a:t>
            </a:r>
            <a:r>
              <a:rPr lang="en-US" altLang="en-US" sz="2000"/>
              <a:t>ta koji je zad</a:t>
            </a:r>
            <a:r>
              <a:rPr lang="sr-Latn-RS" altLang="en-US" sz="2000"/>
              <a:t>a</a:t>
            </a:r>
            <a:r>
              <a:rPr lang="en-US" altLang="en-US" sz="2000"/>
              <a:t>t u </a:t>
            </a:r>
            <a:r>
              <a:rPr lang="en-US" altLang="en-US" sz="2000" b="1"/>
              <a:t>WHERE </a:t>
            </a:r>
            <a:r>
              <a:rPr lang="en-US" altLang="en-US" sz="2000"/>
              <a:t>klauzuli. U nastavku je dat SQL upit koji se </a:t>
            </a:r>
            <a:r>
              <a:rPr lang="en-US" altLang="en-US" sz="2000" b="1"/>
              <a:t>NE MOŽE IZVRŠITI</a:t>
            </a:r>
            <a:r>
              <a:rPr lang="en-US" altLang="en-US" sz="2000"/>
              <a:t> i koji će </a:t>
            </a:r>
            <a:r>
              <a:rPr lang="en-US" altLang="en-US" sz="2000" b="1"/>
              <a:t>GENERISATI GREŠKU</a:t>
            </a:r>
            <a:r>
              <a:rPr lang="en-US" altLang="en-US" sz="2000"/>
              <a:t>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	SELECT </a:t>
            </a:r>
            <a:r>
              <a:rPr lang="en-US" altLang="en-US" sz="2400"/>
              <a:t>Ime, Prezime, Plata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	FROM</a:t>
            </a:r>
            <a:r>
              <a:rPr lang="en-US" altLang="en-US" sz="2400"/>
              <a:t> RADNIK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b="1"/>
              <a:t>		WHERE</a:t>
            </a:r>
            <a:r>
              <a:rPr lang="en-US" altLang="en-US" sz="2400"/>
              <a:t> Plata &gt; </a:t>
            </a:r>
            <a:r>
              <a:rPr lang="en-US" altLang="en-US" sz="2400" b="1"/>
              <a:t>AVG</a:t>
            </a:r>
            <a:r>
              <a:rPr lang="en-US" altLang="en-US" sz="2400"/>
              <a:t>(Plata).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304800" y="228600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Pokušajte da rešite niz zadataka koji je dat u nastavku. Za rešavanje koristite bazu podataka </a:t>
            </a:r>
            <a:r>
              <a:rPr lang="en-US" altLang="en-US">
                <a:hlinkClick r:id="rId2"/>
              </a:rPr>
              <a:t>PREDUZEĆE</a:t>
            </a:r>
            <a:r>
              <a:rPr lang="en-US" altLang="en-US"/>
              <a:t> koje je priložena uz ovaj materijal.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914400"/>
            <a:ext cx="8763000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600">
                <a:latin typeface="+mj-lt"/>
              </a:rPr>
              <a:t>Napisati SQL upit koji prikazuje kompletan sadržaj tabele SEKTOR.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>
                <a:latin typeface="+mj-lt"/>
              </a:rPr>
              <a:t>Napisati SQL upit koji prikazuje nazive svih projekata koji postoje u preduzeću, lokacije na kojima se nalaze i brojeve sektora koji su zaduženi za njih.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>
                <a:latin typeface="+mj-lt"/>
              </a:rPr>
              <a:t>Napisati SQL upit koji određuje spisak različitih srodstava koje imaju članovi porodice.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>
                <a:latin typeface="+mj-lt"/>
              </a:rPr>
              <a:t>Modifikovati upit iz tačke 2 tako da se podaci sortiraju u opadajućem redosledu po lokacijama na kojima se nalaze.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>
                <a:latin typeface="+mj-lt"/>
              </a:rPr>
              <a:t>Napisati SQl upit koji prikazuje imena svih projekata koji su locirani u Nišu.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>
                <a:latin typeface="+mj-lt"/>
              </a:rPr>
              <a:t>Napisati SQL upit koji prikazuje imena svih projekata čije ime počinje slovom P.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>
                <a:latin typeface="+mj-lt"/>
              </a:rPr>
              <a:t>Napisati SQL upit koji prikazuje imena svih projekata koji su locirani u Pirotu i čije ime počinje slovom P.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>
                <a:latin typeface="+mj-lt"/>
              </a:rPr>
              <a:t>Napisati SQL upit koji za projekte locirane u Nišu ili Leskovcu prikazuje njihova imena i brojeve sektora koji su zaduženi za njih.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>
                <a:latin typeface="+mj-lt"/>
              </a:rPr>
              <a:t>Napisati SQL upit koji prikazuje imena i pol svih članova porodice koji imaju srodstvo "sin".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>
                <a:latin typeface="+mj-lt"/>
              </a:rPr>
              <a:t>Napisati SQL upit koji određuje imena i prezimena svih radnika čija bi plata nakon povećanja od 10% bila veća od 40000.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>
                <a:latin typeface="+mj-lt"/>
              </a:rPr>
              <a:t>Napisati SQL upit koji za tip srodstva “sin” određuje broj članova porodice koji imaju taj tip srodstva.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>
                <a:latin typeface="+mj-lt"/>
              </a:rPr>
              <a:t>Napisati SQL upit koji određuje prosečnu zaradu za radnike koji rade u sektoru     	broj 4.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254500"/>
          </a:xfrm>
        </p:spPr>
        <p:txBody>
          <a:bodyPr/>
          <a:lstStyle/>
          <a:p>
            <a:pPr eaLnBrk="1" hangingPunct="1"/>
            <a:r>
              <a:rPr lang="en-US" altLang="en-US"/>
              <a:t>Klauzule </a:t>
            </a:r>
            <a:r>
              <a:rPr lang="en-US" altLang="en-US" b="1"/>
              <a:t>SELECT </a:t>
            </a:r>
            <a:r>
              <a:rPr lang="en-US" altLang="en-US"/>
              <a:t>i </a:t>
            </a:r>
            <a:r>
              <a:rPr lang="en-US" altLang="en-US" b="1"/>
              <a:t>FROM</a:t>
            </a:r>
            <a:r>
              <a:rPr lang="en-US" altLang="en-US"/>
              <a:t> su jedine obavezne u okviru </a:t>
            </a:r>
            <a:r>
              <a:rPr lang="en-US" altLang="en-US" b="1"/>
              <a:t>SELECT</a:t>
            </a:r>
            <a:r>
              <a:rPr lang="en-US" altLang="en-US"/>
              <a:t> naredbe.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Klauzula </a:t>
            </a:r>
            <a:r>
              <a:rPr lang="en-US" altLang="en-US" b="1"/>
              <a:t>FROM</a:t>
            </a:r>
            <a:r>
              <a:rPr lang="en-US" altLang="en-US"/>
              <a:t> specificira tabele iz kojih se pribavljaju podaci. Ukoliko se navede više tabela potrebno je specificirati način spajanja tabela. </a:t>
            </a:r>
          </a:p>
          <a:p>
            <a:pPr eaLnBrk="1" hangingPunct="1"/>
            <a:endParaRPr lang="en-US" altLang="en-US" sz="24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Klauzule SELECT i FROM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/>
              <a:t>Klauzula </a:t>
            </a:r>
            <a:r>
              <a:rPr lang="en-US" sz="2600" b="1"/>
              <a:t>SELECT </a:t>
            </a:r>
            <a:r>
              <a:rPr lang="en-US" sz="2600"/>
              <a:t>specificira kolone koje treba uključiti u rezultujuću tabelu. Mogu se koristiti sledeće opcije: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200" b="1"/>
              <a:t>ALL</a:t>
            </a:r>
            <a:r>
              <a:rPr lang="en-US" sz="2200"/>
              <a:t> - u rezultujućoj tabeli prikazuju se sve vrste koje zadovoljavaju navedeni predikat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200" b="1"/>
              <a:t>DISTINCT </a:t>
            </a:r>
            <a:r>
              <a:rPr lang="en-US" sz="2200"/>
              <a:t>- iz rezultujuće tabele izbacuju se duplikati vrsta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200" b="1"/>
              <a:t>*</a:t>
            </a:r>
            <a:r>
              <a:rPr lang="en-US" sz="2200"/>
              <a:t> - rezultujuća tabela uključuje sve kolone tabele ili tabela iz kojih se pribavljaju podaci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200" b="1"/>
              <a:t>tabela.*</a:t>
            </a:r>
            <a:r>
              <a:rPr lang="en-US" sz="2200"/>
              <a:t> - rezultujuća tabela uključuje sve kolone specificirane tabele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200" b="1"/>
              <a:t>izraz</a:t>
            </a:r>
            <a:r>
              <a:rPr lang="en-US" sz="2200"/>
              <a:t> - ime kolone ili funkcije nad kolonama koja će biti uključena u rezultujuću tabelu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200" b="1"/>
              <a:t>AS pseudonim</a:t>
            </a:r>
            <a:r>
              <a:rPr lang="en-US" sz="2200"/>
              <a:t> - novo ime kolone ili funkcije nad kolonama koje im se dodeljuje u rezultujućoj tabeli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Klauzule SELECT i FROM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20574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/>
              <a:t>Primer 1</a:t>
            </a:r>
          </a:p>
          <a:p>
            <a:pPr eaLnBrk="1" hangingPunct="1"/>
            <a:r>
              <a:rPr lang="en-US" altLang="en-US"/>
              <a:t>U nastavku je dat SQL upit koji prikazuje kompletan sadržaj tabele RADNIK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800" b="1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b="1"/>
              <a:t>		SELECT </a:t>
            </a:r>
            <a:r>
              <a:rPr lang="en-US" altLang="en-US"/>
              <a:t>* </a:t>
            </a:r>
            <a:r>
              <a:rPr lang="en-US" altLang="en-US" b="1"/>
              <a:t>FROM </a:t>
            </a:r>
            <a:r>
              <a:rPr lang="en-US" altLang="en-US"/>
              <a:t>RADNIK; </a:t>
            </a:r>
          </a:p>
          <a:p>
            <a:pPr eaLnBrk="1" hangingPunct="1"/>
            <a:endParaRPr lang="en-US" altLang="en-US"/>
          </a:p>
        </p:txBody>
      </p:sp>
      <p:pic>
        <p:nvPicPr>
          <p:cNvPr id="14339" name="Picture 2" descr="Prim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9094788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85800" y="4191000"/>
            <a:ext cx="8382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Lucida Sans Unicode" panose="020B0602030504020204" pitchFamily="34" charset="0"/>
              </a:rPr>
              <a:t>Rezultat bi bio </a:t>
            </a:r>
            <a:r>
              <a:rPr lang="sr-Latn-RS" altLang="en-US" sz="2000">
                <a:latin typeface="Lucida Sans Unicode" panose="020B0602030504020204" pitchFamily="34" charset="0"/>
              </a:rPr>
              <a:t>ekvivalentan</a:t>
            </a:r>
            <a:r>
              <a:rPr lang="en-US" altLang="en-US" sz="2000">
                <a:latin typeface="Lucida Sans Unicode" panose="020B0602030504020204" pitchFamily="34" charset="0"/>
              </a:rPr>
              <a:t> da smo napisali upit kod koga su umesto * navedena imena svih kolona u tabeli. </a:t>
            </a:r>
          </a:p>
          <a:p>
            <a:pPr eaLnBrk="1" hangingPunct="1"/>
            <a:endParaRPr lang="en-US" altLang="en-US" sz="2000">
              <a:latin typeface="Lucida Sans Unicode" panose="020B0602030504020204" pitchFamily="34" charset="0"/>
            </a:endParaRPr>
          </a:p>
          <a:p>
            <a:pPr eaLnBrk="1" hangingPunct="1"/>
            <a:r>
              <a:rPr lang="en-US" altLang="en-US" sz="2000" b="1">
                <a:latin typeface="Lucida Sans Unicode" panose="020B0602030504020204" pitchFamily="34" charset="0"/>
              </a:rPr>
              <a:t>SELECT </a:t>
            </a:r>
            <a:r>
              <a:rPr lang="en-US" altLang="en-US" sz="2000">
                <a:latin typeface="Lucida Sans Unicode" panose="020B0602030504020204" pitchFamily="34" charset="0"/>
              </a:rPr>
              <a:t>MatBr, ime, Sslovo, Prezime, DatRodj, Adresa, Pol, Plata, Rukovodilac, Sektor </a:t>
            </a:r>
            <a:r>
              <a:rPr lang="en-US" altLang="en-US" sz="2000" b="1">
                <a:latin typeface="Lucida Sans Unicode" panose="020B0602030504020204" pitchFamily="34" charset="0"/>
              </a:rPr>
              <a:t>FROM </a:t>
            </a:r>
            <a:r>
              <a:rPr lang="en-US" altLang="en-US" sz="2000">
                <a:latin typeface="Lucida Sans Unicode" panose="020B0602030504020204" pitchFamily="34" charset="0"/>
              </a:rPr>
              <a:t>RADNIK;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382000" cy="3276600"/>
          </a:xfrm>
        </p:spPr>
        <p:txBody>
          <a:bodyPr/>
          <a:lstStyle/>
          <a:p>
            <a:pPr eaLnBrk="1" hangingPunct="1"/>
            <a:r>
              <a:rPr lang="en-US" altLang="en-US"/>
              <a:t>Primer 2 </a:t>
            </a:r>
          </a:p>
          <a:p>
            <a:pPr eaLnBrk="1" hangingPunct="1"/>
            <a:r>
              <a:rPr lang="en-US" altLang="en-US" sz="2400"/>
              <a:t>Ukoliko želimo da prikažemo samo određene kolone iz tabele RADNIK posle </a:t>
            </a:r>
            <a:r>
              <a:rPr lang="en-US" altLang="en-US" sz="2400" b="1"/>
              <a:t>SELECT </a:t>
            </a:r>
            <a:r>
              <a:rPr lang="en-US" altLang="en-US" sz="2400"/>
              <a:t>klauzule navešćemo imena kolona koje su od interesa. U nastavku je dat SQL upit koji prikazuje samo imena i prezimena radnika.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80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b="1"/>
              <a:t>		SELECT </a:t>
            </a:r>
            <a:r>
              <a:rPr lang="en-US" altLang="en-US"/>
              <a:t>Ime, Prezime </a:t>
            </a:r>
            <a:r>
              <a:rPr lang="en-US" altLang="en-US" b="1"/>
              <a:t>FROM </a:t>
            </a:r>
            <a:r>
              <a:rPr lang="en-US" altLang="en-US"/>
              <a:t>RADNIK; </a:t>
            </a:r>
          </a:p>
        </p:txBody>
      </p:sp>
      <p:pic>
        <p:nvPicPr>
          <p:cNvPr id="15363" name="Picture 2" descr="Primer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52800"/>
            <a:ext cx="2724150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381000" y="152400"/>
            <a:ext cx="8458200" cy="2743200"/>
          </a:xfrm>
        </p:spPr>
        <p:txBody>
          <a:bodyPr/>
          <a:lstStyle/>
          <a:p>
            <a:pPr eaLnBrk="1" hangingPunct="1"/>
            <a:r>
              <a:rPr lang="en-US" altLang="en-US" sz="2400"/>
              <a:t>Redosled kojim su kolone navedene u klauzuli </a:t>
            </a:r>
            <a:r>
              <a:rPr lang="en-US" altLang="en-US" sz="2400" b="1"/>
              <a:t>SELECT </a:t>
            </a:r>
            <a:r>
              <a:rPr lang="en-US" altLang="en-US" sz="2400"/>
              <a:t>definiše redosled kolona u rezultujućoj tabeli. U nastavku je dat SQL upit koji prikazuje imena i prezimena svih radnika ali u nešto drugačijem redosledu.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800" b="1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b="1"/>
              <a:t>		SELECT </a:t>
            </a:r>
            <a:r>
              <a:rPr lang="en-US" altLang="en-US"/>
              <a:t>Prezime, Ime </a:t>
            </a:r>
            <a:r>
              <a:rPr lang="en-US" altLang="en-US" b="1"/>
              <a:t>FROM </a:t>
            </a:r>
            <a:r>
              <a:rPr lang="en-US" altLang="en-US"/>
              <a:t>RADNIK; </a:t>
            </a:r>
          </a:p>
        </p:txBody>
      </p:sp>
      <p:pic>
        <p:nvPicPr>
          <p:cNvPr id="16387" name="Picture 2" descr="Primer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971800"/>
            <a:ext cx="2760663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2743200"/>
          </a:xfrm>
        </p:spPr>
        <p:txBody>
          <a:bodyPr/>
          <a:lstStyle/>
          <a:p>
            <a:pPr eaLnBrk="1" hangingPunct="1"/>
            <a:r>
              <a:rPr lang="en-US" altLang="en-US"/>
              <a:t>Primer 3 </a:t>
            </a:r>
          </a:p>
          <a:p>
            <a:pPr eaLnBrk="1" hangingPunct="1"/>
            <a:r>
              <a:rPr lang="en-US" altLang="en-US" sz="2400"/>
              <a:t>U nastavku je dat SQL upit koji za svakog radnik određuje matični broj njegovog neposrednog rukovodioca.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80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b="1"/>
              <a:t>		SELECT </a:t>
            </a:r>
            <a:r>
              <a:rPr lang="en-US" altLang="en-US"/>
              <a:t>Rukovodilac </a:t>
            </a:r>
            <a:r>
              <a:rPr lang="en-US" altLang="en-US" b="1"/>
              <a:t>FROM</a:t>
            </a:r>
            <a:r>
              <a:rPr lang="en-US" altLang="en-US"/>
              <a:t> RADNIK; </a:t>
            </a:r>
          </a:p>
        </p:txBody>
      </p:sp>
      <p:pic>
        <p:nvPicPr>
          <p:cNvPr id="17411" name="Picture 2" descr="Primer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00"/>
            <a:ext cx="1919288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370</TotalTime>
  <Words>1640</Words>
  <Application>Microsoft Office PowerPoint</Application>
  <PresentationFormat>On-screen Show (4:3)</PresentationFormat>
  <Paragraphs>214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Lucida Sans Unicode</vt:lpstr>
      <vt:lpstr>Times New Roman</vt:lpstr>
      <vt:lpstr>Verdana</vt:lpstr>
      <vt:lpstr>Wingdings 2</vt:lpstr>
      <vt:lpstr>Wingdings 3</vt:lpstr>
      <vt:lpstr>Concourse</vt:lpstr>
      <vt:lpstr>Upitni jezik SQL</vt:lpstr>
      <vt:lpstr>Naredba SELECT</vt:lpstr>
      <vt:lpstr>Naredba SELECT</vt:lpstr>
      <vt:lpstr>Klauzule SELECT i FROM</vt:lpstr>
      <vt:lpstr>Klauzule SELECT i FROM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Klauzula WHERE</vt:lpstr>
      <vt:lpstr>Klauzula WHERE</vt:lpstr>
      <vt:lpstr>PowerPoint Presentation</vt:lpstr>
      <vt:lpstr>PowerPoint Presentation</vt:lpstr>
      <vt:lpstr>Logički operatori</vt:lpstr>
      <vt:lpstr>Logički operatori</vt:lpstr>
      <vt:lpstr>PowerPoint Presentation</vt:lpstr>
      <vt:lpstr>PowerPoint Presentation</vt:lpstr>
      <vt:lpstr>PowerPoint Presentation</vt:lpstr>
      <vt:lpstr>Operator IN</vt:lpstr>
      <vt:lpstr>PowerPoint Presentation</vt:lpstr>
      <vt:lpstr>Operator BETWEEN</vt:lpstr>
      <vt:lpstr>PowerPoint Presentation</vt:lpstr>
      <vt:lpstr>Operator LIKE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Upitni jezik SQL</dc:title>
  <dc:creator>Djurkovic</dc:creator>
  <cp:lastModifiedBy>Đurković</cp:lastModifiedBy>
  <cp:revision>16</cp:revision>
  <dcterms:created xsi:type="dcterms:W3CDTF">2011-11-25T09:12:03Z</dcterms:created>
  <dcterms:modified xsi:type="dcterms:W3CDTF">2017-11-29T15:55:46Z</dcterms:modified>
</cp:coreProperties>
</file>