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600"/>
    <a:srgbClr val="FF9E1D"/>
    <a:srgbClr val="D68B1C"/>
    <a:srgbClr val="6CA800"/>
    <a:srgbClr val="EE7D00"/>
    <a:srgbClr val="253600"/>
    <a:srgbClr val="552579"/>
    <a:srgbClr val="2597FF"/>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08" y="-318"/>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75" y="4039820"/>
            <a:ext cx="7940660" cy="1221640"/>
          </a:xfrm>
          <a:effectLst/>
        </p:spPr>
        <p:txBody>
          <a:bodyPr>
            <a:normAutofit/>
          </a:bodyPr>
          <a:lstStyle>
            <a:lvl1pPr algn="r">
              <a:defRPr sz="3600">
                <a:solidFill>
                  <a:srgbClr val="0070C0"/>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754375" y="5261460"/>
            <a:ext cx="7940660" cy="1068935"/>
          </a:xfrm>
        </p:spPr>
        <p:txBody>
          <a:bodyPr>
            <a:normAutofit/>
          </a:bodyPr>
          <a:lstStyle>
            <a:lvl1pPr marL="0" indent="0" algn="r">
              <a:buNone/>
              <a:defRPr sz="2800">
                <a:solidFill>
                  <a:srgbClr val="6096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138424"/>
            <a:ext cx="8229600" cy="458115"/>
          </a:xfrm>
        </p:spPr>
        <p:txBody>
          <a:bodyPr>
            <a:normAutofit/>
          </a:bodyPr>
          <a:lstStyle>
            <a:lvl1pPr algn="r">
              <a:defRPr sz="3600">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596540"/>
            <a:ext cx="8229600" cy="3970330"/>
          </a:xfrm>
        </p:spPr>
        <p:txBody>
          <a:bodyPr/>
          <a:lstStyle>
            <a:lvl1pPr>
              <a:defRPr sz="2800">
                <a:solidFill>
                  <a:srgbClr val="253600"/>
                </a:solidFill>
              </a:defRPr>
            </a:lvl1pPr>
            <a:lvl2pPr>
              <a:defRPr>
                <a:solidFill>
                  <a:srgbClr val="253600"/>
                </a:solidFill>
              </a:defRPr>
            </a:lvl2pPr>
            <a:lvl3pPr>
              <a:defRPr>
                <a:solidFill>
                  <a:srgbClr val="253600"/>
                </a:solidFill>
              </a:defRPr>
            </a:lvl3pPr>
            <a:lvl4pPr>
              <a:defRPr>
                <a:solidFill>
                  <a:srgbClr val="253600"/>
                </a:solidFill>
              </a:defRPr>
            </a:lvl4pPr>
            <a:lvl5pPr>
              <a:defRPr>
                <a:solidFill>
                  <a:srgbClr val="2536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3309" y="527605"/>
            <a:ext cx="6871724" cy="763525"/>
          </a:xfrm>
        </p:spPr>
        <p:txBody>
          <a:bodyPr>
            <a:normAutofit/>
          </a:bodyPr>
          <a:lstStyle>
            <a:lvl1pPr algn="l">
              <a:defRPr sz="3600">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291130"/>
            <a:ext cx="6871724" cy="4428445"/>
          </a:xfrm>
        </p:spPr>
        <p:txBody>
          <a:bodyPr/>
          <a:lstStyle>
            <a:lvl1pPr>
              <a:defRPr sz="2800">
                <a:solidFill>
                  <a:srgbClr val="253600"/>
                </a:solidFill>
              </a:defRPr>
            </a:lvl1pPr>
            <a:lvl2pPr>
              <a:defRPr>
                <a:solidFill>
                  <a:srgbClr val="253600"/>
                </a:solidFill>
              </a:defRPr>
            </a:lvl2pPr>
            <a:lvl3pPr>
              <a:defRPr>
                <a:solidFill>
                  <a:srgbClr val="253600"/>
                </a:solidFill>
              </a:defRPr>
            </a:lvl3pPr>
            <a:lvl4pPr>
              <a:defRPr>
                <a:solidFill>
                  <a:srgbClr val="253600"/>
                </a:solidFill>
              </a:defRPr>
            </a:lvl4pPr>
            <a:lvl5pPr>
              <a:defRPr>
                <a:solidFill>
                  <a:srgbClr val="2536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532180"/>
          </a:xfrm>
        </p:spPr>
        <p:txBody>
          <a:bodyPr>
            <a:normAutofit/>
          </a:bodyPr>
          <a:lstStyle>
            <a:lvl1pPr algn="r">
              <a:defRPr sz="3600">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577497"/>
            <a:ext cx="4040188" cy="639762"/>
          </a:xfrm>
        </p:spPr>
        <p:txBody>
          <a:bodyPr anchor="b"/>
          <a:lstStyle>
            <a:lvl1pPr marL="0" indent="0">
              <a:buNone/>
              <a:defRPr sz="2400" b="1">
                <a:solidFill>
                  <a:srgbClr val="2536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207360"/>
            <a:ext cx="4040188" cy="3035058"/>
          </a:xfrm>
        </p:spPr>
        <p:txBody>
          <a:bodyPr/>
          <a:lstStyle>
            <a:lvl1pPr>
              <a:defRPr sz="2400">
                <a:solidFill>
                  <a:srgbClr val="253600"/>
                </a:solidFill>
              </a:defRPr>
            </a:lvl1pPr>
            <a:lvl2pPr>
              <a:defRPr sz="2000">
                <a:solidFill>
                  <a:srgbClr val="253600"/>
                </a:solidFill>
              </a:defRPr>
            </a:lvl2pPr>
            <a:lvl3pPr>
              <a:defRPr sz="1800">
                <a:solidFill>
                  <a:srgbClr val="253600"/>
                </a:solidFill>
              </a:defRPr>
            </a:lvl3pPr>
            <a:lvl4pPr>
              <a:defRPr sz="1600">
                <a:solidFill>
                  <a:srgbClr val="253600"/>
                </a:solidFill>
              </a:defRPr>
            </a:lvl4pPr>
            <a:lvl5pPr>
              <a:defRPr sz="1600">
                <a:solidFill>
                  <a:srgbClr val="25360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577497"/>
            <a:ext cx="4041775" cy="639762"/>
          </a:xfrm>
        </p:spPr>
        <p:txBody>
          <a:bodyPr anchor="b"/>
          <a:lstStyle>
            <a:lvl1pPr marL="0" indent="0">
              <a:buNone/>
              <a:defRPr sz="2400" b="1">
                <a:solidFill>
                  <a:srgbClr val="2536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207360"/>
            <a:ext cx="4041775" cy="3035058"/>
          </a:xfrm>
        </p:spPr>
        <p:txBody>
          <a:bodyPr/>
          <a:lstStyle>
            <a:lvl1pPr>
              <a:defRPr sz="2400">
                <a:solidFill>
                  <a:srgbClr val="253600"/>
                </a:solidFill>
              </a:defRPr>
            </a:lvl1pPr>
            <a:lvl2pPr>
              <a:defRPr sz="2000">
                <a:solidFill>
                  <a:srgbClr val="253600"/>
                </a:solidFill>
              </a:defRPr>
            </a:lvl2pPr>
            <a:lvl3pPr>
              <a:defRPr sz="1800">
                <a:solidFill>
                  <a:srgbClr val="253600"/>
                </a:solidFill>
              </a:defRPr>
            </a:lvl3pPr>
            <a:lvl4pPr>
              <a:defRPr sz="1600">
                <a:solidFill>
                  <a:srgbClr val="253600"/>
                </a:solidFill>
              </a:defRPr>
            </a:lvl4pPr>
            <a:lvl5pPr>
              <a:defRPr sz="1600">
                <a:solidFill>
                  <a:srgbClr val="25360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851" y="404664"/>
            <a:ext cx="3754760" cy="782960"/>
          </a:xfrm>
          <a:extLst/>
        </p:spPr>
        <p:txBody>
          <a:bodyPr>
            <a:normAutofit/>
          </a:bodyPr>
          <a:lstStyle/>
          <a:p>
            <a:pPr eaLnBrk="1" fontAlgn="auto" hangingPunct="1">
              <a:spcAft>
                <a:spcPts val="0"/>
              </a:spcAft>
              <a:defRPr/>
            </a:pPr>
            <a:r>
              <a:rPr lang="sr-Latn-RS" dirty="0" smtClean="0"/>
              <a:t>Grafička kartica</a:t>
            </a:r>
            <a:endParaRPr lang="sr-Latn-RS" dirty="0"/>
          </a:p>
        </p:txBody>
      </p:sp>
      <p:sp>
        <p:nvSpPr>
          <p:cNvPr id="3" name="TextBox 2"/>
          <p:cNvSpPr txBox="1"/>
          <p:nvPr/>
        </p:nvSpPr>
        <p:spPr>
          <a:xfrm>
            <a:off x="323850" y="1557338"/>
            <a:ext cx="8640763" cy="5786437"/>
          </a:xfrm>
          <a:prstGeom prst="rect">
            <a:avLst/>
          </a:prstGeom>
          <a:noFill/>
        </p:spPr>
        <p:txBody>
          <a:bodyPr>
            <a:spAutoFit/>
          </a:bodyPr>
          <a:lstStyle>
            <a:lvl1pPr marL="285750" indent="-285750"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just" eaLnBrk="1" hangingPunct="1">
              <a:buFont typeface="Arial" charset="0"/>
              <a:buChar char="•"/>
            </a:pPr>
            <a:r>
              <a:rPr lang="vi-VN" b="1">
                <a:latin typeface="Times New Roman" pitchFamily="18" charset="0"/>
              </a:rPr>
              <a:t>Grafička </a:t>
            </a:r>
            <a:r>
              <a:rPr lang="sr-Latn-RS" b="1"/>
              <a:t>adapteri (video kartice, grafičke kartice) </a:t>
            </a:r>
            <a:r>
              <a:rPr lang="sr-Latn-RS"/>
              <a:t>služe za pravljenje i kontrolu slike koja se prikazuje na monitoru ili projektoru</a:t>
            </a:r>
          </a:p>
          <a:p>
            <a:pPr algn="just" eaLnBrk="1" hangingPunct="1">
              <a:buFont typeface="Arial" charset="0"/>
              <a:buChar char="•"/>
            </a:pPr>
            <a:r>
              <a:rPr lang="sr-Latn-RS"/>
              <a:t>U poslednje vreme su integrisane na matičnu ploču ili procesor i uglavnom nam pružaju osnovne mogućnosti</a:t>
            </a:r>
          </a:p>
          <a:p>
            <a:pPr algn="just" eaLnBrk="1" hangingPunct="1">
              <a:buFont typeface="Arial" charset="0"/>
              <a:buChar char="•"/>
            </a:pPr>
            <a:r>
              <a:rPr lang="sr-Latn-RS" b="1"/>
              <a:t>Grafička kartica</a:t>
            </a:r>
            <a:r>
              <a:rPr lang="sr-Latn-RS"/>
              <a:t> se ugrađuje na matičnu ploču u slot namenjen za njenu upotrebu (PCI-Express konektor, starije koriste AGP konektor)</a:t>
            </a:r>
          </a:p>
          <a:p>
            <a:pPr algn="just" eaLnBrk="1" hangingPunct="1">
              <a:buFont typeface="Arial" charset="0"/>
              <a:buChar char="•"/>
            </a:pPr>
            <a:r>
              <a:rPr lang="sr-Latn-RS" b="1"/>
              <a:t>Glavni delovi grafičke kartice su:</a:t>
            </a:r>
            <a:endParaRPr lang="vi-VN" b="1">
              <a:latin typeface="Times New Roman" pitchFamily="18" charset="0"/>
            </a:endParaRPr>
          </a:p>
          <a:p>
            <a:pPr algn="just" eaLnBrk="1" hangingPunct="1">
              <a:buFont typeface="Arial" charset="0"/>
              <a:buChar char="•"/>
            </a:pPr>
            <a:r>
              <a:rPr lang="sr-Latn-RS" sz="1600"/>
              <a:t>PCB (Printed Circuit Board) je štampana ploča na kojoj se nalaze svi delovi grafičke kartice</a:t>
            </a:r>
          </a:p>
          <a:p>
            <a:pPr algn="just" eaLnBrk="1" hangingPunct="1">
              <a:buFont typeface="Arial" charset="0"/>
              <a:buChar char="•"/>
            </a:pPr>
            <a:r>
              <a:rPr lang="sr-Latn-RS" sz="1600"/>
              <a:t>GPU (Grapich Processing Unit) grafički procesor, ujedno i glavni deo koji prevodi binarni kod u sliku. </a:t>
            </a:r>
            <a:r>
              <a:rPr lang="vi-VN" sz="1600"/>
              <a:t>Princip je jednostavan, CPU u s</a:t>
            </a:r>
            <a:r>
              <a:rPr lang="sr-Latn-RS" sz="1600"/>
              <a:t>a</a:t>
            </a:r>
            <a:r>
              <a:rPr lang="vi-VN" sz="1600"/>
              <a:t>radnji sa nekim softverom, kao što je 3D računarska igra, šalje informacije grafičkom procesoru koji potom obrađuje dobi</a:t>
            </a:r>
            <a:r>
              <a:rPr lang="sr-Latn-RS" sz="1600"/>
              <a:t>j</a:t>
            </a:r>
            <a:r>
              <a:rPr lang="vi-VN" sz="1600"/>
              <a:t>ene informacije i šalje ih na monitor</a:t>
            </a:r>
            <a:endParaRPr lang="sr-Latn-RS" sz="1600"/>
          </a:p>
          <a:p>
            <a:pPr algn="just" eaLnBrk="1" hangingPunct="1">
              <a:buFont typeface="Arial" charset="0"/>
              <a:buChar char="•"/>
            </a:pPr>
            <a:r>
              <a:rPr lang="sr-Latn-RS" sz="1600"/>
              <a:t>RAM (ili VRAM - Video Random Acces Memory), služi za skladištenje i obradu podataka za GPU.</a:t>
            </a:r>
          </a:p>
          <a:p>
            <a:pPr algn="just" eaLnBrk="1" hangingPunct="1">
              <a:buFont typeface="Arial" charset="0"/>
              <a:buChar char="•"/>
            </a:pPr>
            <a:r>
              <a:rPr lang="sr-Latn-RS" sz="1600"/>
              <a:t>Konektori: PCI, AGP,  PCI Express</a:t>
            </a:r>
          </a:p>
          <a:p>
            <a:pPr algn="just" eaLnBrk="1" hangingPunct="1">
              <a:buFont typeface="Arial" charset="0"/>
              <a:buChar char="•"/>
            </a:pPr>
            <a:r>
              <a:rPr lang="sr-Latn-RS" sz="1600"/>
              <a:t>Izlazi:</a:t>
            </a:r>
          </a:p>
          <a:p>
            <a:pPr lvl="1" algn="just" eaLnBrk="1" hangingPunct="1">
              <a:buFont typeface="Arial" charset="0"/>
              <a:buChar char="•"/>
            </a:pPr>
            <a:r>
              <a:rPr lang="sr-Latn-RS" sz="1600"/>
              <a:t>VGA (Video Graphics Array)</a:t>
            </a:r>
          </a:p>
          <a:p>
            <a:pPr lvl="1" algn="just" eaLnBrk="1" hangingPunct="1">
              <a:buFont typeface="Arial" charset="0"/>
              <a:buChar char="•"/>
            </a:pPr>
            <a:r>
              <a:rPr lang="sr-Latn-RS" sz="1600"/>
              <a:t>DVI (Digital Visual Interface)</a:t>
            </a:r>
          </a:p>
          <a:p>
            <a:pPr lvl="1" algn="just" eaLnBrk="1" hangingPunct="1">
              <a:buFont typeface="Arial" charset="0"/>
              <a:buChar char="•"/>
            </a:pPr>
            <a:r>
              <a:rPr lang="sr-Latn-RS" sz="1600"/>
              <a:t>Video in/Video out (VIVO)</a:t>
            </a:r>
          </a:p>
          <a:p>
            <a:pPr lvl="1" algn="just" eaLnBrk="1" hangingPunct="1">
              <a:buFont typeface="Arial" charset="0"/>
              <a:buChar char="•"/>
            </a:pPr>
            <a:r>
              <a:rPr lang="sr-Latn-RS" sz="1600"/>
              <a:t>HDMI (High Deffinition Multimedia input) – Display Port</a:t>
            </a:r>
          </a:p>
          <a:p>
            <a:pPr algn="just" eaLnBrk="1" hangingPunct="1">
              <a:buFontTx/>
              <a:buChar char="-"/>
            </a:pPr>
            <a:endParaRPr lang="vi-VN">
              <a:latin typeface="Times New Roman" pitchFamily="18" charset="0"/>
            </a:endParaRPr>
          </a:p>
          <a:p>
            <a:pPr algn="just" eaLnBrk="1" hangingPunct="1"/>
            <a:endParaRPr lang="sr-Latn-RS"/>
          </a:p>
        </p:txBody>
      </p:sp>
      <p:sp>
        <p:nvSpPr>
          <p:cNvPr id="4" name="Slide Number Placeholder 3"/>
          <p:cNvSpPr>
            <a:spLocks noGrp="1"/>
          </p:cNvSpPr>
          <p:nvPr>
            <p:ph type="sldNum" sz="quarter" idx="12"/>
          </p:nvPr>
        </p:nvSpPr>
        <p:spPr/>
        <p:txBody>
          <a:bodyPr/>
          <a:lstStyle/>
          <a:p>
            <a:pPr>
              <a:defRPr/>
            </a:pPr>
            <a:fld id="{2A6B8FFC-CC15-489A-9E94-B241CF3A8D7F}" type="slidenum">
              <a:rPr lang="sr-Latn-RS"/>
              <a:pPr>
                <a:defRPr/>
              </a:pPr>
              <a:t>1</a:t>
            </a:fld>
            <a:endParaRPr lang="sr-Latn-RS"/>
          </a:p>
        </p:txBody>
      </p:sp>
    </p:spTree>
    <p:extLst>
      <p:ext uri="{BB962C8B-B14F-4D97-AF65-F5344CB8AC3E}">
        <p14:creationId xmlns:p14="http://schemas.microsoft.com/office/powerpoint/2010/main" val="5844352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additive="base">
                                        <p:cTn id="6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 calcmode="lin" valueType="num">
                                      <p:cBhvr additive="base">
                                        <p:cTn id="7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3">
                                            <p:txEl>
                                              <p:pRg st="11" end="11"/>
                                            </p:txEl>
                                          </p:spTgt>
                                        </p:tgtEl>
                                        <p:attrNameLst>
                                          <p:attrName>style.visibility</p:attrName>
                                        </p:attrNameLst>
                                      </p:cBhvr>
                                      <p:to>
                                        <p:strVal val="visible"/>
                                      </p:to>
                                    </p:set>
                                    <p:anim calcmode="lin" valueType="num">
                                      <p:cBhvr additive="base">
                                        <p:cTn id="80"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nodeType="clickEffect">
                                  <p:stCondLst>
                                    <p:cond delay="0"/>
                                  </p:stCondLst>
                                  <p:childTnLst>
                                    <p:set>
                                      <p:cBhvr>
                                        <p:cTn id="85" dur="1" fill="hold">
                                          <p:stCondLst>
                                            <p:cond delay="0"/>
                                          </p:stCondLst>
                                        </p:cTn>
                                        <p:tgtEl>
                                          <p:spTgt spid="3">
                                            <p:txEl>
                                              <p:pRg st="12" end="12"/>
                                            </p:txEl>
                                          </p:spTgt>
                                        </p:tgtEl>
                                        <p:attrNameLst>
                                          <p:attrName>style.visibility</p:attrName>
                                        </p:attrNameLst>
                                      </p:cBhvr>
                                      <p:to>
                                        <p:strVal val="visible"/>
                                      </p:to>
                                    </p:set>
                                    <p:anim calcmode="lin" valueType="num">
                                      <p:cBhvr additive="base">
                                        <p:cTn id="86"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63888" y="404664"/>
            <a:ext cx="2818656" cy="782960"/>
          </a:xfrm>
          <a:extLst/>
        </p:spPr>
        <p:txBody>
          <a:bodyPr/>
          <a:lstStyle/>
          <a:p>
            <a:pPr eaLnBrk="1" fontAlgn="auto" hangingPunct="1">
              <a:spcAft>
                <a:spcPts val="0"/>
              </a:spcAft>
              <a:defRPr/>
            </a:pPr>
            <a:r>
              <a:rPr lang="sr-Latn-RS" sz="4800" dirty="0" smtClean="0"/>
              <a:t>Monitor</a:t>
            </a:r>
            <a:endParaRPr lang="sr-Latn-RS" sz="4800" dirty="0"/>
          </a:p>
        </p:txBody>
      </p:sp>
      <p:sp>
        <p:nvSpPr>
          <p:cNvPr id="44035" name="TextBox 5"/>
          <p:cNvSpPr txBox="1">
            <a:spLocks noChangeArrowheads="1"/>
          </p:cNvSpPr>
          <p:nvPr/>
        </p:nvSpPr>
        <p:spPr bwMode="auto">
          <a:xfrm>
            <a:off x="382588" y="1484313"/>
            <a:ext cx="8424862"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just" eaLnBrk="1" hangingPunct="1"/>
            <a:r>
              <a:rPr lang="sr-Latn-RS" altLang="en-US" sz="2000" b="1"/>
              <a:t>M</a:t>
            </a:r>
            <a:r>
              <a:rPr lang="vi-VN" altLang="en-US" sz="2000" b="1">
                <a:latin typeface="Times New Roman" pitchFamily="18" charset="0"/>
              </a:rPr>
              <a:t>onitor</a:t>
            </a:r>
            <a:r>
              <a:rPr lang="vi-VN" altLang="en-US" sz="2000">
                <a:latin typeface="Times New Roman" pitchFamily="18" charset="0"/>
              </a:rPr>
              <a:t> ili ekran je uređaj koji služi za prikazanje slike</a:t>
            </a:r>
            <a:r>
              <a:rPr lang="sr-Latn-RS" altLang="en-US" sz="2000"/>
              <a:t>.</a:t>
            </a:r>
            <a:r>
              <a:rPr lang="vi-VN" altLang="en-US" sz="2000">
                <a:latin typeface="Times New Roman" pitchFamily="18" charset="0"/>
              </a:rPr>
              <a:t> Slika koja se prikazuje na </a:t>
            </a:r>
            <a:r>
              <a:rPr lang="sr-Latn-RS" altLang="en-US" sz="2000"/>
              <a:t>monitoru</a:t>
            </a:r>
            <a:r>
              <a:rPr lang="vi-VN" altLang="en-US" sz="2000">
                <a:latin typeface="Times New Roman" pitchFamily="18" charset="0"/>
              </a:rPr>
              <a:t> obično se </a:t>
            </a:r>
            <a:r>
              <a:rPr lang="sr-Latn-RS" altLang="en-US" sz="2000"/>
              <a:t>s</a:t>
            </a:r>
            <a:r>
              <a:rPr lang="vi-VN" altLang="en-US" sz="2000">
                <a:latin typeface="Times New Roman" pitchFamily="18" charset="0"/>
              </a:rPr>
              <a:t>t</a:t>
            </a:r>
            <a:r>
              <a:rPr lang="sr-Latn-RS" altLang="en-US" sz="2000"/>
              <a:t>va</a:t>
            </a:r>
            <a:r>
              <a:rPr lang="vi-VN" altLang="en-US" sz="2000">
                <a:latin typeface="Times New Roman" pitchFamily="18" charset="0"/>
              </a:rPr>
              <a:t>r</a:t>
            </a:r>
            <a:r>
              <a:rPr lang="sr-Latn-RS" altLang="en-US" sz="2000"/>
              <a:t>a</a:t>
            </a:r>
            <a:r>
              <a:rPr lang="vi-VN" altLang="en-US" sz="2000">
                <a:latin typeface="Times New Roman" pitchFamily="18" charset="0"/>
              </a:rPr>
              <a:t> </a:t>
            </a:r>
            <a:r>
              <a:rPr lang="sr-Latn-RS" altLang="en-US" sz="2000"/>
              <a:t>na</a:t>
            </a:r>
            <a:r>
              <a:rPr lang="vi-VN" altLang="en-US" sz="2000">
                <a:latin typeface="Times New Roman" pitchFamily="18" charset="0"/>
              </a:rPr>
              <a:t> grafičkoj kartici, posebnom sklopu ko</a:t>
            </a:r>
            <a:r>
              <a:rPr lang="sr-Latn-RS" altLang="en-US" sz="2000"/>
              <a:t>me</a:t>
            </a:r>
            <a:r>
              <a:rPr lang="vi-VN" altLang="en-US" sz="2000">
                <a:latin typeface="Times New Roman" pitchFamily="18" charset="0"/>
              </a:rPr>
              <a:t> je funkcija stvaranje i obnavljanje slike.</a:t>
            </a:r>
            <a:endParaRPr lang="sr-Latn-RS" altLang="en-US" sz="2000"/>
          </a:p>
          <a:p>
            <a:pPr algn="just" eaLnBrk="1" hangingPunct="1"/>
            <a:r>
              <a:rPr lang="sr-Latn-RS" altLang="en-US" sz="2000" b="1">
                <a:latin typeface="Times New Roman" pitchFamily="18" charset="0"/>
                <a:cs typeface="Times New Roman" pitchFamily="18" charset="0"/>
              </a:rPr>
              <a:t>Veličina ekrana</a:t>
            </a:r>
            <a:r>
              <a:rPr lang="sr-Latn-RS" altLang="en-US" sz="2000">
                <a:latin typeface="Times New Roman" pitchFamily="18" charset="0"/>
                <a:cs typeface="Times New Roman" pitchFamily="18" charset="0"/>
              </a:rPr>
              <a:t> - se meri u inčima, neke poznatije veličine su: 15", 17", 19", 21", 22". </a:t>
            </a:r>
          </a:p>
          <a:p>
            <a:pPr algn="just" eaLnBrk="1" hangingPunct="1"/>
            <a:r>
              <a:rPr lang="sr-Latn-RS" altLang="en-US" sz="2000">
                <a:latin typeface="Times New Roman" pitchFamily="18" charset="0"/>
                <a:cs typeface="Times New Roman" pitchFamily="18" charset="0"/>
              </a:rPr>
              <a:t>Standardni prenosni računari imaju rezoluciju od 15.6“, dok su u poslednje vreme počeli masovno da se ugrađuju 11“, 14“ displeji, dok je veličina kod standardnog monitora od 19“ pa do 24, ili 27“</a:t>
            </a:r>
          </a:p>
          <a:p>
            <a:pPr algn="just" eaLnBrk="1" hangingPunct="1"/>
            <a:r>
              <a:rPr lang="sr-Latn-RS" altLang="en-US" sz="2000" b="1">
                <a:latin typeface="Times New Roman" pitchFamily="18" charset="0"/>
                <a:cs typeface="Times New Roman" pitchFamily="18" charset="0"/>
              </a:rPr>
              <a:t>Odnos širine i visine (</a:t>
            </a:r>
            <a:r>
              <a:rPr lang="sr-Latn-RS" altLang="en-US" sz="2000" b="1" i="1">
                <a:latin typeface="Times New Roman" pitchFamily="18" charset="0"/>
                <a:cs typeface="Times New Roman" pitchFamily="18" charset="0"/>
              </a:rPr>
              <a:t>aspect ratio</a:t>
            </a:r>
            <a:r>
              <a:rPr lang="sr-Latn-RS" altLang="en-US" sz="2000" b="1">
                <a:latin typeface="Times New Roman" pitchFamily="18" charset="0"/>
                <a:cs typeface="Times New Roman" pitchFamily="18" charset="0"/>
              </a:rPr>
              <a:t>)</a:t>
            </a:r>
            <a:r>
              <a:rPr lang="sr-Latn-RS" altLang="en-US" sz="2000">
                <a:latin typeface="Times New Roman" pitchFamily="18" charset="0"/>
                <a:cs typeface="Times New Roman" pitchFamily="18" charset="0"/>
              </a:rPr>
              <a:t> - predstavlja odnos u kom su stranice monitora. Pre je standard bio 4:3 a u novije doba najzastupljeniji je 16:9 (wide), za njim idu 16:10, a u novije vreme imamo i 21:9 (ultrawide)</a:t>
            </a:r>
          </a:p>
          <a:p>
            <a:pPr algn="just" eaLnBrk="1" hangingPunct="1"/>
            <a:r>
              <a:rPr lang="sr-Latn-RS" altLang="en-US" sz="2000" b="1">
                <a:latin typeface="Times New Roman" pitchFamily="18" charset="0"/>
                <a:cs typeface="Times New Roman" pitchFamily="18" charset="0"/>
              </a:rPr>
              <a:t>Rezolucija</a:t>
            </a:r>
            <a:r>
              <a:rPr lang="sr-Latn-RS" altLang="en-US" sz="2000">
                <a:latin typeface="Times New Roman" pitchFamily="18" charset="0"/>
                <a:cs typeface="Times New Roman" pitchFamily="18" charset="0"/>
              </a:rPr>
              <a:t> - je broj piksela (pixel) na monitoru. Rezolucija je izražena u brojevima piksela koji se nalaze u vodoravnim i uspravnim linijama monitora. U poslednje vreme najpopularnija je FullHD rezolucija (1920x1080), dok se veće rezolucije (2560x1440, 3840x2160) mogu nađi na najnovijim monitorima većih rezolucija</a:t>
            </a:r>
          </a:p>
          <a:p>
            <a:pPr eaLnBrk="1" hangingPunct="1"/>
            <a:endParaRPr lang="sr-Latn-RS" altLang="en-US" sz="2000"/>
          </a:p>
        </p:txBody>
      </p:sp>
      <p:sp>
        <p:nvSpPr>
          <p:cNvPr id="7" name="Slide Number Placeholder 6"/>
          <p:cNvSpPr>
            <a:spLocks noGrp="1"/>
          </p:cNvSpPr>
          <p:nvPr>
            <p:ph type="sldNum" sz="quarter" idx="12"/>
          </p:nvPr>
        </p:nvSpPr>
        <p:spPr/>
        <p:txBody>
          <a:bodyPr/>
          <a:lstStyle/>
          <a:p>
            <a:pPr>
              <a:defRPr/>
            </a:pPr>
            <a:fld id="{A9244C95-4D49-4E94-8EC3-807A721DD440}" type="slidenum">
              <a:rPr lang="sr-Latn-RS"/>
              <a:pPr>
                <a:defRPr/>
              </a:pPr>
              <a:t>10</a:t>
            </a:fld>
            <a:endParaRPr lang="sr-Latn-RS"/>
          </a:p>
        </p:txBody>
      </p:sp>
    </p:spTree>
    <p:extLst>
      <p:ext uri="{BB962C8B-B14F-4D97-AF65-F5344CB8AC3E}">
        <p14:creationId xmlns:p14="http://schemas.microsoft.com/office/powerpoint/2010/main" val="679941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035">
                                            <p:txEl>
                                              <p:pRg st="0" end="0"/>
                                            </p:txEl>
                                          </p:spTgt>
                                        </p:tgtEl>
                                        <p:attrNameLst>
                                          <p:attrName>style.visibility</p:attrName>
                                        </p:attrNameLst>
                                      </p:cBhvr>
                                      <p:to>
                                        <p:strVal val="visible"/>
                                      </p:to>
                                    </p:set>
                                    <p:anim calcmode="lin" valueType="num">
                                      <p:cBhvr additive="base">
                                        <p:cTn id="13"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035">
                                            <p:txEl>
                                              <p:pRg st="1" end="1"/>
                                            </p:txEl>
                                          </p:spTgt>
                                        </p:tgtEl>
                                        <p:attrNameLst>
                                          <p:attrName>style.visibility</p:attrName>
                                        </p:attrNameLst>
                                      </p:cBhvr>
                                      <p:to>
                                        <p:strVal val="visible"/>
                                      </p:to>
                                    </p:set>
                                    <p:anim calcmode="lin" valueType="num">
                                      <p:cBhvr additive="base">
                                        <p:cTn id="19"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035">
                                            <p:txEl>
                                              <p:pRg st="2" end="2"/>
                                            </p:txEl>
                                          </p:spTgt>
                                        </p:tgtEl>
                                        <p:attrNameLst>
                                          <p:attrName>style.visibility</p:attrName>
                                        </p:attrNameLst>
                                      </p:cBhvr>
                                      <p:to>
                                        <p:strVal val="visible"/>
                                      </p:to>
                                    </p:set>
                                    <p:anim calcmode="lin" valueType="num">
                                      <p:cBhvr additive="base">
                                        <p:cTn id="25"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035">
                                            <p:txEl>
                                              <p:pRg st="3" end="3"/>
                                            </p:txEl>
                                          </p:spTgt>
                                        </p:tgtEl>
                                        <p:attrNameLst>
                                          <p:attrName>style.visibility</p:attrName>
                                        </p:attrNameLst>
                                      </p:cBhvr>
                                      <p:to>
                                        <p:strVal val="visible"/>
                                      </p:to>
                                    </p:set>
                                    <p:anim calcmode="lin" valueType="num">
                                      <p:cBhvr additive="base">
                                        <p:cTn id="31"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4035">
                                            <p:txEl>
                                              <p:pRg st="4" end="4"/>
                                            </p:txEl>
                                          </p:spTgt>
                                        </p:tgtEl>
                                        <p:attrNameLst>
                                          <p:attrName>style.visibility</p:attrName>
                                        </p:attrNameLst>
                                      </p:cBhvr>
                                      <p:to>
                                        <p:strVal val="visible"/>
                                      </p:to>
                                    </p:set>
                                    <p:anim calcmode="lin" valueType="num">
                                      <p:cBhvr additive="base">
                                        <p:cTn id="37"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63888" y="404664"/>
            <a:ext cx="2818656" cy="782960"/>
          </a:xfrm>
          <a:extLst/>
        </p:spPr>
        <p:txBody>
          <a:bodyPr/>
          <a:lstStyle/>
          <a:p>
            <a:pPr eaLnBrk="1" fontAlgn="auto" hangingPunct="1">
              <a:spcAft>
                <a:spcPts val="0"/>
              </a:spcAft>
              <a:defRPr/>
            </a:pPr>
            <a:r>
              <a:rPr lang="sr-Latn-RS" sz="4800" dirty="0" smtClean="0"/>
              <a:t>Monitor</a:t>
            </a:r>
            <a:endParaRPr lang="sr-Latn-RS" sz="4800" dirty="0"/>
          </a:p>
        </p:txBody>
      </p:sp>
      <p:sp>
        <p:nvSpPr>
          <p:cNvPr id="44035" name="TextBox 5"/>
          <p:cNvSpPr txBox="1">
            <a:spLocks noChangeArrowheads="1"/>
          </p:cNvSpPr>
          <p:nvPr/>
        </p:nvSpPr>
        <p:spPr bwMode="auto">
          <a:xfrm>
            <a:off x="382588" y="1484313"/>
            <a:ext cx="8424862"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just" eaLnBrk="1" hangingPunct="1"/>
            <a:r>
              <a:rPr lang="sr-Latn-RS" altLang="en-US" sz="2000" b="1">
                <a:latin typeface="Times New Roman" pitchFamily="18" charset="0"/>
                <a:cs typeface="Times New Roman" pitchFamily="18" charset="0"/>
              </a:rPr>
              <a:t>Kontrastni odnos – </a:t>
            </a:r>
            <a:r>
              <a:rPr lang="sr-Latn-RS" altLang="en-US" sz="2000">
                <a:latin typeface="Times New Roman" pitchFamily="18" charset="0"/>
                <a:cs typeface="Times New Roman" pitchFamily="18" charset="0"/>
              </a:rPr>
              <a:t>predstavlja odnos osvetljenja najsvetlije (bele) i najtamnije (crne) tačke, razlikuju se statički i dinamički.</a:t>
            </a:r>
            <a:endParaRPr lang="sr-Latn-RS" altLang="en-US" sz="2000" b="1">
              <a:latin typeface="Times New Roman" pitchFamily="18" charset="0"/>
              <a:cs typeface="Times New Roman" pitchFamily="18" charset="0"/>
            </a:endParaRPr>
          </a:p>
          <a:p>
            <a:pPr algn="just" eaLnBrk="1" hangingPunct="1"/>
            <a:r>
              <a:rPr lang="sr-Latn-RS" altLang="en-US" sz="2000" b="1">
                <a:latin typeface="Times New Roman" pitchFamily="18" charset="0"/>
                <a:cs typeface="Times New Roman" pitchFamily="18" charset="0"/>
              </a:rPr>
              <a:t>Frekvencija osvežavanja (</a:t>
            </a:r>
            <a:r>
              <a:rPr lang="sr-Latn-RS" altLang="en-US" sz="2000" b="1" i="1">
                <a:latin typeface="Times New Roman" pitchFamily="18" charset="0"/>
                <a:cs typeface="Times New Roman" pitchFamily="18" charset="0"/>
              </a:rPr>
              <a:t>refresh rate)</a:t>
            </a:r>
            <a:r>
              <a:rPr lang="sr-Latn-RS" altLang="en-US" sz="2000" b="1">
                <a:latin typeface="Times New Roman" pitchFamily="18" charset="0"/>
                <a:cs typeface="Times New Roman" pitchFamily="18" charset="0"/>
              </a:rPr>
              <a:t> </a:t>
            </a:r>
            <a:r>
              <a:rPr lang="sr-Latn-RS" altLang="en-US" sz="2000">
                <a:latin typeface="Times New Roman" pitchFamily="18" charset="0"/>
                <a:cs typeface="Times New Roman" pitchFamily="18" charset="0"/>
              </a:rPr>
              <a:t>– određuje koliko se puta u sekundi vrši prikaz svakog piksela i meri se u hercima (Hz). Što je veća frekvencija to je slika stabilnija i oštrija. Današnji ekrani imaju sve veće frekfencije osvežavanja, standardi za osvežavanje su 24 odnosno 60 puta u sekundi za filmove, tj digitalnu televiziju. Za međuslike između 2 susedne slike (interpolaciju) zadužen je specijalizovani hardware u monitoru</a:t>
            </a:r>
          </a:p>
          <a:p>
            <a:pPr algn="just" eaLnBrk="1" hangingPunct="1"/>
            <a:r>
              <a:rPr lang="sr-Latn-RS" altLang="en-US" sz="2000" b="1">
                <a:latin typeface="Times New Roman" pitchFamily="18" charset="0"/>
                <a:cs typeface="Times New Roman" pitchFamily="18" charset="0"/>
              </a:rPr>
              <a:t>Odziv (</a:t>
            </a:r>
            <a:r>
              <a:rPr lang="sr-Latn-RS" altLang="en-US" sz="2000" b="1" i="1">
                <a:latin typeface="Times New Roman" pitchFamily="18" charset="0"/>
                <a:cs typeface="Times New Roman" pitchFamily="18" charset="0"/>
              </a:rPr>
              <a:t>response time) </a:t>
            </a:r>
            <a:r>
              <a:rPr lang="sr-Latn-RS" altLang="en-US" sz="2000">
                <a:latin typeface="Times New Roman" pitchFamily="18" charset="0"/>
                <a:cs typeface="Times New Roman" pitchFamily="18" charset="0"/>
              </a:rPr>
              <a:t>predstavlja vreme potrebno za stabilizaciju boje piksela između 2 prikaza. Obično se meri koliko je vremena potrebno da se potpuno crni piksel postane potpuno beo. Ovo vreme se meri u milisekundama</a:t>
            </a:r>
            <a:r>
              <a:rPr lang="sr-Latn-RS" altLang="en-US" sz="2000" i="1">
                <a:latin typeface="Times New Roman" pitchFamily="18" charset="0"/>
                <a:cs typeface="Times New Roman" pitchFamily="18" charset="0"/>
              </a:rPr>
              <a:t> (ms) </a:t>
            </a:r>
            <a:r>
              <a:rPr lang="sr-Latn-RS" altLang="en-US" sz="2000">
                <a:latin typeface="Times New Roman" pitchFamily="18" charset="0"/>
                <a:cs typeface="Times New Roman" pitchFamily="18" charset="0"/>
              </a:rPr>
              <a:t>i što je manje to je slika bolja, i jasnija</a:t>
            </a:r>
          </a:p>
          <a:p>
            <a:pPr algn="just" eaLnBrk="1" hangingPunct="1"/>
            <a:r>
              <a:rPr lang="sr-Latn-RS" altLang="en-US" sz="2000" b="1">
                <a:latin typeface="Times New Roman" pitchFamily="18" charset="0"/>
                <a:cs typeface="Times New Roman" pitchFamily="18" charset="0"/>
              </a:rPr>
              <a:t>Tehnologija prikaza</a:t>
            </a:r>
            <a:r>
              <a:rPr lang="sr-Latn-RS" altLang="en-US" sz="2000">
                <a:latin typeface="Times New Roman" pitchFamily="18" charset="0"/>
                <a:cs typeface="Times New Roman" pitchFamily="18" charset="0"/>
              </a:rPr>
              <a:t> određuje opšte osobine i kvalitet monitora. Ovde razlikujemo:</a:t>
            </a:r>
          </a:p>
          <a:p>
            <a:pPr algn="just" eaLnBrk="1" hangingPunct="1">
              <a:buFont typeface="Arial" charset="0"/>
              <a:buChar char="•"/>
            </a:pPr>
            <a:r>
              <a:rPr lang="sr-Latn-RS" altLang="en-US" sz="2000" b="1">
                <a:latin typeface="Times New Roman" pitchFamily="18" charset="0"/>
                <a:cs typeface="Times New Roman" pitchFamily="18" charset="0"/>
              </a:rPr>
              <a:t>CRT </a:t>
            </a:r>
            <a:r>
              <a:rPr lang="sr-Latn-RS" altLang="en-US" sz="2000">
                <a:latin typeface="Times New Roman" pitchFamily="18" charset="0"/>
                <a:cs typeface="Times New Roman" pitchFamily="18" charset="0"/>
              </a:rPr>
              <a:t>monitore</a:t>
            </a:r>
          </a:p>
          <a:p>
            <a:pPr algn="just" eaLnBrk="1" hangingPunct="1">
              <a:buFont typeface="Arial" charset="0"/>
              <a:buChar char="•"/>
            </a:pPr>
            <a:r>
              <a:rPr lang="sr-Latn-RS" altLang="en-US" sz="2000" b="1">
                <a:latin typeface="Times New Roman" pitchFamily="18" charset="0"/>
                <a:cs typeface="Times New Roman" pitchFamily="18" charset="0"/>
              </a:rPr>
              <a:t>LCD </a:t>
            </a:r>
            <a:r>
              <a:rPr lang="sr-Latn-RS" altLang="en-US" sz="2000">
                <a:latin typeface="Times New Roman" pitchFamily="18" charset="0"/>
                <a:cs typeface="Times New Roman" pitchFamily="18" charset="0"/>
              </a:rPr>
              <a:t>monitore</a:t>
            </a:r>
          </a:p>
          <a:p>
            <a:pPr algn="just" eaLnBrk="1" hangingPunct="1">
              <a:buFont typeface="Arial" charset="0"/>
              <a:buChar char="•"/>
            </a:pPr>
            <a:r>
              <a:rPr lang="sr-Latn-RS" altLang="en-US" sz="2000" b="1">
                <a:latin typeface="Times New Roman" pitchFamily="18" charset="0"/>
                <a:cs typeface="Times New Roman" pitchFamily="18" charset="0"/>
              </a:rPr>
              <a:t>Plasma </a:t>
            </a:r>
            <a:r>
              <a:rPr lang="sr-Latn-RS" altLang="en-US" sz="2000">
                <a:latin typeface="Times New Roman" pitchFamily="18" charset="0"/>
                <a:cs typeface="Times New Roman" pitchFamily="18" charset="0"/>
              </a:rPr>
              <a:t>monitore</a:t>
            </a:r>
            <a:endParaRPr lang="sr-Latn-RS" altLang="en-US" sz="2000" b="1">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pPr>
              <a:defRPr/>
            </a:pPr>
            <a:fld id="{7406BB27-4337-4354-9770-C8DE2710741E}" type="slidenum">
              <a:rPr lang="sr-Latn-RS"/>
              <a:pPr>
                <a:defRPr/>
              </a:pPr>
              <a:t>11</a:t>
            </a:fld>
            <a:endParaRPr lang="sr-Latn-RS"/>
          </a:p>
        </p:txBody>
      </p:sp>
    </p:spTree>
    <p:extLst>
      <p:ext uri="{BB962C8B-B14F-4D97-AF65-F5344CB8AC3E}">
        <p14:creationId xmlns:p14="http://schemas.microsoft.com/office/powerpoint/2010/main" val="4731781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035">
                                            <p:txEl>
                                              <p:pRg st="0" end="0"/>
                                            </p:txEl>
                                          </p:spTgt>
                                        </p:tgtEl>
                                        <p:attrNameLst>
                                          <p:attrName>style.visibility</p:attrName>
                                        </p:attrNameLst>
                                      </p:cBhvr>
                                      <p:to>
                                        <p:strVal val="visible"/>
                                      </p:to>
                                    </p:set>
                                    <p:anim calcmode="lin" valueType="num">
                                      <p:cBhvr additive="base">
                                        <p:cTn id="13"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035">
                                            <p:txEl>
                                              <p:pRg st="1" end="1"/>
                                            </p:txEl>
                                          </p:spTgt>
                                        </p:tgtEl>
                                        <p:attrNameLst>
                                          <p:attrName>style.visibility</p:attrName>
                                        </p:attrNameLst>
                                      </p:cBhvr>
                                      <p:to>
                                        <p:strVal val="visible"/>
                                      </p:to>
                                    </p:set>
                                    <p:anim calcmode="lin" valueType="num">
                                      <p:cBhvr additive="base">
                                        <p:cTn id="19"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035">
                                            <p:txEl>
                                              <p:pRg st="2" end="2"/>
                                            </p:txEl>
                                          </p:spTgt>
                                        </p:tgtEl>
                                        <p:attrNameLst>
                                          <p:attrName>style.visibility</p:attrName>
                                        </p:attrNameLst>
                                      </p:cBhvr>
                                      <p:to>
                                        <p:strVal val="visible"/>
                                      </p:to>
                                    </p:set>
                                    <p:anim calcmode="lin" valueType="num">
                                      <p:cBhvr additive="base">
                                        <p:cTn id="25"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035">
                                            <p:txEl>
                                              <p:pRg st="3" end="3"/>
                                            </p:txEl>
                                          </p:spTgt>
                                        </p:tgtEl>
                                        <p:attrNameLst>
                                          <p:attrName>style.visibility</p:attrName>
                                        </p:attrNameLst>
                                      </p:cBhvr>
                                      <p:to>
                                        <p:strVal val="visible"/>
                                      </p:to>
                                    </p:set>
                                    <p:anim calcmode="lin" valueType="num">
                                      <p:cBhvr additive="base">
                                        <p:cTn id="31"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4035">
                                            <p:txEl>
                                              <p:pRg st="4" end="4"/>
                                            </p:txEl>
                                          </p:spTgt>
                                        </p:tgtEl>
                                        <p:attrNameLst>
                                          <p:attrName>style.visibility</p:attrName>
                                        </p:attrNameLst>
                                      </p:cBhvr>
                                      <p:to>
                                        <p:strVal val="visible"/>
                                      </p:to>
                                    </p:set>
                                    <p:anim calcmode="lin" valueType="num">
                                      <p:cBhvr additive="base">
                                        <p:cTn id="37"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4035">
                                            <p:txEl>
                                              <p:pRg st="5" end="5"/>
                                            </p:txEl>
                                          </p:spTgt>
                                        </p:tgtEl>
                                        <p:attrNameLst>
                                          <p:attrName>style.visibility</p:attrName>
                                        </p:attrNameLst>
                                      </p:cBhvr>
                                      <p:to>
                                        <p:strVal val="visible"/>
                                      </p:to>
                                    </p:set>
                                    <p:anim calcmode="lin" valueType="num">
                                      <p:cBhvr additive="base">
                                        <p:cTn id="43" dur="500" fill="hold"/>
                                        <p:tgtEl>
                                          <p:spTgt spid="4403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40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4035">
                                            <p:txEl>
                                              <p:pRg st="6" end="6"/>
                                            </p:txEl>
                                          </p:spTgt>
                                        </p:tgtEl>
                                        <p:attrNameLst>
                                          <p:attrName>style.visibility</p:attrName>
                                        </p:attrNameLst>
                                      </p:cBhvr>
                                      <p:to>
                                        <p:strVal val="visible"/>
                                      </p:to>
                                    </p:set>
                                    <p:anim calcmode="lin" valueType="num">
                                      <p:cBhvr additive="base">
                                        <p:cTn id="49" dur="500" fill="hold"/>
                                        <p:tgtEl>
                                          <p:spTgt spid="4403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40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88640"/>
            <a:ext cx="3394720" cy="1143000"/>
          </a:xfrm>
          <a:extLst/>
        </p:spPr>
        <p:txBody>
          <a:bodyPr/>
          <a:lstStyle/>
          <a:p>
            <a:pPr eaLnBrk="1" fontAlgn="auto" hangingPunct="1">
              <a:spcAft>
                <a:spcPts val="0"/>
              </a:spcAft>
              <a:defRPr/>
            </a:pPr>
            <a:r>
              <a:rPr lang="sr-Latn-RS" dirty="0" smtClean="0"/>
              <a:t>CRT monitor</a:t>
            </a:r>
            <a:endParaRPr lang="sr-Latn-RS" dirty="0"/>
          </a:p>
        </p:txBody>
      </p:sp>
      <p:sp>
        <p:nvSpPr>
          <p:cNvPr id="46083" name="TextBox 2"/>
          <p:cNvSpPr txBox="1">
            <a:spLocks noChangeArrowheads="1"/>
          </p:cNvSpPr>
          <p:nvPr/>
        </p:nvSpPr>
        <p:spPr bwMode="auto">
          <a:xfrm>
            <a:off x="250825" y="1412875"/>
            <a:ext cx="87137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just" eaLnBrk="1" hangingPunct="1"/>
            <a:r>
              <a:rPr lang="sr-Latn-RS" altLang="en-US" b="1">
                <a:latin typeface="Times New Roman" pitchFamily="18" charset="0"/>
              </a:rPr>
              <a:t>K</a:t>
            </a:r>
            <a:r>
              <a:rPr lang="vi-VN" altLang="en-US" b="1">
                <a:latin typeface="Times New Roman" pitchFamily="18" charset="0"/>
              </a:rPr>
              <a:t>atodni monitor</a:t>
            </a:r>
            <a:r>
              <a:rPr lang="vi-VN" altLang="en-US">
                <a:latin typeface="Times New Roman" pitchFamily="18" charset="0"/>
              </a:rPr>
              <a:t> ili </a:t>
            </a:r>
            <a:r>
              <a:rPr lang="vi-VN" altLang="en-US" b="1">
                <a:latin typeface="Times New Roman" pitchFamily="18" charset="0"/>
              </a:rPr>
              <a:t>CRT monitor</a:t>
            </a:r>
            <a:r>
              <a:rPr lang="vi-VN" altLang="en-US">
                <a:latin typeface="Times New Roman" pitchFamily="18" charset="0"/>
              </a:rPr>
              <a:t> je grafički izlazni uređaj temeljen na katodnoj cevi</a:t>
            </a:r>
            <a:r>
              <a:rPr lang="sr-Latn-RS" altLang="en-US"/>
              <a:t>.</a:t>
            </a:r>
            <a:endParaRPr lang="vi-VN" altLang="en-US">
              <a:latin typeface="Times New Roman" pitchFamily="18" charset="0"/>
            </a:endParaRPr>
          </a:p>
          <a:p>
            <a:pPr algn="just" eaLnBrk="1" hangingPunct="1"/>
            <a:r>
              <a:rPr lang="vi-VN" altLang="en-US">
                <a:latin typeface="Times New Roman" pitchFamily="18" charset="0"/>
              </a:rPr>
              <a:t>Ovaj način prikazivanja se koristi u većini današnjih monitora, kao i što se katodna cev koristi u TV-u, osciloskopu i drugim uređajima. Karakteriše ih velika težina, veliko zauzimanje prostora kao i visoka potrošnja el.energije, ali zato imaju veoma dobru kvalitet</a:t>
            </a:r>
            <a:r>
              <a:rPr lang="sr-Latn-RS" altLang="en-US"/>
              <a:t>n</a:t>
            </a:r>
            <a:r>
              <a:rPr lang="vi-VN" altLang="en-US">
                <a:latin typeface="Times New Roman" pitchFamily="18" charset="0"/>
              </a:rPr>
              <a:t>u i oštr</a:t>
            </a:r>
            <a:r>
              <a:rPr lang="sr-Latn-RS" altLang="en-US"/>
              <a:t>u</a:t>
            </a:r>
            <a:r>
              <a:rPr lang="vi-VN" altLang="en-US">
                <a:latin typeface="Times New Roman" pitchFamily="18" charset="0"/>
              </a:rPr>
              <a:t> slik</a:t>
            </a:r>
            <a:r>
              <a:rPr lang="sr-Latn-RS" altLang="en-US"/>
              <a:t>u</a:t>
            </a:r>
            <a:r>
              <a:rPr lang="vi-VN" altLang="en-US">
                <a:latin typeface="Times New Roman" pitchFamily="18" charset="0"/>
              </a:rPr>
              <a:t>. Danas, katodni monitori </a:t>
            </a:r>
            <a:r>
              <a:rPr lang="sr-Latn-RS" altLang="en-US">
                <a:latin typeface="Times New Roman" pitchFamily="18" charset="0"/>
              </a:rPr>
              <a:t>se skoro nigde ne koriste jer su njihovo mesto preuzeli </a:t>
            </a:r>
            <a:r>
              <a:rPr lang="vi-VN" altLang="en-US">
                <a:latin typeface="Times New Roman" pitchFamily="18" charset="0"/>
              </a:rPr>
              <a:t>LCD i Plazma </a:t>
            </a:r>
            <a:r>
              <a:rPr lang="sr-Latn-RS" altLang="en-US">
                <a:latin typeface="Times New Roman" pitchFamily="18" charset="0"/>
              </a:rPr>
              <a:t>monitori</a:t>
            </a:r>
            <a:r>
              <a:rPr lang="vi-VN" altLang="en-US">
                <a:latin typeface="Times New Roman" pitchFamily="18" charset="0"/>
              </a:rPr>
              <a:t>.</a:t>
            </a:r>
            <a:endParaRPr lang="sr-Latn-RS" altLang="en-US"/>
          </a:p>
          <a:p>
            <a:pPr algn="just" eaLnBrk="1" hangingPunct="1"/>
            <a:r>
              <a:rPr lang="vi-VN" altLang="en-US">
                <a:latin typeface="Times New Roman" pitchFamily="18" charset="0"/>
              </a:rPr>
              <a:t>Ekran CRT monitora se sastoji od miliona sićušnih crvenih, zelenih i</a:t>
            </a:r>
            <a:r>
              <a:rPr lang="sr-Latn-RS" altLang="en-US"/>
              <a:t> </a:t>
            </a:r>
            <a:r>
              <a:rPr lang="vi-VN" altLang="en-US">
                <a:latin typeface="Times New Roman" pitchFamily="18" charset="0"/>
              </a:rPr>
              <a:t>plavih fosfornih tačkica koje svetle kada ih "udari</a:t>
            </a:r>
            <a:r>
              <a:rPr lang="sr-Latn-RS" altLang="en-US"/>
              <a:t>“ </a:t>
            </a:r>
            <a:r>
              <a:rPr lang="vi-VN" altLang="en-US">
                <a:latin typeface="Times New Roman" pitchFamily="18" charset="0"/>
              </a:rPr>
              <a:t>elektron što potom stvara sliku na ekranu. Unutar katodne cevi, katoda je zagr</a:t>
            </a:r>
            <a:r>
              <a:rPr lang="sr-Latn-RS" altLang="en-US">
                <a:latin typeface="Times New Roman" pitchFamily="18" charset="0"/>
              </a:rPr>
              <a:t>e</a:t>
            </a:r>
            <a:r>
              <a:rPr lang="vi-VN" altLang="en-US">
                <a:latin typeface="Times New Roman" pitchFamily="18" charset="0"/>
              </a:rPr>
              <a:t>ana nit koja se nalazi u vakumskoj staklenoj cevi. Katodno zračenje je ustvari tok elektrona koji stvara elektronski top. Elektroni su negativni (katoda), dok je anoda pozitivna što privlači elektrone koji su pažljivo usmereni prema usmerivaču koji ih pomoću magnetnog ili električnog polja u snopovima skreće ka anodi i ekranu. Ekran je prekriven fosfornim materijalom koji praktično svetli ako je "pogođen" elektronom. Fosforni sloj se sastoji od crvenih, zelenih i plavih zona pomoću kojih se dobija boja i na taj način se dobi</a:t>
            </a:r>
            <a:r>
              <a:rPr lang="sr-Latn-RS" altLang="en-US"/>
              <a:t>j</a:t>
            </a:r>
            <a:r>
              <a:rPr lang="vi-VN" altLang="en-US">
                <a:latin typeface="Times New Roman" pitchFamily="18" charset="0"/>
              </a:rPr>
              <a:t>a osnovna slika na ekranu koja se potom filtrira da bi se dobila konačna slika</a:t>
            </a:r>
            <a:r>
              <a:rPr lang="sr-Latn-RS" altLang="en-US"/>
              <a:t>.</a:t>
            </a:r>
            <a:endParaRPr lang="vi-VN" altLang="en-US">
              <a:latin typeface="Times New Roman" pitchFamily="18" charset="0"/>
            </a:endParaRPr>
          </a:p>
          <a:p>
            <a:pPr eaLnBrk="1" hangingPunct="1"/>
            <a:endParaRPr lang="sr-Latn-RS" altLang="en-US"/>
          </a:p>
        </p:txBody>
      </p:sp>
      <p:sp>
        <p:nvSpPr>
          <p:cNvPr id="4" name="Slide Number Placeholder 3"/>
          <p:cNvSpPr>
            <a:spLocks noGrp="1"/>
          </p:cNvSpPr>
          <p:nvPr>
            <p:ph type="sldNum" sz="quarter" idx="12"/>
          </p:nvPr>
        </p:nvSpPr>
        <p:spPr/>
        <p:txBody>
          <a:bodyPr/>
          <a:lstStyle/>
          <a:p>
            <a:pPr>
              <a:defRPr/>
            </a:pPr>
            <a:fld id="{BF95AD23-BE02-4D50-AE02-66DE434C5BB6}" type="slidenum">
              <a:rPr lang="sr-Latn-RS"/>
              <a:pPr>
                <a:defRPr/>
              </a:pPr>
              <a:t>12</a:t>
            </a:fld>
            <a:endParaRPr lang="sr-Latn-RS"/>
          </a:p>
        </p:txBody>
      </p:sp>
    </p:spTree>
    <p:extLst>
      <p:ext uri="{BB962C8B-B14F-4D97-AF65-F5344CB8AC3E}">
        <p14:creationId xmlns:p14="http://schemas.microsoft.com/office/powerpoint/2010/main" val="10534495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6083">
                                            <p:txEl>
                                              <p:pRg st="0" end="0"/>
                                            </p:txEl>
                                          </p:spTgt>
                                        </p:tgtEl>
                                        <p:attrNameLst>
                                          <p:attrName>style.visibility</p:attrName>
                                        </p:attrNameLst>
                                      </p:cBhvr>
                                      <p:to>
                                        <p:strVal val="visible"/>
                                      </p:to>
                                    </p:set>
                                    <p:anim calcmode="lin" valueType="num">
                                      <p:cBhvr additive="base">
                                        <p:cTn id="13"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6083">
                                            <p:txEl>
                                              <p:pRg st="1" end="1"/>
                                            </p:txEl>
                                          </p:spTgt>
                                        </p:tgtEl>
                                        <p:attrNameLst>
                                          <p:attrName>style.visibility</p:attrName>
                                        </p:attrNameLst>
                                      </p:cBhvr>
                                      <p:to>
                                        <p:strVal val="visible"/>
                                      </p:to>
                                    </p:set>
                                    <p:anim calcmode="lin" valueType="num">
                                      <p:cBhvr additive="base">
                                        <p:cTn id="19"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6083">
                                            <p:txEl>
                                              <p:pRg st="2" end="2"/>
                                            </p:txEl>
                                          </p:spTgt>
                                        </p:tgtEl>
                                        <p:attrNameLst>
                                          <p:attrName>style.visibility</p:attrName>
                                        </p:attrNameLst>
                                      </p:cBhvr>
                                      <p:to>
                                        <p:strVal val="visible"/>
                                      </p:to>
                                    </p:set>
                                    <p:anim calcmode="lin" valueType="num">
                                      <p:cBhvr additive="base">
                                        <p:cTn id="25"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260648"/>
            <a:ext cx="3466728" cy="1143000"/>
          </a:xfrm>
          <a:extLst/>
        </p:spPr>
        <p:txBody>
          <a:bodyPr/>
          <a:lstStyle/>
          <a:p>
            <a:pPr eaLnBrk="1" fontAlgn="auto" hangingPunct="1">
              <a:spcAft>
                <a:spcPts val="0"/>
              </a:spcAft>
              <a:defRPr/>
            </a:pPr>
            <a:r>
              <a:rPr lang="sr-Latn-RS" dirty="0" smtClean="0"/>
              <a:t>LCD monitor</a:t>
            </a:r>
            <a:endParaRPr lang="sr-Latn-RS" dirty="0"/>
          </a:p>
        </p:txBody>
      </p:sp>
      <p:sp>
        <p:nvSpPr>
          <p:cNvPr id="3" name="TextBox 2"/>
          <p:cNvSpPr txBox="1"/>
          <p:nvPr/>
        </p:nvSpPr>
        <p:spPr>
          <a:xfrm>
            <a:off x="395288" y="1628775"/>
            <a:ext cx="8497887" cy="5078413"/>
          </a:xfrm>
          <a:prstGeom prst="rect">
            <a:avLst/>
          </a:prstGeom>
          <a:noFill/>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just" eaLnBrk="1" hangingPunct="1">
              <a:lnSpc>
                <a:spcPct val="150000"/>
              </a:lnSpc>
            </a:pPr>
            <a:r>
              <a:rPr lang="vi-VN" b="1">
                <a:latin typeface="Times New Roman" pitchFamily="18" charset="0"/>
              </a:rPr>
              <a:t>LCD</a:t>
            </a:r>
            <a:r>
              <a:rPr lang="vi-VN">
                <a:latin typeface="Times New Roman" pitchFamily="18" charset="0"/>
              </a:rPr>
              <a:t> je monitor čiji je ekran sastavljen od određenog broja piksela koji su poređani ispred nekog svetlosnog izvora, troši veoma malo električne energije, </a:t>
            </a:r>
            <a:r>
              <a:rPr lang="sr-Latn-RS"/>
              <a:t>pa</a:t>
            </a:r>
            <a:r>
              <a:rPr lang="vi-VN">
                <a:latin typeface="Times New Roman" pitchFamily="18" charset="0"/>
              </a:rPr>
              <a:t> zauzima malo prostora. LCD radi na principu tečnih kristalnih molekula.</a:t>
            </a:r>
            <a:endParaRPr lang="sr-Latn-RS"/>
          </a:p>
          <a:p>
            <a:pPr algn="just" eaLnBrk="1" hangingPunct="1">
              <a:lnSpc>
                <a:spcPct val="150000"/>
              </a:lnSpc>
            </a:pPr>
            <a:r>
              <a:rPr lang="sr-Latn-RS"/>
              <a:t>Pozadina ovih ekrana je osvetljena a tanak sloj tečnih kristala prouzrokuje da se svetlost određene boje zaustavi. Ovo se ostvaruje tako što kristali pod naponom menjaju polaritet i time propuštaju ili zaustavljaju svetlost.</a:t>
            </a:r>
          </a:p>
          <a:p>
            <a:pPr algn="just" eaLnBrk="1" hangingPunct="1">
              <a:lnSpc>
                <a:spcPct val="150000"/>
              </a:lnSpc>
            </a:pPr>
            <a:r>
              <a:rPr lang="sr-Latn-RS"/>
              <a:t>U zavisnosti od vrste pozadinskog osvetljenja razlikuju se stariji LCD monitori koji su koristili fluroscentne katodne cevi i noviji, koji koriste LED diode za osvetljenje ekrana.</a:t>
            </a:r>
          </a:p>
          <a:p>
            <a:pPr algn="just" eaLnBrk="1" hangingPunct="1">
              <a:lnSpc>
                <a:spcPct val="150000"/>
              </a:lnSpc>
            </a:pPr>
            <a:r>
              <a:rPr lang="sr-Latn-RS"/>
              <a:t>Mana LCD monitora je što imaju problem sa prikazom crne boje jer kristal ne može da zaustavi svetlost maksimalno</a:t>
            </a:r>
            <a:endParaRPr lang="vi-VN">
              <a:latin typeface="Times New Roman" pitchFamily="18" charset="0"/>
            </a:endParaRPr>
          </a:p>
          <a:p>
            <a:pPr algn="just" eaLnBrk="1" hangingPunct="1">
              <a:lnSpc>
                <a:spcPct val="150000"/>
              </a:lnSpc>
              <a:buFontTx/>
              <a:buChar char="-"/>
            </a:pPr>
            <a:endParaRPr lang="sr-Latn-RS"/>
          </a:p>
        </p:txBody>
      </p:sp>
      <p:sp>
        <p:nvSpPr>
          <p:cNvPr id="4" name="Slide Number Placeholder 3"/>
          <p:cNvSpPr>
            <a:spLocks noGrp="1"/>
          </p:cNvSpPr>
          <p:nvPr>
            <p:ph type="sldNum" sz="quarter" idx="12"/>
          </p:nvPr>
        </p:nvSpPr>
        <p:spPr/>
        <p:txBody>
          <a:bodyPr/>
          <a:lstStyle/>
          <a:p>
            <a:pPr>
              <a:defRPr/>
            </a:pPr>
            <a:fld id="{AC8A9B8A-00E6-42F8-888C-E65D19A741A8}" type="slidenum">
              <a:rPr lang="sr-Latn-RS"/>
              <a:pPr>
                <a:defRPr/>
              </a:pPr>
              <a:t>13</a:t>
            </a:fld>
            <a:endParaRPr lang="sr-Latn-RS"/>
          </a:p>
        </p:txBody>
      </p:sp>
    </p:spTree>
    <p:extLst>
      <p:ext uri="{BB962C8B-B14F-4D97-AF65-F5344CB8AC3E}">
        <p14:creationId xmlns:p14="http://schemas.microsoft.com/office/powerpoint/2010/main" val="42186882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116632"/>
            <a:ext cx="4402832" cy="1143000"/>
          </a:xfrm>
          <a:extLst/>
        </p:spPr>
        <p:txBody>
          <a:bodyPr/>
          <a:lstStyle/>
          <a:p>
            <a:pPr eaLnBrk="1" fontAlgn="auto" hangingPunct="1">
              <a:spcAft>
                <a:spcPts val="0"/>
              </a:spcAft>
              <a:defRPr/>
            </a:pPr>
            <a:r>
              <a:rPr lang="sr-Latn-RS" dirty="0" smtClean="0"/>
              <a:t>Plazma monitor</a:t>
            </a:r>
            <a:endParaRPr lang="sr-Latn-RS" dirty="0"/>
          </a:p>
        </p:txBody>
      </p:sp>
      <p:sp>
        <p:nvSpPr>
          <p:cNvPr id="47107" name="TextBox 2"/>
          <p:cNvSpPr txBox="1">
            <a:spLocks noChangeArrowheads="1"/>
          </p:cNvSpPr>
          <p:nvPr/>
        </p:nvSpPr>
        <p:spPr bwMode="auto">
          <a:xfrm>
            <a:off x="250825" y="1628775"/>
            <a:ext cx="42259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just" eaLnBrk="1" hangingPunct="1"/>
            <a:r>
              <a:rPr lang="vi-VN" altLang="en-US" sz="1600" b="1">
                <a:latin typeface="Times New Roman" pitchFamily="18" charset="0"/>
              </a:rPr>
              <a:t>Plazma </a:t>
            </a:r>
            <a:r>
              <a:rPr lang="sr-Latn-RS" altLang="en-US" sz="1600" b="1"/>
              <a:t>monitor</a:t>
            </a:r>
            <a:r>
              <a:rPr lang="vi-VN" altLang="en-US" sz="1600">
                <a:latin typeface="Times New Roman" pitchFamily="18" charset="0"/>
              </a:rPr>
              <a:t> (engl. plasma display panel –PDP)</a:t>
            </a:r>
            <a:r>
              <a:rPr lang="sr-Latn-RS" altLang="en-US" sz="1600">
                <a:latin typeface="Times New Roman" pitchFamily="18" charset="0"/>
              </a:rPr>
              <a:t> </a:t>
            </a:r>
            <a:r>
              <a:rPr lang="vi-VN" altLang="en-US" sz="1600">
                <a:latin typeface="Times New Roman" pitchFamily="18" charset="0"/>
              </a:rPr>
              <a:t>je vrsta pl</a:t>
            </a:r>
            <a:r>
              <a:rPr lang="sr-Latn-RS" altLang="en-US" sz="1600"/>
              <a:t>j</a:t>
            </a:r>
            <a:r>
              <a:rPr lang="vi-VN" altLang="en-US" sz="1600">
                <a:latin typeface="Times New Roman" pitchFamily="18" charset="0"/>
              </a:rPr>
              <a:t>osnatog ekrana koja je tipična </a:t>
            </a:r>
            <a:r>
              <a:rPr lang="sr-Latn-RS" altLang="en-US" sz="1600"/>
              <a:t/>
            </a:r>
            <a:br>
              <a:rPr lang="sr-Latn-RS" altLang="en-US" sz="1600"/>
            </a:br>
            <a:r>
              <a:rPr lang="vi-VN" altLang="en-US" sz="1600">
                <a:latin typeface="Times New Roman" pitchFamily="18" charset="0"/>
              </a:rPr>
              <a:t>za plazmu TV. Naziv “plazma” dolazi od </a:t>
            </a:r>
            <a:r>
              <a:rPr lang="sr-Latn-RS" altLang="en-US" sz="1600"/>
              <a:t/>
            </a:r>
            <a:br>
              <a:rPr lang="sr-Latn-RS" altLang="en-US" sz="1600"/>
            </a:br>
            <a:r>
              <a:rPr lang="vi-VN" altLang="en-US" sz="1600">
                <a:latin typeface="Times New Roman" pitchFamily="18" charset="0"/>
              </a:rPr>
              <a:t>građe svakog piksela (t</a:t>
            </a:r>
            <a:r>
              <a:rPr lang="sr-Latn-RS" altLang="en-US" sz="1600"/>
              <a:t>a</a:t>
            </a:r>
            <a:r>
              <a:rPr lang="vi-VN" altLang="en-US" sz="1600">
                <a:latin typeface="Times New Roman" pitchFamily="18" charset="0"/>
              </a:rPr>
              <a:t>čke) koja je  </a:t>
            </a:r>
            <a:r>
              <a:rPr lang="sr-Latn-RS" altLang="en-US" sz="1600"/>
              <a:t/>
            </a:r>
            <a:br>
              <a:rPr lang="sr-Latn-RS" altLang="en-US" sz="1600"/>
            </a:br>
            <a:r>
              <a:rPr lang="vi-VN" altLang="en-US" sz="1600">
                <a:latin typeface="Times New Roman" pitchFamily="18" charset="0"/>
              </a:rPr>
              <a:t>fluorescentna cev. U stvarnosti plazma TV </a:t>
            </a:r>
            <a:r>
              <a:rPr lang="sr-Latn-RS" altLang="en-US" sz="1600"/>
              <a:t/>
            </a:r>
            <a:br>
              <a:rPr lang="sr-Latn-RS" altLang="en-US" sz="1600"/>
            </a:br>
            <a:r>
              <a:rPr lang="vi-VN" altLang="en-US" sz="1600">
                <a:latin typeface="Times New Roman" pitchFamily="18" charset="0"/>
              </a:rPr>
              <a:t>ima par mil</a:t>
            </a:r>
            <a:r>
              <a:rPr lang="sr-Latn-RS" altLang="en-US" sz="1600"/>
              <a:t>io</a:t>
            </a:r>
            <a:r>
              <a:rPr lang="vi-VN" altLang="en-US" sz="1600">
                <a:latin typeface="Times New Roman" pitchFamily="18" charset="0"/>
              </a:rPr>
              <a:t>na takvih malih fluorescentnih cevi. </a:t>
            </a:r>
            <a:r>
              <a:rPr lang="sr-Latn-RS" altLang="en-US" sz="1600"/>
              <a:t/>
            </a:r>
            <a:br>
              <a:rPr lang="sr-Latn-RS" altLang="en-US" sz="1600"/>
            </a:br>
            <a:r>
              <a:rPr lang="vi-VN" altLang="en-US" sz="1600">
                <a:latin typeface="Times New Roman" pitchFamily="18" charset="0"/>
              </a:rPr>
              <a:t>Fluorescentna cev je svetlosni izvor u kojem se </a:t>
            </a:r>
            <a:r>
              <a:rPr lang="sr-Latn-RS" altLang="en-US" sz="1600"/>
              <a:t/>
            </a:r>
            <a:br>
              <a:rPr lang="sr-Latn-RS" altLang="en-US" sz="1600"/>
            </a:br>
            <a:r>
              <a:rPr lang="vi-VN" altLang="en-US" sz="1600">
                <a:latin typeface="Times New Roman" pitchFamily="18" charset="0"/>
              </a:rPr>
              <a:t>vidljiva svetlost dobi</a:t>
            </a:r>
            <a:r>
              <a:rPr lang="sr-Latn-RS" altLang="en-US" sz="1600"/>
              <a:t>j</a:t>
            </a:r>
            <a:r>
              <a:rPr lang="vi-VN" altLang="en-US" sz="1600">
                <a:latin typeface="Times New Roman" pitchFamily="18" charset="0"/>
              </a:rPr>
              <a:t>a na fluorescentnom sloju </a:t>
            </a:r>
            <a:r>
              <a:rPr lang="sr-Latn-RS" altLang="en-US" sz="1600"/>
              <a:t/>
            </a:r>
            <a:br>
              <a:rPr lang="sr-Latn-RS" altLang="en-US" sz="1600"/>
            </a:br>
            <a:r>
              <a:rPr lang="vi-VN" altLang="en-US" sz="1600">
                <a:latin typeface="Times New Roman" pitchFamily="18" charset="0"/>
              </a:rPr>
              <a:t>pobuđenim ultraljubičastim zračenjem koje </a:t>
            </a:r>
            <a:r>
              <a:rPr lang="sr-Latn-RS" altLang="en-US" sz="1600"/>
              <a:t/>
            </a:r>
            <a:br>
              <a:rPr lang="sr-Latn-RS" altLang="en-US" sz="1600"/>
            </a:br>
            <a:r>
              <a:rPr lang="vi-VN" altLang="en-US" sz="1600">
                <a:latin typeface="Times New Roman" pitchFamily="18" charset="0"/>
              </a:rPr>
              <a:t>nastaje električnim izbojem u smesi živine pare i </a:t>
            </a:r>
            <a:r>
              <a:rPr lang="sr-Latn-RS" altLang="en-US" sz="1600"/>
              <a:t/>
            </a:r>
            <a:br>
              <a:rPr lang="sr-Latn-RS" altLang="en-US" sz="1600"/>
            </a:br>
            <a:r>
              <a:rPr lang="vi-VN" altLang="en-US" sz="1600">
                <a:latin typeface="Times New Roman" pitchFamily="18" charset="0"/>
              </a:rPr>
              <a:t>plemenitih</a:t>
            </a:r>
            <a:r>
              <a:rPr lang="sr-Latn-RS" altLang="en-US" sz="1600">
                <a:latin typeface="Times New Roman" pitchFamily="18" charset="0"/>
              </a:rPr>
              <a:t> gasova</a:t>
            </a:r>
            <a:r>
              <a:rPr lang="vi-VN" altLang="en-US" sz="1600">
                <a:latin typeface="Times New Roman" pitchFamily="18" charset="0"/>
              </a:rPr>
              <a:t>. Svaki piksel zapravo sadrži tri ćelije koje imaju tri različite primarne boje i kombinacijom napona signala može se postići različita boja koju vidimo na ekranu.</a:t>
            </a:r>
            <a:endParaRPr lang="sr-Latn-RS" altLang="en-US" sz="1600">
              <a:latin typeface="Times New Roman" pitchFamily="18" charset="0"/>
            </a:endParaRPr>
          </a:p>
          <a:p>
            <a:pPr algn="just" eaLnBrk="1" hangingPunct="1"/>
            <a:r>
              <a:rPr lang="sr-Latn-RS" altLang="en-US" sz="1600">
                <a:latin typeface="Times New Roman" pitchFamily="18" charset="0"/>
              </a:rPr>
              <a:t>Prednosti plzma tehnologije su skroz crna boja a glavna primena im je u televizorima.</a:t>
            </a:r>
            <a:endParaRPr lang="sr-Latn-RS" altLang="en-US" sz="1600"/>
          </a:p>
        </p:txBody>
      </p:sp>
      <p:pic>
        <p:nvPicPr>
          <p:cNvPr id="471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50" y="2060575"/>
            <a:ext cx="4416425"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96085CEC-B9B4-4473-B98D-DD0827DFF47F}" type="slidenum">
              <a:rPr lang="sr-Latn-RS"/>
              <a:pPr>
                <a:defRPr/>
              </a:pPr>
              <a:t>14</a:t>
            </a:fld>
            <a:endParaRPr lang="sr-Latn-RS"/>
          </a:p>
        </p:txBody>
      </p:sp>
    </p:spTree>
    <p:extLst>
      <p:ext uri="{BB962C8B-B14F-4D97-AF65-F5344CB8AC3E}">
        <p14:creationId xmlns:p14="http://schemas.microsoft.com/office/powerpoint/2010/main" val="26493621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7"/>
                                        </p:tgtEl>
                                        <p:attrNameLst>
                                          <p:attrName>style.visibility</p:attrName>
                                        </p:attrNameLst>
                                      </p:cBhvr>
                                      <p:to>
                                        <p:strVal val="visible"/>
                                      </p:to>
                                    </p:set>
                                    <p:anim calcmode="lin" valueType="num">
                                      <p:cBhvr additive="base">
                                        <p:cTn id="13" dur="1500" fill="hold"/>
                                        <p:tgtEl>
                                          <p:spTgt spid="47107"/>
                                        </p:tgtEl>
                                        <p:attrNameLst>
                                          <p:attrName>ppt_x</p:attrName>
                                        </p:attrNameLst>
                                      </p:cBhvr>
                                      <p:tavLst>
                                        <p:tav tm="0">
                                          <p:val>
                                            <p:strVal val="#ppt_x"/>
                                          </p:val>
                                        </p:tav>
                                        <p:tav tm="100000">
                                          <p:val>
                                            <p:strVal val="#ppt_x"/>
                                          </p:val>
                                        </p:tav>
                                      </p:tavLst>
                                    </p:anim>
                                    <p:anim calcmode="lin" valueType="num">
                                      <p:cBhvr additive="base">
                                        <p:cTn id="14" dur="1500" fill="hold"/>
                                        <p:tgtEl>
                                          <p:spTgt spid="47107"/>
                                        </p:tgtEl>
                                        <p:attrNameLst>
                                          <p:attrName>ppt_y</p:attrName>
                                        </p:attrNameLst>
                                      </p:cBhvr>
                                      <p:tavLst>
                                        <p:tav tm="0">
                                          <p:val>
                                            <p:strVal val="1+#ppt_h/2"/>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47108"/>
                                        </p:tgtEl>
                                        <p:attrNameLst>
                                          <p:attrName>style.visibility</p:attrName>
                                        </p:attrNameLst>
                                      </p:cBhvr>
                                      <p:to>
                                        <p:strVal val="visible"/>
                                      </p:to>
                                    </p:set>
                                    <p:anim calcmode="lin" valueType="num">
                                      <p:cBhvr>
                                        <p:cTn id="17" dur="1500" fill="hold"/>
                                        <p:tgtEl>
                                          <p:spTgt spid="47108"/>
                                        </p:tgtEl>
                                        <p:attrNameLst>
                                          <p:attrName>ppt_w</p:attrName>
                                        </p:attrNameLst>
                                      </p:cBhvr>
                                      <p:tavLst>
                                        <p:tav tm="0">
                                          <p:val>
                                            <p:fltVal val="0"/>
                                          </p:val>
                                        </p:tav>
                                        <p:tav tm="100000">
                                          <p:val>
                                            <p:strVal val="#ppt_w"/>
                                          </p:val>
                                        </p:tav>
                                      </p:tavLst>
                                    </p:anim>
                                    <p:anim calcmode="lin" valueType="num">
                                      <p:cBhvr>
                                        <p:cTn id="18" dur="1500" fill="hold"/>
                                        <p:tgtEl>
                                          <p:spTgt spid="47108"/>
                                        </p:tgtEl>
                                        <p:attrNameLst>
                                          <p:attrName>ppt_h</p:attrName>
                                        </p:attrNameLst>
                                      </p:cBhvr>
                                      <p:tavLst>
                                        <p:tav tm="0">
                                          <p:val>
                                            <p:fltVal val="0"/>
                                          </p:val>
                                        </p:tav>
                                        <p:tav tm="100000">
                                          <p:val>
                                            <p:strVal val="#ppt_h"/>
                                          </p:val>
                                        </p:tav>
                                      </p:tavLst>
                                    </p:anim>
                                    <p:anim calcmode="lin" valueType="num">
                                      <p:cBhvr>
                                        <p:cTn id="19" dur="1500" fill="hold"/>
                                        <p:tgtEl>
                                          <p:spTgt spid="47108"/>
                                        </p:tgtEl>
                                        <p:attrNameLst>
                                          <p:attrName>style.rotation</p:attrName>
                                        </p:attrNameLst>
                                      </p:cBhvr>
                                      <p:tavLst>
                                        <p:tav tm="0">
                                          <p:val>
                                            <p:fltVal val="90"/>
                                          </p:val>
                                        </p:tav>
                                        <p:tav tm="100000">
                                          <p:val>
                                            <p:fltVal val="0"/>
                                          </p:val>
                                        </p:tav>
                                      </p:tavLst>
                                    </p:anim>
                                    <p:animEffect transition="in" filter="fade">
                                      <p:cBhvr>
                                        <p:cTn id="20" dur="1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563938" y="333375"/>
            <a:ext cx="2743200" cy="1162050"/>
          </a:xfrm>
        </p:spPr>
        <p:txBody>
          <a:bodyPr/>
          <a:lstStyle/>
          <a:p>
            <a:pPr eaLnBrk="1" hangingPunct="1"/>
            <a:r>
              <a:rPr lang="sr-Latn-RS" altLang="en-US" sz="4800" smtClean="0"/>
              <a:t>Štampač</a:t>
            </a:r>
          </a:p>
        </p:txBody>
      </p:sp>
      <p:sp>
        <p:nvSpPr>
          <p:cNvPr id="48131" name="Text Placeholder 4"/>
          <p:cNvSpPr>
            <a:spLocks noGrp="1"/>
          </p:cNvSpPr>
          <p:nvPr>
            <p:ph type="body" idx="2"/>
          </p:nvPr>
        </p:nvSpPr>
        <p:spPr>
          <a:xfrm>
            <a:off x="395288" y="1676400"/>
            <a:ext cx="4752975" cy="4560888"/>
          </a:xfrm>
        </p:spPr>
        <p:txBody>
          <a:bodyPr/>
          <a:lstStyle/>
          <a:p>
            <a:pPr algn="just" eaLnBrk="1" hangingPunct="1"/>
            <a:r>
              <a:rPr lang="vi-VN" altLang="en-US" sz="2000" b="1" smtClean="0"/>
              <a:t>Štampač</a:t>
            </a:r>
            <a:r>
              <a:rPr lang="vi-VN" altLang="en-US" sz="2000" smtClean="0"/>
              <a:t> je uređaj kojim se podaci (slika, tekst ili oboje) ispisuju sa računara na papir. Sa digitalnim fotoaparatima pojavili su se štampači koji ne koriste računar za ispisivanje slika, već je moguće odštampati sliku direktno iz memorije foto-aparata.</a:t>
            </a:r>
            <a:endParaRPr lang="sr-Latn-RS" altLang="en-US" sz="2000" smtClean="0"/>
          </a:p>
          <a:p>
            <a:pPr algn="just" eaLnBrk="1" hangingPunct="1"/>
            <a:r>
              <a:rPr lang="vi-VN" altLang="en-US" sz="2000" smtClean="0"/>
              <a:t>Štampači sa </a:t>
            </a:r>
            <a:r>
              <a:rPr lang="vi-VN" altLang="en-US" sz="2000" b="1" smtClean="0"/>
              <a:t>direktnim</a:t>
            </a:r>
            <a:r>
              <a:rPr lang="sr-Latn-RS" altLang="en-US" sz="2000" b="1" smtClean="0"/>
              <a:t> </a:t>
            </a:r>
            <a:r>
              <a:rPr lang="vi-VN" altLang="en-US" sz="2000" b="1" smtClean="0"/>
              <a:t>zagrevanjem</a:t>
            </a:r>
            <a:r>
              <a:rPr lang="vi-VN" altLang="en-US" sz="2000" smtClean="0"/>
              <a:t> štampaju tako što zagrevaju papir koji menja boju pod uticajem toplote. Primer ovakve vrste štampača su telefaks uređaji (u zadnje vreme postali su rašireni i mlazni telefaks uređaji, jer faksovi koji su ispisani na papiru osetljivom na toplotu vremenom blede).</a:t>
            </a:r>
            <a:endParaRPr lang="sr-Latn-RS" altLang="en-US" sz="2000" smtClean="0"/>
          </a:p>
        </p:txBody>
      </p:sp>
      <p:pic>
        <p:nvPicPr>
          <p:cNvPr id="48132"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148263" y="1628775"/>
            <a:ext cx="3457575" cy="3457575"/>
          </a:xfrm>
        </p:spPr>
      </p:pic>
      <p:sp>
        <p:nvSpPr>
          <p:cNvPr id="7" name="Slide Number Placeholder 6"/>
          <p:cNvSpPr>
            <a:spLocks noGrp="1"/>
          </p:cNvSpPr>
          <p:nvPr>
            <p:ph type="sldNum" sz="quarter" idx="12"/>
          </p:nvPr>
        </p:nvSpPr>
        <p:spPr/>
        <p:txBody>
          <a:bodyPr/>
          <a:lstStyle/>
          <a:p>
            <a:pPr>
              <a:defRPr/>
            </a:pPr>
            <a:fld id="{DC2BFF1D-63B3-4F6F-B736-D37522250089}" type="slidenum">
              <a:rPr lang="sr-Latn-RS"/>
              <a:pPr>
                <a:defRPr/>
              </a:pPr>
              <a:t>15</a:t>
            </a:fld>
            <a:endParaRPr lang="sr-Latn-RS"/>
          </a:p>
        </p:txBody>
      </p:sp>
    </p:spTree>
    <p:extLst>
      <p:ext uri="{BB962C8B-B14F-4D97-AF65-F5344CB8AC3E}">
        <p14:creationId xmlns:p14="http://schemas.microsoft.com/office/powerpoint/2010/main" val="8309419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8131">
                                            <p:txEl>
                                              <p:pRg st="0" end="0"/>
                                            </p:txEl>
                                          </p:spTgt>
                                        </p:tgtEl>
                                        <p:attrNameLst>
                                          <p:attrName>style.visibility</p:attrName>
                                        </p:attrNameLst>
                                      </p:cBhvr>
                                      <p:to>
                                        <p:strVal val="visible"/>
                                      </p:to>
                                    </p:set>
                                    <p:anim calcmode="lin" valueType="num">
                                      <p:cBhvr additive="base">
                                        <p:cTn id="13"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0" end="0"/>
                                            </p:txEl>
                                          </p:spTgt>
                                        </p:tgtEl>
                                        <p:attrNameLst>
                                          <p:attrName>ppt_y</p:attrName>
                                        </p:attrNameLst>
                                      </p:cBhvr>
                                      <p:tavLst>
                                        <p:tav tm="0">
                                          <p:val>
                                            <p:strVal val="1+#ppt_h/2"/>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48132"/>
                                        </p:tgtEl>
                                        <p:attrNameLst>
                                          <p:attrName>style.visibility</p:attrName>
                                        </p:attrNameLst>
                                      </p:cBhvr>
                                      <p:to>
                                        <p:strVal val="visible"/>
                                      </p:to>
                                    </p:set>
                                    <p:anim calcmode="lin" valueType="num">
                                      <p:cBhvr>
                                        <p:cTn id="17" dur="2500" fill="hold"/>
                                        <p:tgtEl>
                                          <p:spTgt spid="48132"/>
                                        </p:tgtEl>
                                        <p:attrNameLst>
                                          <p:attrName>ppt_w</p:attrName>
                                        </p:attrNameLst>
                                      </p:cBhvr>
                                      <p:tavLst>
                                        <p:tav tm="0">
                                          <p:val>
                                            <p:fltVal val="0"/>
                                          </p:val>
                                        </p:tav>
                                        <p:tav tm="100000">
                                          <p:val>
                                            <p:strVal val="#ppt_w"/>
                                          </p:val>
                                        </p:tav>
                                      </p:tavLst>
                                    </p:anim>
                                    <p:anim calcmode="lin" valueType="num">
                                      <p:cBhvr>
                                        <p:cTn id="18" dur="2500" fill="hold"/>
                                        <p:tgtEl>
                                          <p:spTgt spid="48132"/>
                                        </p:tgtEl>
                                        <p:attrNameLst>
                                          <p:attrName>ppt_h</p:attrName>
                                        </p:attrNameLst>
                                      </p:cBhvr>
                                      <p:tavLst>
                                        <p:tav tm="0">
                                          <p:val>
                                            <p:fltVal val="0"/>
                                          </p:val>
                                        </p:tav>
                                        <p:tav tm="100000">
                                          <p:val>
                                            <p:strVal val="#ppt_h"/>
                                          </p:val>
                                        </p:tav>
                                      </p:tavLst>
                                    </p:anim>
                                    <p:anim calcmode="lin" valueType="num">
                                      <p:cBhvr>
                                        <p:cTn id="19" dur="2500" fill="hold"/>
                                        <p:tgtEl>
                                          <p:spTgt spid="48132"/>
                                        </p:tgtEl>
                                        <p:attrNameLst>
                                          <p:attrName>style.rotation</p:attrName>
                                        </p:attrNameLst>
                                      </p:cBhvr>
                                      <p:tavLst>
                                        <p:tav tm="0">
                                          <p:val>
                                            <p:fltVal val="90"/>
                                          </p:val>
                                        </p:tav>
                                        <p:tav tm="100000">
                                          <p:val>
                                            <p:fltVal val="0"/>
                                          </p:val>
                                        </p:tav>
                                      </p:tavLst>
                                    </p:anim>
                                    <p:animEffect transition="in" filter="fade">
                                      <p:cBhvr>
                                        <p:cTn id="20" dur="2500"/>
                                        <p:tgtEl>
                                          <p:spTgt spid="4813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8131">
                                            <p:txEl>
                                              <p:pRg st="1" end="1"/>
                                            </p:txEl>
                                          </p:spTgt>
                                        </p:tgtEl>
                                        <p:attrNameLst>
                                          <p:attrName>style.visibility</p:attrName>
                                        </p:attrNameLst>
                                      </p:cBhvr>
                                      <p:to>
                                        <p:strVal val="visible"/>
                                      </p:to>
                                    </p:set>
                                    <p:anim calcmode="lin" valueType="num">
                                      <p:cBhvr additive="base">
                                        <p:cTn id="25"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843213" y="333375"/>
            <a:ext cx="4175125" cy="1162050"/>
          </a:xfrm>
        </p:spPr>
        <p:txBody>
          <a:bodyPr/>
          <a:lstStyle/>
          <a:p>
            <a:pPr eaLnBrk="1" hangingPunct="1"/>
            <a:r>
              <a:rPr lang="sr-Latn-RS" altLang="en-US" sz="4000" smtClean="0"/>
              <a:t>Laserski štampač</a:t>
            </a:r>
          </a:p>
        </p:txBody>
      </p:sp>
      <p:sp>
        <p:nvSpPr>
          <p:cNvPr id="49155" name="Text Placeholder 2"/>
          <p:cNvSpPr>
            <a:spLocks noGrp="1"/>
          </p:cNvSpPr>
          <p:nvPr>
            <p:ph type="body" idx="2"/>
          </p:nvPr>
        </p:nvSpPr>
        <p:spPr>
          <a:xfrm>
            <a:off x="685800" y="1676400"/>
            <a:ext cx="4246563" cy="4560888"/>
          </a:xfrm>
        </p:spPr>
        <p:txBody>
          <a:bodyPr/>
          <a:lstStyle/>
          <a:p>
            <a:pPr algn="just" eaLnBrk="1" hangingPunct="1"/>
            <a:r>
              <a:rPr lang="sr-Latn-RS" altLang="en-US" sz="1800" b="1" smtClean="0"/>
              <a:t>Laserski</a:t>
            </a:r>
            <a:r>
              <a:rPr lang="sr-Latn-RS" altLang="en-US" sz="1800" smtClean="0"/>
              <a:t> (eng. </a:t>
            </a:r>
            <a:r>
              <a:rPr lang="sr-Latn-RS" altLang="en-US" sz="1800" i="1" smtClean="0"/>
              <a:t>Laser</a:t>
            </a:r>
            <a:r>
              <a:rPr lang="sr-Latn-RS" altLang="en-US" sz="1800" smtClean="0"/>
              <a:t>) štampači štampaju na papir pomoću lasera, koji osvetljava bubanj i time naelektriše površinu bubnja. Zatim bubanj prolazi kroz toner gde se na naelektrisane delove bubnja lepe fine čestice mastila u prahu, papir prelazi preko bubnja i prah ostane na papiru. Na kraju papir prolazi kroz grejač koji zapeče prah na papiru. Najefikasniji je u ispisivanju tekstova, jer postiže mnogo veće brzine od igličnih štampača (od 4-20 stranica u minuti). Postoje i laserski štampači u boji.</a:t>
            </a:r>
          </a:p>
        </p:txBody>
      </p:sp>
      <p:pic>
        <p:nvPicPr>
          <p:cNvPr id="49156"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219700" y="1773238"/>
            <a:ext cx="3560763" cy="3132137"/>
          </a:xfrm>
        </p:spPr>
      </p:pic>
      <p:sp>
        <p:nvSpPr>
          <p:cNvPr id="6" name="Slide Number Placeholder 5"/>
          <p:cNvSpPr>
            <a:spLocks noGrp="1"/>
          </p:cNvSpPr>
          <p:nvPr>
            <p:ph type="sldNum" sz="quarter" idx="12"/>
          </p:nvPr>
        </p:nvSpPr>
        <p:spPr/>
        <p:txBody>
          <a:bodyPr/>
          <a:lstStyle/>
          <a:p>
            <a:pPr>
              <a:defRPr/>
            </a:pPr>
            <a:fld id="{6C2303AA-5D4F-4180-B50F-196118B43F45}" type="slidenum">
              <a:rPr lang="sr-Latn-RS"/>
              <a:pPr>
                <a:defRPr/>
              </a:pPr>
              <a:t>16</a:t>
            </a:fld>
            <a:endParaRPr lang="sr-Latn-RS"/>
          </a:p>
        </p:txBody>
      </p:sp>
    </p:spTree>
    <p:extLst>
      <p:ext uri="{BB962C8B-B14F-4D97-AF65-F5344CB8AC3E}">
        <p14:creationId xmlns:p14="http://schemas.microsoft.com/office/powerpoint/2010/main" val="23773008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ppt_x"/>
                                          </p:val>
                                        </p:tav>
                                        <p:tav tm="100000">
                                          <p:val>
                                            <p:strVal val="#ppt_x"/>
                                          </p:val>
                                        </p:tav>
                                      </p:tavLst>
                                    </p:anim>
                                    <p:anim calcmode="lin" valueType="num">
                                      <p:cBhvr additive="base">
                                        <p:cTn id="8"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xEl>
                                              <p:pRg st="0" end="0"/>
                                            </p:txEl>
                                          </p:spTgt>
                                        </p:tgtEl>
                                        <p:attrNameLst>
                                          <p:attrName>style.visibility</p:attrName>
                                        </p:attrNameLst>
                                      </p:cBhvr>
                                      <p:to>
                                        <p:strVal val="visible"/>
                                      </p:to>
                                    </p:set>
                                    <p:anim calcmode="lin" valueType="num">
                                      <p:cBhvr additive="base">
                                        <p:cTn id="13" dur="125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14" dur="1250" fill="hold"/>
                                        <p:tgtEl>
                                          <p:spTgt spid="49155">
                                            <p:txEl>
                                              <p:pRg st="0" end="0"/>
                                            </p:txEl>
                                          </p:spTgt>
                                        </p:tgtEl>
                                        <p:attrNameLst>
                                          <p:attrName>ppt_y</p:attrName>
                                        </p:attrNameLst>
                                      </p:cBhvr>
                                      <p:tavLst>
                                        <p:tav tm="0">
                                          <p:val>
                                            <p:strVal val="1+#ppt_h/2"/>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49156"/>
                                        </p:tgtEl>
                                        <p:attrNameLst>
                                          <p:attrName>style.visibility</p:attrName>
                                        </p:attrNameLst>
                                      </p:cBhvr>
                                      <p:to>
                                        <p:strVal val="visible"/>
                                      </p:to>
                                    </p:set>
                                    <p:anim calcmode="lin" valueType="num">
                                      <p:cBhvr>
                                        <p:cTn id="17" dur="1000" fill="hold"/>
                                        <p:tgtEl>
                                          <p:spTgt spid="49156"/>
                                        </p:tgtEl>
                                        <p:attrNameLst>
                                          <p:attrName>ppt_w</p:attrName>
                                        </p:attrNameLst>
                                      </p:cBhvr>
                                      <p:tavLst>
                                        <p:tav tm="0">
                                          <p:val>
                                            <p:fltVal val="0"/>
                                          </p:val>
                                        </p:tav>
                                        <p:tav tm="100000">
                                          <p:val>
                                            <p:strVal val="#ppt_w"/>
                                          </p:val>
                                        </p:tav>
                                      </p:tavLst>
                                    </p:anim>
                                    <p:anim calcmode="lin" valueType="num">
                                      <p:cBhvr>
                                        <p:cTn id="18" dur="1000" fill="hold"/>
                                        <p:tgtEl>
                                          <p:spTgt spid="49156"/>
                                        </p:tgtEl>
                                        <p:attrNameLst>
                                          <p:attrName>ppt_h</p:attrName>
                                        </p:attrNameLst>
                                      </p:cBhvr>
                                      <p:tavLst>
                                        <p:tav tm="0">
                                          <p:val>
                                            <p:fltVal val="0"/>
                                          </p:val>
                                        </p:tav>
                                        <p:tav tm="100000">
                                          <p:val>
                                            <p:strVal val="#ppt_h"/>
                                          </p:val>
                                        </p:tav>
                                      </p:tavLst>
                                    </p:anim>
                                    <p:anim calcmode="lin" valueType="num">
                                      <p:cBhvr>
                                        <p:cTn id="19" dur="1000" fill="hold"/>
                                        <p:tgtEl>
                                          <p:spTgt spid="49156"/>
                                        </p:tgtEl>
                                        <p:attrNameLst>
                                          <p:attrName>style.rotation</p:attrName>
                                        </p:attrNameLst>
                                      </p:cBhvr>
                                      <p:tavLst>
                                        <p:tav tm="0">
                                          <p:val>
                                            <p:fltVal val="90"/>
                                          </p:val>
                                        </p:tav>
                                        <p:tav tm="100000">
                                          <p:val>
                                            <p:fltVal val="0"/>
                                          </p:val>
                                        </p:tav>
                                      </p:tavLst>
                                    </p:anim>
                                    <p:animEffect transition="in" filter="fade">
                                      <p:cBhvr>
                                        <p:cTn id="20" dur="1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132138" y="333375"/>
            <a:ext cx="4389437" cy="1162050"/>
          </a:xfrm>
        </p:spPr>
        <p:txBody>
          <a:bodyPr/>
          <a:lstStyle/>
          <a:p>
            <a:pPr eaLnBrk="1" hangingPunct="1"/>
            <a:r>
              <a:rPr lang="sr-Latn-RS" altLang="en-US" sz="4400" smtClean="0"/>
              <a:t>Inkjet štampač</a:t>
            </a:r>
          </a:p>
        </p:txBody>
      </p:sp>
      <p:sp>
        <p:nvSpPr>
          <p:cNvPr id="50179" name="Text Placeholder 2"/>
          <p:cNvSpPr>
            <a:spLocks noGrp="1"/>
          </p:cNvSpPr>
          <p:nvPr>
            <p:ph type="body" idx="2"/>
          </p:nvPr>
        </p:nvSpPr>
        <p:spPr>
          <a:xfrm>
            <a:off x="755650" y="1844675"/>
            <a:ext cx="3741738" cy="4560888"/>
          </a:xfrm>
        </p:spPr>
        <p:txBody>
          <a:bodyPr/>
          <a:lstStyle/>
          <a:p>
            <a:pPr algn="just" eaLnBrk="1" hangingPunct="1"/>
            <a:r>
              <a:rPr lang="sr-Latn-RS" altLang="en-US" sz="1800" b="1" smtClean="0"/>
              <a:t>Inkdžet</a:t>
            </a:r>
            <a:r>
              <a:rPr lang="vi-VN" altLang="en-US" sz="1800" smtClean="0"/>
              <a:t> (engl. </a:t>
            </a:r>
            <a:r>
              <a:rPr lang="vi-VN" altLang="en-US" sz="1800" i="1" smtClean="0"/>
              <a:t>Inkjet</a:t>
            </a:r>
            <a:r>
              <a:rPr lang="vi-VN" altLang="en-US" sz="1800" smtClean="0"/>
              <a:t>) štampači (sa mastilom) štampaju tako što iz rezervoara mastila (engl. </a:t>
            </a:r>
            <a:r>
              <a:rPr lang="vi-VN" altLang="en-US" sz="1800" i="1" smtClean="0"/>
              <a:t>cartridge</a:t>
            </a:r>
            <a:r>
              <a:rPr lang="vi-VN" altLang="en-US" sz="1800" smtClean="0"/>
              <a:t>) mlazom gađaju papir: u svakoj sekundi ispali se oko 50.000 kapljica mastila. Postoje rezervoari za crnu i kolor štampu. Mlazni štampači su najefikasniji za štampanje slika u boji, jer se mogu kupiti već za nekoliko hiljada dinara.</a:t>
            </a:r>
            <a:endParaRPr lang="sr-Latn-RS" altLang="en-US" sz="1800" smtClean="0"/>
          </a:p>
        </p:txBody>
      </p:sp>
      <p:pic>
        <p:nvPicPr>
          <p:cNvPr id="50180"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76825" y="1946275"/>
            <a:ext cx="3381375" cy="2822575"/>
          </a:xfrm>
        </p:spPr>
      </p:pic>
      <p:sp>
        <p:nvSpPr>
          <p:cNvPr id="6" name="Slide Number Placeholder 5"/>
          <p:cNvSpPr>
            <a:spLocks noGrp="1"/>
          </p:cNvSpPr>
          <p:nvPr>
            <p:ph type="sldNum" sz="quarter" idx="12"/>
          </p:nvPr>
        </p:nvSpPr>
        <p:spPr/>
        <p:txBody>
          <a:bodyPr/>
          <a:lstStyle/>
          <a:p>
            <a:pPr>
              <a:defRPr/>
            </a:pPr>
            <a:fld id="{5C7253A7-9B6F-488A-B798-2A41B789D408}" type="slidenum">
              <a:rPr lang="sr-Latn-RS"/>
              <a:pPr>
                <a:defRPr/>
              </a:pPr>
              <a:t>17</a:t>
            </a:fld>
            <a:endParaRPr lang="sr-Latn-RS"/>
          </a:p>
        </p:txBody>
      </p:sp>
    </p:spTree>
    <p:extLst>
      <p:ext uri="{BB962C8B-B14F-4D97-AF65-F5344CB8AC3E}">
        <p14:creationId xmlns:p14="http://schemas.microsoft.com/office/powerpoint/2010/main" val="28124811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ppt_x"/>
                                          </p:val>
                                        </p:tav>
                                        <p:tav tm="100000">
                                          <p:val>
                                            <p:strVal val="#ppt_x"/>
                                          </p:val>
                                        </p:tav>
                                      </p:tavLst>
                                    </p:anim>
                                    <p:anim calcmode="lin" valueType="num">
                                      <p:cBhvr additive="base">
                                        <p:cTn id="8" dur="500" fill="hold"/>
                                        <p:tgtEl>
                                          <p:spTgt spid="501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Effect transition="in" filter="fade">
                                      <p:cBhvr>
                                        <p:cTn id="13" dur="1750"/>
                                        <p:tgtEl>
                                          <p:spTgt spid="50179">
                                            <p:txEl>
                                              <p:pRg st="0" end="0"/>
                                            </p:txEl>
                                          </p:spTgt>
                                        </p:tgtEl>
                                      </p:cBhvr>
                                    </p:animEffect>
                                    <p:anim calcmode="lin" valueType="num">
                                      <p:cBhvr>
                                        <p:cTn id="14" dur="1750" fill="hold"/>
                                        <p:tgtEl>
                                          <p:spTgt spid="50179">
                                            <p:txEl>
                                              <p:pRg st="0" end="0"/>
                                            </p:txEl>
                                          </p:spTgt>
                                        </p:tgtEl>
                                        <p:attrNameLst>
                                          <p:attrName>ppt_x</p:attrName>
                                        </p:attrNameLst>
                                      </p:cBhvr>
                                      <p:tavLst>
                                        <p:tav tm="0">
                                          <p:val>
                                            <p:strVal val="#ppt_x"/>
                                          </p:val>
                                        </p:tav>
                                        <p:tav tm="100000">
                                          <p:val>
                                            <p:strVal val="#ppt_x"/>
                                          </p:val>
                                        </p:tav>
                                      </p:tavLst>
                                    </p:anim>
                                    <p:anim calcmode="lin" valueType="num">
                                      <p:cBhvr>
                                        <p:cTn id="15" dur="1750" fill="hold"/>
                                        <p:tgtEl>
                                          <p:spTgt spid="50179">
                                            <p:txEl>
                                              <p:pRg st="0" end="0"/>
                                            </p:txEl>
                                          </p:spTgt>
                                        </p:tgtEl>
                                        <p:attrNameLst>
                                          <p:attrName>ppt_y</p:attrName>
                                        </p:attrNameLst>
                                      </p:cBhvr>
                                      <p:tavLst>
                                        <p:tav tm="0">
                                          <p:val>
                                            <p:strVal val="#ppt_y+.1"/>
                                          </p:val>
                                        </p:tav>
                                        <p:tav tm="100000">
                                          <p:val>
                                            <p:strVal val="#ppt_y"/>
                                          </p:val>
                                        </p:tav>
                                      </p:tavLst>
                                    </p:anim>
                                  </p:childTnLst>
                                </p:cTn>
                              </p:par>
                              <p:par>
                                <p:cTn id="16" presetID="31" presetClass="entr" presetSubtype="0" fill="hold" nodeType="withEffect">
                                  <p:stCondLst>
                                    <p:cond delay="0"/>
                                  </p:stCondLst>
                                  <p:childTnLst>
                                    <p:set>
                                      <p:cBhvr>
                                        <p:cTn id="17" dur="1" fill="hold">
                                          <p:stCondLst>
                                            <p:cond delay="0"/>
                                          </p:stCondLst>
                                        </p:cTn>
                                        <p:tgtEl>
                                          <p:spTgt spid="50180"/>
                                        </p:tgtEl>
                                        <p:attrNameLst>
                                          <p:attrName>style.visibility</p:attrName>
                                        </p:attrNameLst>
                                      </p:cBhvr>
                                      <p:to>
                                        <p:strVal val="visible"/>
                                      </p:to>
                                    </p:set>
                                    <p:anim calcmode="lin" valueType="num">
                                      <p:cBhvr>
                                        <p:cTn id="18" dur="2000" fill="hold"/>
                                        <p:tgtEl>
                                          <p:spTgt spid="50180"/>
                                        </p:tgtEl>
                                        <p:attrNameLst>
                                          <p:attrName>ppt_w</p:attrName>
                                        </p:attrNameLst>
                                      </p:cBhvr>
                                      <p:tavLst>
                                        <p:tav tm="0">
                                          <p:val>
                                            <p:fltVal val="0"/>
                                          </p:val>
                                        </p:tav>
                                        <p:tav tm="100000">
                                          <p:val>
                                            <p:strVal val="#ppt_w"/>
                                          </p:val>
                                        </p:tav>
                                      </p:tavLst>
                                    </p:anim>
                                    <p:anim calcmode="lin" valueType="num">
                                      <p:cBhvr>
                                        <p:cTn id="19" dur="2000" fill="hold"/>
                                        <p:tgtEl>
                                          <p:spTgt spid="50180"/>
                                        </p:tgtEl>
                                        <p:attrNameLst>
                                          <p:attrName>ppt_h</p:attrName>
                                        </p:attrNameLst>
                                      </p:cBhvr>
                                      <p:tavLst>
                                        <p:tav tm="0">
                                          <p:val>
                                            <p:fltVal val="0"/>
                                          </p:val>
                                        </p:tav>
                                        <p:tav tm="100000">
                                          <p:val>
                                            <p:strVal val="#ppt_h"/>
                                          </p:val>
                                        </p:tav>
                                      </p:tavLst>
                                    </p:anim>
                                    <p:anim calcmode="lin" valueType="num">
                                      <p:cBhvr>
                                        <p:cTn id="20" dur="2000" fill="hold"/>
                                        <p:tgtEl>
                                          <p:spTgt spid="50180"/>
                                        </p:tgtEl>
                                        <p:attrNameLst>
                                          <p:attrName>style.rotation</p:attrName>
                                        </p:attrNameLst>
                                      </p:cBhvr>
                                      <p:tavLst>
                                        <p:tav tm="0">
                                          <p:val>
                                            <p:fltVal val="90"/>
                                          </p:val>
                                        </p:tav>
                                        <p:tav tm="100000">
                                          <p:val>
                                            <p:fltVal val="0"/>
                                          </p:val>
                                        </p:tav>
                                      </p:tavLst>
                                    </p:anim>
                                    <p:animEffect transition="in" filter="fade">
                                      <p:cBhvr>
                                        <p:cTn id="21" dur="20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563938" y="188913"/>
            <a:ext cx="2743200" cy="1162050"/>
          </a:xfrm>
        </p:spPr>
        <p:txBody>
          <a:bodyPr/>
          <a:lstStyle/>
          <a:p>
            <a:pPr eaLnBrk="1" hangingPunct="1"/>
            <a:r>
              <a:rPr lang="sr-Latn-RS" altLang="en-US" sz="4800" smtClean="0"/>
              <a:t>Mikrofon</a:t>
            </a:r>
          </a:p>
        </p:txBody>
      </p:sp>
      <p:sp>
        <p:nvSpPr>
          <p:cNvPr id="52227" name="Text Placeholder 4"/>
          <p:cNvSpPr>
            <a:spLocks noGrp="1"/>
          </p:cNvSpPr>
          <p:nvPr>
            <p:ph type="body" idx="2"/>
          </p:nvPr>
        </p:nvSpPr>
        <p:spPr>
          <a:xfrm>
            <a:off x="611188" y="1341438"/>
            <a:ext cx="5256212" cy="4824412"/>
          </a:xfrm>
        </p:spPr>
        <p:txBody>
          <a:bodyPr/>
          <a:lstStyle/>
          <a:p>
            <a:pPr eaLnBrk="1" hangingPunct="1"/>
            <a:r>
              <a:rPr lang="sr-Latn-RS" altLang="en-US" sz="1800" b="1" smtClean="0"/>
              <a:t>- </a:t>
            </a:r>
            <a:r>
              <a:rPr lang="vi-VN" altLang="en-US" sz="1800" b="1" smtClean="0"/>
              <a:t>Mikrofon</a:t>
            </a:r>
            <a:r>
              <a:rPr lang="vi-VN" altLang="en-US" sz="1800" smtClean="0"/>
              <a:t> je električni uređaj koji akustične talase koji do njega dopiru pretvara u električne analogne ili digitalne signale, koji kasnije mogu biti sprovedeni do drugih uređaja koji iste mogu da pamte, obrađuju ili reprodukuju.</a:t>
            </a:r>
            <a:r>
              <a:rPr lang="sr-Latn-RS" altLang="en-US" sz="1800" smtClean="0"/>
              <a:t> </a:t>
            </a:r>
            <a:r>
              <a:rPr lang="vi-VN" altLang="en-US" sz="1800" smtClean="0"/>
              <a:t>Mikrofoni se koriste u svakodnevnom životu </a:t>
            </a:r>
            <a:r>
              <a:rPr lang="sr-Latn-RS" altLang="en-US" sz="1800" smtClean="0"/>
              <a:t>(</a:t>
            </a:r>
            <a:r>
              <a:rPr lang="vi-VN" altLang="en-US" sz="1800" smtClean="0"/>
              <a:t>telefona, kasetofona i diktafona (za snimanje zvuka), slušnih pomagala, u radiju, televiziji, muzičkoj i filmskoj</a:t>
            </a:r>
            <a:r>
              <a:rPr lang="sr-Latn-RS" altLang="en-US" sz="1800" smtClean="0"/>
              <a:t> </a:t>
            </a:r>
            <a:r>
              <a:rPr lang="vi-VN" altLang="en-US" sz="1800" smtClean="0"/>
              <a:t>produkciji itd.</a:t>
            </a:r>
            <a:r>
              <a:rPr lang="sr-Latn-RS" altLang="en-US" sz="1800" smtClean="0"/>
              <a:t>)</a:t>
            </a:r>
            <a:endParaRPr lang="vi-VN" altLang="en-US" sz="1800" smtClean="0"/>
          </a:p>
          <a:p>
            <a:pPr eaLnBrk="1" hangingPunct="1"/>
            <a:r>
              <a:rPr lang="sr-Latn-RS" altLang="en-US" sz="1800" smtClean="0"/>
              <a:t>- </a:t>
            </a:r>
            <a:r>
              <a:rPr lang="vi-VN" altLang="en-US" sz="1800" smtClean="0"/>
              <a:t>Postoji više vrsta mikrofona:</a:t>
            </a:r>
          </a:p>
          <a:p>
            <a:pPr eaLnBrk="1" hangingPunct="1"/>
            <a:r>
              <a:rPr lang="sr-Latn-RS" altLang="en-US" sz="1800" smtClean="0"/>
              <a:t>   - </a:t>
            </a:r>
            <a:r>
              <a:rPr lang="vi-VN" altLang="en-US" sz="1800" smtClean="0"/>
              <a:t>Kondenzatorski ili elektrostatički</a:t>
            </a:r>
          </a:p>
          <a:p>
            <a:pPr eaLnBrk="1" hangingPunct="1"/>
            <a:r>
              <a:rPr lang="sr-Latn-RS" altLang="en-US" sz="1800" smtClean="0"/>
              <a:t>   - </a:t>
            </a:r>
            <a:r>
              <a:rPr lang="vi-VN" altLang="en-US" sz="1800" smtClean="0"/>
              <a:t>Elektret kondenzatorski</a:t>
            </a:r>
          </a:p>
          <a:p>
            <a:pPr eaLnBrk="1" hangingPunct="1"/>
            <a:r>
              <a:rPr lang="sr-Latn-RS" altLang="en-US" sz="1800" smtClean="0"/>
              <a:t>   - </a:t>
            </a:r>
            <a:r>
              <a:rPr lang="vi-VN" altLang="en-US" sz="1800" smtClean="0"/>
              <a:t>Dinamički</a:t>
            </a:r>
          </a:p>
          <a:p>
            <a:pPr eaLnBrk="1" hangingPunct="1"/>
            <a:r>
              <a:rPr lang="sr-Latn-RS" altLang="en-US" sz="1800" smtClean="0"/>
              <a:t>   - </a:t>
            </a:r>
            <a:r>
              <a:rPr lang="vi-VN" altLang="en-US" sz="1800" smtClean="0"/>
              <a:t>Ugljeni</a:t>
            </a:r>
          </a:p>
          <a:p>
            <a:pPr eaLnBrk="1" hangingPunct="1"/>
            <a:r>
              <a:rPr lang="sr-Latn-RS" altLang="en-US" sz="1800" smtClean="0"/>
              <a:t>   - </a:t>
            </a:r>
            <a:r>
              <a:rPr lang="vi-VN" altLang="en-US" sz="1800" smtClean="0"/>
              <a:t>Piezoelektrični</a:t>
            </a:r>
          </a:p>
          <a:p>
            <a:pPr eaLnBrk="1" hangingPunct="1"/>
            <a:r>
              <a:rPr lang="sr-Latn-RS" altLang="en-US" sz="1800" smtClean="0"/>
              <a:t>   - </a:t>
            </a:r>
            <a:r>
              <a:rPr lang="vi-VN" altLang="en-US" sz="1800" smtClean="0"/>
              <a:t>Laserski</a:t>
            </a:r>
          </a:p>
          <a:p>
            <a:pPr eaLnBrk="1" hangingPunct="1"/>
            <a:r>
              <a:rPr lang="sr-Latn-RS" altLang="en-US" sz="1800" smtClean="0"/>
              <a:t>   - </a:t>
            </a:r>
            <a:r>
              <a:rPr lang="vi-VN" altLang="en-US" sz="1800" smtClean="0"/>
              <a:t>Dinamički zvučnici kao mikrofoni</a:t>
            </a:r>
          </a:p>
          <a:p>
            <a:pPr eaLnBrk="1" hangingPunct="1"/>
            <a:endParaRPr lang="sr-Latn-RS" altLang="en-US" sz="1800" smtClean="0"/>
          </a:p>
        </p:txBody>
      </p:sp>
      <p:pic>
        <p:nvPicPr>
          <p:cNvPr id="52228"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227763" y="1196975"/>
            <a:ext cx="2232025" cy="5335588"/>
          </a:xfrm>
        </p:spPr>
      </p:pic>
      <p:sp>
        <p:nvSpPr>
          <p:cNvPr id="3" name="Slide Number Placeholder 2"/>
          <p:cNvSpPr>
            <a:spLocks noGrp="1"/>
          </p:cNvSpPr>
          <p:nvPr>
            <p:ph type="sldNum" sz="quarter" idx="12"/>
          </p:nvPr>
        </p:nvSpPr>
        <p:spPr/>
        <p:txBody>
          <a:bodyPr/>
          <a:lstStyle/>
          <a:p>
            <a:pPr>
              <a:defRPr/>
            </a:pPr>
            <a:fld id="{FCCC0F4E-C318-4F43-99FC-B9183315F57A}" type="slidenum">
              <a:rPr lang="sr-Latn-RS" smtClean="0"/>
              <a:pPr>
                <a:defRPr/>
              </a:pPr>
              <a:t>18</a:t>
            </a:fld>
            <a:endParaRPr lang="sr-Latn-RS"/>
          </a:p>
        </p:txBody>
      </p:sp>
    </p:spTree>
    <p:extLst>
      <p:ext uri="{BB962C8B-B14F-4D97-AF65-F5344CB8AC3E}">
        <p14:creationId xmlns:p14="http://schemas.microsoft.com/office/powerpoint/2010/main" val="5824236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xEl>
                                              <p:pRg st="0" end="0"/>
                                            </p:txEl>
                                          </p:spTgt>
                                        </p:tgtEl>
                                        <p:attrNameLst>
                                          <p:attrName>style.visibility</p:attrName>
                                        </p:attrNameLst>
                                      </p:cBhvr>
                                      <p:to>
                                        <p:strVal val="visible"/>
                                      </p:to>
                                    </p:set>
                                    <p:anim calcmode="lin" valueType="num">
                                      <p:cBhvr additive="base">
                                        <p:cTn id="13"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0" end="0"/>
                                            </p:txEl>
                                          </p:spTgt>
                                        </p:tgtEl>
                                        <p:attrNameLst>
                                          <p:attrName>ppt_y</p:attrName>
                                        </p:attrNameLst>
                                      </p:cBhvr>
                                      <p:tavLst>
                                        <p:tav tm="0">
                                          <p:val>
                                            <p:strVal val="1+#ppt_h/2"/>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52228"/>
                                        </p:tgtEl>
                                        <p:attrNameLst>
                                          <p:attrName>style.visibility</p:attrName>
                                        </p:attrNameLst>
                                      </p:cBhvr>
                                      <p:to>
                                        <p:strVal val="visible"/>
                                      </p:to>
                                    </p:set>
                                    <p:anim calcmode="lin" valueType="num">
                                      <p:cBhvr>
                                        <p:cTn id="17" dur="1000" fill="hold"/>
                                        <p:tgtEl>
                                          <p:spTgt spid="52228"/>
                                        </p:tgtEl>
                                        <p:attrNameLst>
                                          <p:attrName>ppt_w</p:attrName>
                                        </p:attrNameLst>
                                      </p:cBhvr>
                                      <p:tavLst>
                                        <p:tav tm="0">
                                          <p:val>
                                            <p:fltVal val="0"/>
                                          </p:val>
                                        </p:tav>
                                        <p:tav tm="100000">
                                          <p:val>
                                            <p:strVal val="#ppt_w"/>
                                          </p:val>
                                        </p:tav>
                                      </p:tavLst>
                                    </p:anim>
                                    <p:anim calcmode="lin" valueType="num">
                                      <p:cBhvr>
                                        <p:cTn id="18" dur="1000" fill="hold"/>
                                        <p:tgtEl>
                                          <p:spTgt spid="52228"/>
                                        </p:tgtEl>
                                        <p:attrNameLst>
                                          <p:attrName>ppt_h</p:attrName>
                                        </p:attrNameLst>
                                      </p:cBhvr>
                                      <p:tavLst>
                                        <p:tav tm="0">
                                          <p:val>
                                            <p:fltVal val="0"/>
                                          </p:val>
                                        </p:tav>
                                        <p:tav tm="100000">
                                          <p:val>
                                            <p:strVal val="#ppt_h"/>
                                          </p:val>
                                        </p:tav>
                                      </p:tavLst>
                                    </p:anim>
                                    <p:anim calcmode="lin" valueType="num">
                                      <p:cBhvr>
                                        <p:cTn id="19" dur="1000" fill="hold"/>
                                        <p:tgtEl>
                                          <p:spTgt spid="52228"/>
                                        </p:tgtEl>
                                        <p:attrNameLst>
                                          <p:attrName>style.rotation</p:attrName>
                                        </p:attrNameLst>
                                      </p:cBhvr>
                                      <p:tavLst>
                                        <p:tav tm="0">
                                          <p:val>
                                            <p:fltVal val="90"/>
                                          </p:val>
                                        </p:tav>
                                        <p:tav tm="100000">
                                          <p:val>
                                            <p:fltVal val="0"/>
                                          </p:val>
                                        </p:tav>
                                      </p:tavLst>
                                    </p:anim>
                                    <p:animEffect transition="in" filter="fade">
                                      <p:cBhvr>
                                        <p:cTn id="20" dur="1000"/>
                                        <p:tgtEl>
                                          <p:spTgt spid="5222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2227">
                                            <p:txEl>
                                              <p:pRg st="1" end="1"/>
                                            </p:txEl>
                                          </p:spTgt>
                                        </p:tgtEl>
                                        <p:attrNameLst>
                                          <p:attrName>style.visibility</p:attrName>
                                        </p:attrNameLst>
                                      </p:cBhvr>
                                      <p:to>
                                        <p:strVal val="visible"/>
                                      </p:to>
                                    </p:set>
                                    <p:anim calcmode="lin" valueType="num">
                                      <p:cBhvr additive="base">
                                        <p:cTn id="25"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2" presetClass="entr" presetSubtype="4" fill="hold" nodeType="afterEffect">
                                  <p:stCondLst>
                                    <p:cond delay="1000"/>
                                  </p:stCondLst>
                                  <p:childTnLst>
                                    <p:set>
                                      <p:cBhvr>
                                        <p:cTn id="29" dur="1" fill="hold">
                                          <p:stCondLst>
                                            <p:cond delay="0"/>
                                          </p:stCondLst>
                                        </p:cTn>
                                        <p:tgtEl>
                                          <p:spTgt spid="52227">
                                            <p:txEl>
                                              <p:pRg st="2" end="2"/>
                                            </p:txEl>
                                          </p:spTgt>
                                        </p:tgtEl>
                                        <p:attrNameLst>
                                          <p:attrName>style.visibility</p:attrName>
                                        </p:attrNameLst>
                                      </p:cBhvr>
                                      <p:to>
                                        <p:strVal val="visible"/>
                                      </p:to>
                                    </p:set>
                                    <p:anim calcmode="lin" valueType="num">
                                      <p:cBhvr additive="base">
                                        <p:cTn id="30" dur="1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2500"/>
                            </p:stCondLst>
                            <p:childTnLst>
                              <p:par>
                                <p:cTn id="33" presetID="2" presetClass="entr" presetSubtype="4" fill="hold" nodeType="afterEffect">
                                  <p:stCondLst>
                                    <p:cond delay="1000"/>
                                  </p:stCondLst>
                                  <p:childTnLst>
                                    <p:set>
                                      <p:cBhvr>
                                        <p:cTn id="34" dur="1" fill="hold">
                                          <p:stCondLst>
                                            <p:cond delay="0"/>
                                          </p:stCondLst>
                                        </p:cTn>
                                        <p:tgtEl>
                                          <p:spTgt spid="52227">
                                            <p:txEl>
                                              <p:pRg st="3" end="3"/>
                                            </p:txEl>
                                          </p:spTgt>
                                        </p:tgtEl>
                                        <p:attrNameLst>
                                          <p:attrName>style.visibility</p:attrName>
                                        </p:attrNameLst>
                                      </p:cBhvr>
                                      <p:to>
                                        <p:strVal val="visible"/>
                                      </p:to>
                                    </p:set>
                                    <p:anim calcmode="lin" valueType="num">
                                      <p:cBhvr additive="base">
                                        <p:cTn id="35" dur="10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52227">
                                            <p:txEl>
                                              <p:pRg st="3" end="3"/>
                                            </p:txEl>
                                          </p:spTgt>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4500"/>
                            </p:stCondLst>
                            <p:childTnLst>
                              <p:par>
                                <p:cTn id="38" presetID="2" presetClass="entr" presetSubtype="4" fill="hold" nodeType="afterEffect">
                                  <p:stCondLst>
                                    <p:cond delay="1000"/>
                                  </p:stCondLst>
                                  <p:childTnLst>
                                    <p:set>
                                      <p:cBhvr>
                                        <p:cTn id="39" dur="1" fill="hold">
                                          <p:stCondLst>
                                            <p:cond delay="0"/>
                                          </p:stCondLst>
                                        </p:cTn>
                                        <p:tgtEl>
                                          <p:spTgt spid="52227">
                                            <p:txEl>
                                              <p:pRg st="4" end="4"/>
                                            </p:txEl>
                                          </p:spTgt>
                                        </p:tgtEl>
                                        <p:attrNameLst>
                                          <p:attrName>style.visibility</p:attrName>
                                        </p:attrNameLst>
                                      </p:cBhvr>
                                      <p:to>
                                        <p:strVal val="visible"/>
                                      </p:to>
                                    </p:set>
                                    <p:anim calcmode="lin" valueType="num">
                                      <p:cBhvr additive="base">
                                        <p:cTn id="40" dur="10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52227">
                                            <p:txEl>
                                              <p:pRg st="4" end="4"/>
                                            </p:txEl>
                                          </p:spTgt>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6500"/>
                            </p:stCondLst>
                            <p:childTnLst>
                              <p:par>
                                <p:cTn id="43" presetID="2" presetClass="entr" presetSubtype="4" fill="hold" nodeType="afterEffect">
                                  <p:stCondLst>
                                    <p:cond delay="1000"/>
                                  </p:stCondLst>
                                  <p:childTnLst>
                                    <p:set>
                                      <p:cBhvr>
                                        <p:cTn id="44" dur="1" fill="hold">
                                          <p:stCondLst>
                                            <p:cond delay="0"/>
                                          </p:stCondLst>
                                        </p:cTn>
                                        <p:tgtEl>
                                          <p:spTgt spid="52227">
                                            <p:txEl>
                                              <p:pRg st="5" end="5"/>
                                            </p:txEl>
                                          </p:spTgt>
                                        </p:tgtEl>
                                        <p:attrNameLst>
                                          <p:attrName>style.visibility</p:attrName>
                                        </p:attrNameLst>
                                      </p:cBhvr>
                                      <p:to>
                                        <p:strVal val="visible"/>
                                      </p:to>
                                    </p:set>
                                    <p:anim calcmode="lin" valueType="num">
                                      <p:cBhvr additive="base">
                                        <p:cTn id="45" dur="1000" fill="hold"/>
                                        <p:tgtEl>
                                          <p:spTgt spid="52227">
                                            <p:txEl>
                                              <p:pRg st="5" end="5"/>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52227">
                                            <p:txEl>
                                              <p:pRg st="5" end="5"/>
                                            </p:txEl>
                                          </p:spTgt>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8500"/>
                            </p:stCondLst>
                            <p:childTnLst>
                              <p:par>
                                <p:cTn id="48" presetID="2" presetClass="entr" presetSubtype="4" fill="hold" nodeType="afterEffect">
                                  <p:stCondLst>
                                    <p:cond delay="1000"/>
                                  </p:stCondLst>
                                  <p:childTnLst>
                                    <p:set>
                                      <p:cBhvr>
                                        <p:cTn id="49" dur="1" fill="hold">
                                          <p:stCondLst>
                                            <p:cond delay="0"/>
                                          </p:stCondLst>
                                        </p:cTn>
                                        <p:tgtEl>
                                          <p:spTgt spid="52227">
                                            <p:txEl>
                                              <p:pRg st="6" end="6"/>
                                            </p:txEl>
                                          </p:spTgt>
                                        </p:tgtEl>
                                        <p:attrNameLst>
                                          <p:attrName>style.visibility</p:attrName>
                                        </p:attrNameLst>
                                      </p:cBhvr>
                                      <p:to>
                                        <p:strVal val="visible"/>
                                      </p:to>
                                    </p:set>
                                    <p:anim calcmode="lin" valueType="num">
                                      <p:cBhvr additive="base">
                                        <p:cTn id="50" dur="1000" fill="hold"/>
                                        <p:tgtEl>
                                          <p:spTgt spid="52227">
                                            <p:txEl>
                                              <p:pRg st="6" end="6"/>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52227">
                                            <p:txEl>
                                              <p:pRg st="6" end="6"/>
                                            </p:txEl>
                                          </p:spTgt>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10500"/>
                            </p:stCondLst>
                            <p:childTnLst>
                              <p:par>
                                <p:cTn id="53" presetID="2" presetClass="entr" presetSubtype="4" fill="hold" nodeType="afterEffect">
                                  <p:stCondLst>
                                    <p:cond delay="1000"/>
                                  </p:stCondLst>
                                  <p:childTnLst>
                                    <p:set>
                                      <p:cBhvr>
                                        <p:cTn id="54" dur="1" fill="hold">
                                          <p:stCondLst>
                                            <p:cond delay="0"/>
                                          </p:stCondLst>
                                        </p:cTn>
                                        <p:tgtEl>
                                          <p:spTgt spid="52227">
                                            <p:txEl>
                                              <p:pRg st="7" end="7"/>
                                            </p:txEl>
                                          </p:spTgt>
                                        </p:tgtEl>
                                        <p:attrNameLst>
                                          <p:attrName>style.visibility</p:attrName>
                                        </p:attrNameLst>
                                      </p:cBhvr>
                                      <p:to>
                                        <p:strVal val="visible"/>
                                      </p:to>
                                    </p:set>
                                    <p:anim calcmode="lin" valueType="num">
                                      <p:cBhvr additive="base">
                                        <p:cTn id="55" dur="1000" fill="hold"/>
                                        <p:tgtEl>
                                          <p:spTgt spid="52227">
                                            <p:txEl>
                                              <p:pRg st="7" end="7"/>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52227">
                                            <p:txEl>
                                              <p:pRg st="7" end="7"/>
                                            </p:txEl>
                                          </p:spTgt>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12500"/>
                            </p:stCondLst>
                            <p:childTnLst>
                              <p:par>
                                <p:cTn id="58" presetID="2" presetClass="entr" presetSubtype="4" fill="hold" nodeType="afterEffect">
                                  <p:stCondLst>
                                    <p:cond delay="1000"/>
                                  </p:stCondLst>
                                  <p:childTnLst>
                                    <p:set>
                                      <p:cBhvr>
                                        <p:cTn id="59" dur="1" fill="hold">
                                          <p:stCondLst>
                                            <p:cond delay="0"/>
                                          </p:stCondLst>
                                        </p:cTn>
                                        <p:tgtEl>
                                          <p:spTgt spid="52227">
                                            <p:txEl>
                                              <p:pRg st="8" end="8"/>
                                            </p:txEl>
                                          </p:spTgt>
                                        </p:tgtEl>
                                        <p:attrNameLst>
                                          <p:attrName>style.visibility</p:attrName>
                                        </p:attrNameLst>
                                      </p:cBhvr>
                                      <p:to>
                                        <p:strVal val="visible"/>
                                      </p:to>
                                    </p:set>
                                    <p:anim calcmode="lin" valueType="num">
                                      <p:cBhvr additive="base">
                                        <p:cTn id="60" dur="1000" fill="hold"/>
                                        <p:tgtEl>
                                          <p:spTgt spid="52227">
                                            <p:txEl>
                                              <p:pRg st="8" end="8"/>
                                            </p:txEl>
                                          </p:spTgt>
                                        </p:tgtEl>
                                        <p:attrNameLst>
                                          <p:attrName>ppt_x</p:attrName>
                                        </p:attrNameLst>
                                      </p:cBhvr>
                                      <p:tavLst>
                                        <p:tav tm="0">
                                          <p:val>
                                            <p:strVal val="#ppt_x"/>
                                          </p:val>
                                        </p:tav>
                                        <p:tav tm="100000">
                                          <p:val>
                                            <p:strVal val="#ppt_x"/>
                                          </p:val>
                                        </p:tav>
                                      </p:tavLst>
                                    </p:anim>
                                    <p:anim calcmode="lin" valueType="num">
                                      <p:cBhvr additive="base">
                                        <p:cTn id="61" dur="1000" fill="hold"/>
                                        <p:tgtEl>
                                          <p:spTgt spid="5222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492500" y="260350"/>
            <a:ext cx="2743200" cy="1162050"/>
          </a:xfrm>
        </p:spPr>
        <p:txBody>
          <a:bodyPr/>
          <a:lstStyle/>
          <a:p>
            <a:pPr eaLnBrk="1" hangingPunct="1"/>
            <a:r>
              <a:rPr lang="sr-Latn-RS" altLang="en-US" sz="4800" smtClean="0"/>
              <a:t>Zvučnici</a:t>
            </a:r>
          </a:p>
        </p:txBody>
      </p:sp>
      <p:sp>
        <p:nvSpPr>
          <p:cNvPr id="53251" name="Text Placeholder 2"/>
          <p:cNvSpPr>
            <a:spLocks noGrp="1"/>
          </p:cNvSpPr>
          <p:nvPr>
            <p:ph type="body" idx="2"/>
          </p:nvPr>
        </p:nvSpPr>
        <p:spPr>
          <a:xfrm>
            <a:off x="250825" y="1676400"/>
            <a:ext cx="4968875" cy="4632325"/>
          </a:xfrm>
        </p:spPr>
        <p:txBody>
          <a:bodyPr/>
          <a:lstStyle/>
          <a:p>
            <a:pPr algn="just" eaLnBrk="1" hangingPunct="1"/>
            <a:r>
              <a:rPr lang="sr-Latn-RS" altLang="en-US" sz="2000" b="1" smtClean="0"/>
              <a:t>- Računarski</a:t>
            </a:r>
            <a:r>
              <a:rPr lang="sr-Latn-RS" altLang="en-US" sz="2000" smtClean="0"/>
              <a:t> ili </a:t>
            </a:r>
            <a:r>
              <a:rPr lang="sr-Latn-RS" altLang="en-US" sz="2000" b="1" smtClean="0"/>
              <a:t>multimedijalni zvučnici</a:t>
            </a:r>
            <a:r>
              <a:rPr lang="sr-Latn-RS" altLang="en-US" sz="2000" smtClean="0"/>
              <a:t> su vanjski zvučnici opremljeni sa muškim priključkom koji se uključuje na zvučnu karticu. Računarski zvučnici su obični pojednostavljeni stereo sistemi bez radia i ostalih integrisanih stvari.</a:t>
            </a:r>
          </a:p>
          <a:p>
            <a:pPr algn="just" eaLnBrk="1" hangingPunct="1"/>
            <a:r>
              <a:rPr lang="sr-Latn-RS" altLang="en-US" sz="2000" smtClean="0"/>
              <a:t>Postoji mnogo različitih zvučnika, od najobičnijih stereo zvučnika pa sve do 7.1 surround sistema sa naprednim opcijama.</a:t>
            </a:r>
          </a:p>
          <a:p>
            <a:pPr algn="just" eaLnBrk="1" hangingPunct="1"/>
            <a:r>
              <a:rPr lang="sr-Latn-RS" altLang="en-US" sz="2000" smtClean="0"/>
              <a:t>Proizvođači:</a:t>
            </a:r>
          </a:p>
          <a:p>
            <a:pPr algn="just" eaLnBrk="1" hangingPunct="1">
              <a:buFont typeface="Arial" charset="0"/>
              <a:buChar char="•"/>
            </a:pPr>
            <a:r>
              <a:rPr lang="sr-Latn-RS" altLang="en-US" sz="2000" smtClean="0"/>
              <a:t>Logic3</a:t>
            </a:r>
          </a:p>
          <a:p>
            <a:pPr algn="just" eaLnBrk="1" hangingPunct="1">
              <a:buFont typeface="Arial" charset="0"/>
              <a:buChar char="•"/>
            </a:pPr>
            <a:r>
              <a:rPr lang="sr-Latn-RS" altLang="en-US" sz="2000" smtClean="0"/>
              <a:t>Logitech</a:t>
            </a:r>
          </a:p>
          <a:p>
            <a:pPr algn="just" eaLnBrk="1" hangingPunct="1">
              <a:buFont typeface="Arial" charset="0"/>
              <a:buChar char="•"/>
            </a:pPr>
            <a:r>
              <a:rPr lang="sr-Latn-RS" altLang="en-US" sz="2000" smtClean="0"/>
              <a:t>Hewlett-Packard</a:t>
            </a:r>
          </a:p>
          <a:p>
            <a:pPr algn="just" eaLnBrk="1" hangingPunct="1">
              <a:buFont typeface="Arial" charset="0"/>
              <a:buChar char="•"/>
            </a:pPr>
            <a:r>
              <a:rPr lang="sr-Latn-RS" altLang="en-US" sz="2000" smtClean="0"/>
              <a:t>....</a:t>
            </a:r>
          </a:p>
          <a:p>
            <a:pPr algn="just" eaLnBrk="1" hangingPunct="1"/>
            <a:endParaRPr lang="sr-Latn-RS" altLang="en-US" sz="2000" smtClean="0"/>
          </a:p>
        </p:txBody>
      </p:sp>
      <p:pic>
        <p:nvPicPr>
          <p:cNvPr id="53252"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219700" y="2133600"/>
            <a:ext cx="3684588" cy="3252788"/>
          </a:xfrm>
        </p:spPr>
      </p:pic>
      <p:sp>
        <p:nvSpPr>
          <p:cNvPr id="5" name="Slide Number Placeholder 4"/>
          <p:cNvSpPr>
            <a:spLocks noGrp="1"/>
          </p:cNvSpPr>
          <p:nvPr>
            <p:ph type="sldNum" sz="quarter" idx="12"/>
          </p:nvPr>
        </p:nvSpPr>
        <p:spPr/>
        <p:txBody>
          <a:bodyPr/>
          <a:lstStyle/>
          <a:p>
            <a:pPr>
              <a:defRPr/>
            </a:pPr>
            <a:fld id="{F7C13743-3191-4075-9564-9BC6C22DB892}" type="slidenum">
              <a:rPr lang="sr-Latn-RS" smtClean="0"/>
              <a:pPr>
                <a:defRPr/>
              </a:pPr>
              <a:t>19</a:t>
            </a:fld>
            <a:endParaRPr lang="sr-Latn-RS"/>
          </a:p>
        </p:txBody>
      </p:sp>
    </p:spTree>
    <p:extLst>
      <p:ext uri="{BB962C8B-B14F-4D97-AF65-F5344CB8AC3E}">
        <p14:creationId xmlns:p14="http://schemas.microsoft.com/office/powerpoint/2010/main" val="37549528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ppt_x"/>
                                          </p:val>
                                        </p:tav>
                                        <p:tav tm="100000">
                                          <p:val>
                                            <p:strVal val="#ppt_x"/>
                                          </p:val>
                                        </p:tav>
                                      </p:tavLst>
                                    </p:anim>
                                    <p:anim calcmode="lin" valueType="num">
                                      <p:cBhvr additive="base">
                                        <p:cTn id="8" dur="500" fill="hold"/>
                                        <p:tgtEl>
                                          <p:spTgt spid="53250"/>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53252"/>
                                        </p:tgtEl>
                                        <p:attrNameLst>
                                          <p:attrName>style.visibility</p:attrName>
                                        </p:attrNameLst>
                                      </p:cBhvr>
                                      <p:to>
                                        <p:strVal val="visible"/>
                                      </p:to>
                                    </p:set>
                                    <p:anim calcmode="lin" valueType="num">
                                      <p:cBhvr>
                                        <p:cTn id="11" dur="4250" fill="hold"/>
                                        <p:tgtEl>
                                          <p:spTgt spid="53252"/>
                                        </p:tgtEl>
                                        <p:attrNameLst>
                                          <p:attrName>ppt_w</p:attrName>
                                        </p:attrNameLst>
                                      </p:cBhvr>
                                      <p:tavLst>
                                        <p:tav tm="0">
                                          <p:val>
                                            <p:fltVal val="0"/>
                                          </p:val>
                                        </p:tav>
                                        <p:tav tm="100000">
                                          <p:val>
                                            <p:strVal val="#ppt_w"/>
                                          </p:val>
                                        </p:tav>
                                      </p:tavLst>
                                    </p:anim>
                                    <p:anim calcmode="lin" valueType="num">
                                      <p:cBhvr>
                                        <p:cTn id="12" dur="4250" fill="hold"/>
                                        <p:tgtEl>
                                          <p:spTgt spid="53252"/>
                                        </p:tgtEl>
                                        <p:attrNameLst>
                                          <p:attrName>ppt_h</p:attrName>
                                        </p:attrNameLst>
                                      </p:cBhvr>
                                      <p:tavLst>
                                        <p:tav tm="0">
                                          <p:val>
                                            <p:fltVal val="0"/>
                                          </p:val>
                                        </p:tav>
                                        <p:tav tm="100000">
                                          <p:val>
                                            <p:strVal val="#ppt_h"/>
                                          </p:val>
                                        </p:tav>
                                      </p:tavLst>
                                    </p:anim>
                                    <p:animEffect transition="in" filter="fade">
                                      <p:cBhvr>
                                        <p:cTn id="13" dur="4250"/>
                                        <p:tgtEl>
                                          <p:spTgt spid="532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53251">
                                            <p:txEl>
                                              <p:pRg st="0" end="0"/>
                                            </p:txEl>
                                          </p:spTgt>
                                        </p:tgtEl>
                                        <p:attrNameLst>
                                          <p:attrName>style.visibility</p:attrName>
                                        </p:attrNameLst>
                                      </p:cBhvr>
                                      <p:to>
                                        <p:strVal val="visible"/>
                                      </p:to>
                                    </p:set>
                                    <p:anim calcmode="lin" valueType="num">
                                      <p:cBhvr additive="base">
                                        <p:cTn id="18"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53251">
                                            <p:txEl>
                                              <p:pRg st="1" end="1"/>
                                            </p:txEl>
                                          </p:spTgt>
                                        </p:tgtEl>
                                        <p:attrNameLst>
                                          <p:attrName>style.visibility</p:attrName>
                                        </p:attrNameLst>
                                      </p:cBhvr>
                                      <p:to>
                                        <p:strVal val="visible"/>
                                      </p:to>
                                    </p:set>
                                    <p:anim calcmode="lin" valueType="num">
                                      <p:cBhvr additive="base">
                                        <p:cTn id="24"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53251">
                                            <p:txEl>
                                              <p:pRg st="2" end="2"/>
                                            </p:txEl>
                                          </p:spTgt>
                                        </p:tgtEl>
                                        <p:attrNameLst>
                                          <p:attrName>style.visibility</p:attrName>
                                        </p:attrNameLst>
                                      </p:cBhvr>
                                      <p:to>
                                        <p:strVal val="visible"/>
                                      </p:to>
                                    </p:set>
                                    <p:anim calcmode="lin" valueType="num">
                                      <p:cBhvr additive="base">
                                        <p:cTn id="30"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53251">
                                            <p:txEl>
                                              <p:pRg st="3" end="3"/>
                                            </p:txEl>
                                          </p:spTgt>
                                        </p:tgtEl>
                                        <p:attrNameLst>
                                          <p:attrName>style.visibility</p:attrName>
                                        </p:attrNameLst>
                                      </p:cBhvr>
                                      <p:to>
                                        <p:strVal val="visible"/>
                                      </p:to>
                                    </p:set>
                                    <p:anim calcmode="lin" valueType="num">
                                      <p:cBhvr additive="base">
                                        <p:cTn id="36"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53251">
                                            <p:txEl>
                                              <p:pRg st="4" end="4"/>
                                            </p:txEl>
                                          </p:spTgt>
                                        </p:tgtEl>
                                        <p:attrNameLst>
                                          <p:attrName>style.visibility</p:attrName>
                                        </p:attrNameLst>
                                      </p:cBhvr>
                                      <p:to>
                                        <p:strVal val="visible"/>
                                      </p:to>
                                    </p:set>
                                    <p:anim calcmode="lin" valueType="num">
                                      <p:cBhvr additive="base">
                                        <p:cTn id="42"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53251">
                                            <p:txEl>
                                              <p:pRg st="5" end="5"/>
                                            </p:txEl>
                                          </p:spTgt>
                                        </p:tgtEl>
                                        <p:attrNameLst>
                                          <p:attrName>style.visibility</p:attrName>
                                        </p:attrNameLst>
                                      </p:cBhvr>
                                      <p:to>
                                        <p:strVal val="visible"/>
                                      </p:to>
                                    </p:set>
                                    <p:anim calcmode="lin" valueType="num">
                                      <p:cBhvr additive="base">
                                        <p:cTn id="48" dur="5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32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53251">
                                            <p:txEl>
                                              <p:pRg st="6" end="6"/>
                                            </p:txEl>
                                          </p:spTgt>
                                        </p:tgtEl>
                                        <p:attrNameLst>
                                          <p:attrName>style.visibility</p:attrName>
                                        </p:attrNameLst>
                                      </p:cBhvr>
                                      <p:to>
                                        <p:strVal val="visible"/>
                                      </p:to>
                                    </p:set>
                                    <p:anim calcmode="lin" valueType="num">
                                      <p:cBhvr additive="base">
                                        <p:cTn id="54" dur="500" fill="hold"/>
                                        <p:tgtEl>
                                          <p:spTgt spid="53251">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32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760" y="188640"/>
            <a:ext cx="7067128" cy="1143000"/>
          </a:xfrm>
          <a:extLst/>
        </p:spPr>
        <p:txBody>
          <a:bodyPr/>
          <a:lstStyle/>
          <a:p>
            <a:pPr eaLnBrk="1" fontAlgn="auto" hangingPunct="1">
              <a:spcAft>
                <a:spcPts val="0"/>
              </a:spcAft>
              <a:defRPr/>
            </a:pPr>
            <a:r>
              <a:rPr lang="sr-Latn-RS" dirty="0" smtClean="0"/>
              <a:t>Glavni delovi grafičke karte</a:t>
            </a:r>
            <a:endParaRPr lang="sr-Latn-RS" dirty="0"/>
          </a:p>
        </p:txBody>
      </p:sp>
      <p:pic>
        <p:nvPicPr>
          <p:cNvPr id="337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592263"/>
            <a:ext cx="72009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6946F42D-33C4-4A7A-9440-F1F320F02998}" type="slidenum">
              <a:rPr lang="sr-Latn-RS"/>
              <a:pPr>
                <a:defRPr/>
              </a:pPr>
              <a:t>2</a:t>
            </a:fld>
            <a:endParaRPr lang="sr-Latn-RS"/>
          </a:p>
        </p:txBody>
      </p:sp>
    </p:spTree>
    <p:extLst>
      <p:ext uri="{BB962C8B-B14F-4D97-AF65-F5344CB8AC3E}">
        <p14:creationId xmlns:p14="http://schemas.microsoft.com/office/powerpoint/2010/main" val="24316497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500"/>
                                  </p:stCondLst>
                                  <p:childTnLst>
                                    <p:set>
                                      <p:cBhvr>
                                        <p:cTn id="11" dur="1" fill="hold">
                                          <p:stCondLst>
                                            <p:cond delay="0"/>
                                          </p:stCondLst>
                                        </p:cTn>
                                        <p:tgtEl>
                                          <p:spTgt spid="33795"/>
                                        </p:tgtEl>
                                        <p:attrNameLst>
                                          <p:attrName>style.visibility</p:attrName>
                                        </p:attrNameLst>
                                      </p:cBhvr>
                                      <p:to>
                                        <p:strVal val="visible"/>
                                      </p:to>
                                    </p:set>
                                    <p:anim calcmode="lin" valueType="num">
                                      <p:cBhvr>
                                        <p:cTn id="12" dur="1500" fill="hold"/>
                                        <p:tgtEl>
                                          <p:spTgt spid="33795"/>
                                        </p:tgtEl>
                                        <p:attrNameLst>
                                          <p:attrName>ppt_w</p:attrName>
                                        </p:attrNameLst>
                                      </p:cBhvr>
                                      <p:tavLst>
                                        <p:tav tm="0">
                                          <p:val>
                                            <p:fltVal val="0"/>
                                          </p:val>
                                        </p:tav>
                                        <p:tav tm="100000">
                                          <p:val>
                                            <p:strVal val="#ppt_w"/>
                                          </p:val>
                                        </p:tav>
                                      </p:tavLst>
                                    </p:anim>
                                    <p:anim calcmode="lin" valueType="num">
                                      <p:cBhvr>
                                        <p:cTn id="13" dur="1500" fill="hold"/>
                                        <p:tgtEl>
                                          <p:spTgt spid="33795"/>
                                        </p:tgtEl>
                                        <p:attrNameLst>
                                          <p:attrName>ppt_h</p:attrName>
                                        </p:attrNameLst>
                                      </p:cBhvr>
                                      <p:tavLst>
                                        <p:tav tm="0">
                                          <p:val>
                                            <p:fltVal val="0"/>
                                          </p:val>
                                        </p:tav>
                                        <p:tav tm="100000">
                                          <p:val>
                                            <p:strVal val="#ppt_h"/>
                                          </p:val>
                                        </p:tav>
                                      </p:tavLst>
                                    </p:anim>
                                    <p:animEffect transition="in" filter="fade">
                                      <p:cBhvr>
                                        <p:cTn id="14" dur="1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35375" y="333375"/>
            <a:ext cx="2743200" cy="1162050"/>
          </a:xfrm>
        </p:spPr>
        <p:txBody>
          <a:bodyPr/>
          <a:lstStyle/>
          <a:p>
            <a:pPr eaLnBrk="1" hangingPunct="1"/>
            <a:r>
              <a:rPr lang="sr-Latn-RS" altLang="en-US" sz="4800" smtClean="0"/>
              <a:t>Slušalice</a:t>
            </a:r>
          </a:p>
        </p:txBody>
      </p:sp>
      <p:sp>
        <p:nvSpPr>
          <p:cNvPr id="54275" name="Text Placeholder 2"/>
          <p:cNvSpPr>
            <a:spLocks noGrp="1"/>
          </p:cNvSpPr>
          <p:nvPr>
            <p:ph type="body" idx="2"/>
          </p:nvPr>
        </p:nvSpPr>
        <p:spPr>
          <a:xfrm>
            <a:off x="685800" y="1676400"/>
            <a:ext cx="6550025" cy="1320800"/>
          </a:xfrm>
        </p:spPr>
        <p:txBody>
          <a:bodyPr/>
          <a:lstStyle/>
          <a:p>
            <a:pPr algn="just" eaLnBrk="1" hangingPunct="1"/>
            <a:r>
              <a:rPr lang="vi-VN" altLang="en-US" sz="2000" b="1" smtClean="0"/>
              <a:t>Slušalica</a:t>
            </a:r>
            <a:r>
              <a:rPr lang="vi-VN" altLang="en-US" sz="2000" smtClean="0"/>
              <a:t> odnosno </a:t>
            </a:r>
            <a:r>
              <a:rPr lang="vi-VN" altLang="en-US" sz="2000" b="1" smtClean="0"/>
              <a:t>slušalice</a:t>
            </a:r>
            <a:r>
              <a:rPr lang="vi-VN" altLang="en-US" sz="2000" smtClean="0"/>
              <a:t> su jedan ili par</a:t>
            </a:r>
            <a:r>
              <a:rPr lang="sr-Latn-RS" altLang="en-US" sz="2000" smtClean="0"/>
              <a:t> </a:t>
            </a:r>
            <a:r>
              <a:rPr lang="vi-VN" altLang="en-US" sz="2000" smtClean="0"/>
              <a:t>malih zvučnika koje korisnik drži u blizini svoga uha da bi mogli čuti zvuk koji izlazi iz nekog izvora kao: pojačalo, CD uređaj, walkman, iPod, telefon</a:t>
            </a:r>
            <a:r>
              <a:rPr lang="sr-Latn-RS" altLang="en-US" sz="2000" smtClean="0"/>
              <a:t>, računar</a:t>
            </a:r>
            <a:r>
              <a:rPr lang="vi-VN" altLang="en-US" sz="2000" smtClean="0"/>
              <a:t>.</a:t>
            </a:r>
            <a:endParaRPr lang="sr-Latn-RS" altLang="en-US" sz="2000" smtClean="0"/>
          </a:p>
        </p:txBody>
      </p:sp>
      <p:pic>
        <p:nvPicPr>
          <p:cNvPr id="5427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787900" y="3275013"/>
            <a:ext cx="2808288" cy="2808287"/>
          </a:xfrm>
        </p:spPr>
      </p:pic>
      <p:sp>
        <p:nvSpPr>
          <p:cNvPr id="5" name="Slide Number Placeholder 4"/>
          <p:cNvSpPr>
            <a:spLocks noGrp="1"/>
          </p:cNvSpPr>
          <p:nvPr>
            <p:ph type="sldNum" sz="quarter" idx="12"/>
          </p:nvPr>
        </p:nvSpPr>
        <p:spPr/>
        <p:txBody>
          <a:bodyPr/>
          <a:lstStyle/>
          <a:p>
            <a:pPr>
              <a:defRPr/>
            </a:pPr>
            <a:fld id="{4BAE3EE6-3C1F-400B-8770-9ED7B5A794E7}" type="slidenum">
              <a:rPr lang="sr-Latn-RS" smtClean="0"/>
              <a:pPr>
                <a:defRPr/>
              </a:pPr>
              <a:t>20</a:t>
            </a:fld>
            <a:endParaRPr lang="sr-Latn-RS"/>
          </a:p>
        </p:txBody>
      </p:sp>
      <p:pic>
        <p:nvPicPr>
          <p:cNvPr id="5427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306763"/>
            <a:ext cx="28797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9211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ppt_x"/>
                                          </p:val>
                                        </p:tav>
                                        <p:tav tm="100000">
                                          <p:val>
                                            <p:strVal val="#ppt_x"/>
                                          </p:val>
                                        </p:tav>
                                      </p:tavLst>
                                    </p:anim>
                                    <p:anim calcmode="lin" valueType="num">
                                      <p:cBhvr additive="base">
                                        <p:cTn id="8"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0" end="0"/>
                                            </p:txEl>
                                          </p:spTgt>
                                        </p:tgtEl>
                                        <p:attrNameLst>
                                          <p:attrName>style.visibility</p:attrName>
                                        </p:attrNameLst>
                                      </p:cBhvr>
                                      <p:to>
                                        <p:strVal val="visible"/>
                                      </p:to>
                                    </p:set>
                                    <p:anim calcmode="lin" valueType="num">
                                      <p:cBhvr additive="base">
                                        <p:cTn id="13"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0" end="0"/>
                                            </p:txEl>
                                          </p:spTgt>
                                        </p:tgtEl>
                                        <p:attrNameLst>
                                          <p:attrName>ppt_y</p:attrName>
                                        </p:attrNameLst>
                                      </p:cBhvr>
                                      <p:tavLst>
                                        <p:tav tm="0">
                                          <p:val>
                                            <p:strVal val="1+#ppt_h/2"/>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4278"/>
                                        </p:tgtEl>
                                        <p:attrNameLst>
                                          <p:attrName>style.visibility</p:attrName>
                                        </p:attrNameLst>
                                      </p:cBhvr>
                                      <p:to>
                                        <p:strVal val="visible"/>
                                      </p:to>
                                    </p:set>
                                    <p:anim calcmode="lin" valueType="num">
                                      <p:cBhvr>
                                        <p:cTn id="17" dur="1500" fill="hold"/>
                                        <p:tgtEl>
                                          <p:spTgt spid="54278"/>
                                        </p:tgtEl>
                                        <p:attrNameLst>
                                          <p:attrName>ppt_w</p:attrName>
                                        </p:attrNameLst>
                                      </p:cBhvr>
                                      <p:tavLst>
                                        <p:tav tm="0">
                                          <p:val>
                                            <p:fltVal val="0"/>
                                          </p:val>
                                        </p:tav>
                                        <p:tav tm="100000">
                                          <p:val>
                                            <p:strVal val="#ppt_w"/>
                                          </p:val>
                                        </p:tav>
                                      </p:tavLst>
                                    </p:anim>
                                    <p:anim calcmode="lin" valueType="num">
                                      <p:cBhvr>
                                        <p:cTn id="18" dur="1500" fill="hold"/>
                                        <p:tgtEl>
                                          <p:spTgt spid="54278"/>
                                        </p:tgtEl>
                                        <p:attrNameLst>
                                          <p:attrName>ppt_h</p:attrName>
                                        </p:attrNameLst>
                                      </p:cBhvr>
                                      <p:tavLst>
                                        <p:tav tm="0">
                                          <p:val>
                                            <p:fltVal val="0"/>
                                          </p:val>
                                        </p:tav>
                                        <p:tav tm="100000">
                                          <p:val>
                                            <p:strVal val="#ppt_h"/>
                                          </p:val>
                                        </p:tav>
                                      </p:tavLst>
                                    </p:anim>
                                    <p:animEffect transition="in" filter="fade">
                                      <p:cBhvr>
                                        <p:cTn id="19" dur="1500"/>
                                        <p:tgtEl>
                                          <p:spTgt spid="54278"/>
                                        </p:tgtEl>
                                      </p:cBhvr>
                                    </p:animEffect>
                                  </p:childTnLst>
                                </p:cTn>
                              </p:par>
                              <p:par>
                                <p:cTn id="20" presetID="31" presetClass="entr" presetSubtype="0" fill="hold" nodeType="withEffect">
                                  <p:stCondLst>
                                    <p:cond delay="0"/>
                                  </p:stCondLst>
                                  <p:childTnLst>
                                    <p:set>
                                      <p:cBhvr>
                                        <p:cTn id="21" dur="1" fill="hold">
                                          <p:stCondLst>
                                            <p:cond delay="0"/>
                                          </p:stCondLst>
                                        </p:cTn>
                                        <p:tgtEl>
                                          <p:spTgt spid="54276"/>
                                        </p:tgtEl>
                                        <p:attrNameLst>
                                          <p:attrName>style.visibility</p:attrName>
                                        </p:attrNameLst>
                                      </p:cBhvr>
                                      <p:to>
                                        <p:strVal val="visible"/>
                                      </p:to>
                                    </p:set>
                                    <p:anim calcmode="lin" valueType="num">
                                      <p:cBhvr>
                                        <p:cTn id="22" dur="2250" fill="hold"/>
                                        <p:tgtEl>
                                          <p:spTgt spid="54276"/>
                                        </p:tgtEl>
                                        <p:attrNameLst>
                                          <p:attrName>ppt_w</p:attrName>
                                        </p:attrNameLst>
                                      </p:cBhvr>
                                      <p:tavLst>
                                        <p:tav tm="0">
                                          <p:val>
                                            <p:fltVal val="0"/>
                                          </p:val>
                                        </p:tav>
                                        <p:tav tm="100000">
                                          <p:val>
                                            <p:strVal val="#ppt_w"/>
                                          </p:val>
                                        </p:tav>
                                      </p:tavLst>
                                    </p:anim>
                                    <p:anim calcmode="lin" valueType="num">
                                      <p:cBhvr>
                                        <p:cTn id="23" dur="2250" fill="hold"/>
                                        <p:tgtEl>
                                          <p:spTgt spid="54276"/>
                                        </p:tgtEl>
                                        <p:attrNameLst>
                                          <p:attrName>ppt_h</p:attrName>
                                        </p:attrNameLst>
                                      </p:cBhvr>
                                      <p:tavLst>
                                        <p:tav tm="0">
                                          <p:val>
                                            <p:fltVal val="0"/>
                                          </p:val>
                                        </p:tav>
                                        <p:tav tm="100000">
                                          <p:val>
                                            <p:strVal val="#ppt_h"/>
                                          </p:val>
                                        </p:tav>
                                      </p:tavLst>
                                    </p:anim>
                                    <p:anim calcmode="lin" valueType="num">
                                      <p:cBhvr>
                                        <p:cTn id="24" dur="2250" fill="hold"/>
                                        <p:tgtEl>
                                          <p:spTgt spid="54276"/>
                                        </p:tgtEl>
                                        <p:attrNameLst>
                                          <p:attrName>style.rotation</p:attrName>
                                        </p:attrNameLst>
                                      </p:cBhvr>
                                      <p:tavLst>
                                        <p:tav tm="0">
                                          <p:val>
                                            <p:fltVal val="90"/>
                                          </p:val>
                                        </p:tav>
                                        <p:tav tm="100000">
                                          <p:val>
                                            <p:fltVal val="0"/>
                                          </p:val>
                                        </p:tav>
                                      </p:tavLst>
                                    </p:anim>
                                    <p:animEffect transition="in" filter="fade">
                                      <p:cBhvr>
                                        <p:cTn id="25" dur="225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260648"/>
            <a:ext cx="2818656" cy="1143000"/>
          </a:xfrm>
          <a:extLst/>
        </p:spPr>
        <p:txBody>
          <a:bodyPr/>
          <a:lstStyle/>
          <a:p>
            <a:pPr eaLnBrk="1" hangingPunct="1">
              <a:defRPr/>
            </a:pPr>
            <a:r>
              <a:rPr lang="sr-Latn-RS" dirty="0" smtClean="0"/>
              <a:t>Tastatura</a:t>
            </a:r>
            <a:endParaRPr lang="sr-Latn-RS" dirty="0"/>
          </a:p>
        </p:txBody>
      </p:sp>
      <p:sp>
        <p:nvSpPr>
          <p:cNvPr id="3" name="Slide Number Placeholder 2"/>
          <p:cNvSpPr>
            <a:spLocks noGrp="1"/>
          </p:cNvSpPr>
          <p:nvPr>
            <p:ph type="sldNum" sz="quarter" idx="12"/>
          </p:nvPr>
        </p:nvSpPr>
        <p:spPr/>
        <p:txBody>
          <a:bodyPr/>
          <a:lstStyle/>
          <a:p>
            <a:pPr>
              <a:defRPr/>
            </a:pPr>
            <a:fld id="{E5F7F2AA-6746-462F-9EDB-0FB6B539302C}" type="slidenum">
              <a:rPr lang="sr-Latn-RS" smtClean="0"/>
              <a:pPr>
                <a:defRPr/>
              </a:pPr>
              <a:t>21</a:t>
            </a:fld>
            <a:endParaRPr lang="sr-Latn-RS"/>
          </a:p>
        </p:txBody>
      </p:sp>
      <p:sp>
        <p:nvSpPr>
          <p:cNvPr id="56324" name="TextBox 3"/>
          <p:cNvSpPr txBox="1">
            <a:spLocks noChangeArrowheads="1"/>
          </p:cNvSpPr>
          <p:nvPr/>
        </p:nvSpPr>
        <p:spPr bwMode="auto">
          <a:xfrm>
            <a:off x="395288" y="1484313"/>
            <a:ext cx="842486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r>
              <a:rPr lang="sr-Latn-RS" altLang="en-US" b="1"/>
              <a:t>- </a:t>
            </a:r>
            <a:r>
              <a:rPr lang="vi-VN" altLang="en-US" b="1"/>
              <a:t>Tastatura</a:t>
            </a:r>
            <a:r>
              <a:rPr lang="vi-VN" altLang="en-US"/>
              <a:t> je periferni uređaj računarskog sistema napravljen po ugledu na pisaću mašinu. Služi kako za unos teksta, brojeva i znakova tako i za kontrolu operacija koje računar izvršava.</a:t>
            </a:r>
          </a:p>
          <a:p>
            <a:pPr eaLnBrk="1" hangingPunct="1"/>
            <a:r>
              <a:rPr lang="vi-VN" altLang="en-US"/>
              <a:t>Fizički, tastatura je skup tastera sa ugraviranim ili odštampanim slovima, brojevima, znakovima ili funkcijama. U većini slučajeva pritisak na taster prouzrokuje ispisivanje jednog simbola. Ipak, da bi se dobili neki simboli potrebno je pritisnuti i držati više tastera istovremeno ili u određenom redosledu. Pritiskom na neke od tastera ne dobija se nikakav simbol već se oni koriste za određene operacije na samoj tastaturi.</a:t>
            </a:r>
          </a:p>
          <a:p>
            <a:pPr eaLnBrk="1" hangingPunct="1"/>
            <a:endParaRPr lang="sr-Latn-RS" altLang="en-US"/>
          </a:p>
        </p:txBody>
      </p:sp>
      <p:pic>
        <p:nvPicPr>
          <p:cNvPr id="5632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3200" y="3860800"/>
            <a:ext cx="66929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2497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324">
                                            <p:txEl>
                                              <p:pRg st="0" end="0"/>
                                            </p:txEl>
                                          </p:spTgt>
                                        </p:tgtEl>
                                        <p:attrNameLst>
                                          <p:attrName>style.visibility</p:attrName>
                                        </p:attrNameLst>
                                      </p:cBhvr>
                                      <p:to>
                                        <p:strVal val="visible"/>
                                      </p:to>
                                    </p:set>
                                    <p:anim calcmode="lin" valueType="num">
                                      <p:cBhvr additive="base">
                                        <p:cTn id="13" dur="500" fill="hold"/>
                                        <p:tgtEl>
                                          <p:spTgt spid="563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4">
                                            <p:txEl>
                                              <p:pRg st="0" end="0"/>
                                            </p:txEl>
                                          </p:spTgt>
                                        </p:tgtEl>
                                        <p:attrNameLst>
                                          <p:attrName>ppt_y</p:attrName>
                                        </p:attrNameLst>
                                      </p:cBhvr>
                                      <p:tavLst>
                                        <p:tav tm="0">
                                          <p:val>
                                            <p:strVal val="1+#ppt_h/2"/>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56325"/>
                                        </p:tgtEl>
                                        <p:attrNameLst>
                                          <p:attrName>style.visibility</p:attrName>
                                        </p:attrNameLst>
                                      </p:cBhvr>
                                      <p:to>
                                        <p:strVal val="visible"/>
                                      </p:to>
                                    </p:set>
                                    <p:anim calcmode="lin" valueType="num">
                                      <p:cBhvr>
                                        <p:cTn id="17" dur="1000" fill="hold"/>
                                        <p:tgtEl>
                                          <p:spTgt spid="56325"/>
                                        </p:tgtEl>
                                        <p:attrNameLst>
                                          <p:attrName>ppt_w</p:attrName>
                                        </p:attrNameLst>
                                      </p:cBhvr>
                                      <p:tavLst>
                                        <p:tav tm="0">
                                          <p:val>
                                            <p:fltVal val="0"/>
                                          </p:val>
                                        </p:tav>
                                        <p:tav tm="100000">
                                          <p:val>
                                            <p:strVal val="#ppt_w"/>
                                          </p:val>
                                        </p:tav>
                                      </p:tavLst>
                                    </p:anim>
                                    <p:anim calcmode="lin" valueType="num">
                                      <p:cBhvr>
                                        <p:cTn id="18" dur="1000" fill="hold"/>
                                        <p:tgtEl>
                                          <p:spTgt spid="56325"/>
                                        </p:tgtEl>
                                        <p:attrNameLst>
                                          <p:attrName>ppt_h</p:attrName>
                                        </p:attrNameLst>
                                      </p:cBhvr>
                                      <p:tavLst>
                                        <p:tav tm="0">
                                          <p:val>
                                            <p:fltVal val="0"/>
                                          </p:val>
                                        </p:tav>
                                        <p:tav tm="100000">
                                          <p:val>
                                            <p:strVal val="#ppt_h"/>
                                          </p:val>
                                        </p:tav>
                                      </p:tavLst>
                                    </p:anim>
                                    <p:anim calcmode="lin" valueType="num">
                                      <p:cBhvr>
                                        <p:cTn id="19" dur="1000" fill="hold"/>
                                        <p:tgtEl>
                                          <p:spTgt spid="56325"/>
                                        </p:tgtEl>
                                        <p:attrNameLst>
                                          <p:attrName>style.rotation</p:attrName>
                                        </p:attrNameLst>
                                      </p:cBhvr>
                                      <p:tavLst>
                                        <p:tav tm="0">
                                          <p:val>
                                            <p:fltVal val="90"/>
                                          </p:val>
                                        </p:tav>
                                        <p:tav tm="100000">
                                          <p:val>
                                            <p:fltVal val="0"/>
                                          </p:val>
                                        </p:tav>
                                      </p:tavLst>
                                    </p:anim>
                                    <p:animEffect transition="in" filter="fade">
                                      <p:cBhvr>
                                        <p:cTn id="20" dur="1000"/>
                                        <p:tgtEl>
                                          <p:spTgt spid="5632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6324">
                                            <p:txEl>
                                              <p:pRg st="1" end="1"/>
                                            </p:txEl>
                                          </p:spTgt>
                                        </p:tgtEl>
                                        <p:attrNameLst>
                                          <p:attrName>style.visibility</p:attrName>
                                        </p:attrNameLst>
                                      </p:cBhvr>
                                      <p:to>
                                        <p:strVal val="visible"/>
                                      </p:to>
                                    </p:set>
                                    <p:anim calcmode="lin" valueType="num">
                                      <p:cBhvr additive="base">
                                        <p:cTn id="25" dur="500" fill="hold"/>
                                        <p:tgtEl>
                                          <p:spTgt spid="5632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332656"/>
            <a:ext cx="1306488" cy="1143000"/>
          </a:xfrm>
          <a:extLst/>
        </p:spPr>
        <p:txBody>
          <a:bodyPr/>
          <a:lstStyle/>
          <a:p>
            <a:pPr eaLnBrk="1" hangingPunct="1">
              <a:defRPr/>
            </a:pPr>
            <a:r>
              <a:rPr lang="sr-Latn-RS" dirty="0" smtClean="0"/>
              <a:t>Miš</a:t>
            </a:r>
            <a:endParaRPr lang="sr-Latn-RS" dirty="0"/>
          </a:p>
        </p:txBody>
      </p:sp>
      <p:sp>
        <p:nvSpPr>
          <p:cNvPr id="3" name="Slide Number Placeholder 2"/>
          <p:cNvSpPr>
            <a:spLocks noGrp="1"/>
          </p:cNvSpPr>
          <p:nvPr>
            <p:ph type="sldNum" sz="quarter" idx="12"/>
          </p:nvPr>
        </p:nvSpPr>
        <p:spPr/>
        <p:txBody>
          <a:bodyPr/>
          <a:lstStyle/>
          <a:p>
            <a:pPr>
              <a:defRPr/>
            </a:pPr>
            <a:fld id="{3522691A-498B-48A2-BA82-436D6CB9F1DA}" type="slidenum">
              <a:rPr lang="sr-Latn-RS" smtClean="0"/>
              <a:pPr>
                <a:defRPr/>
              </a:pPr>
              <a:t>22</a:t>
            </a:fld>
            <a:endParaRPr lang="sr-Latn-RS"/>
          </a:p>
        </p:txBody>
      </p:sp>
      <p:sp>
        <p:nvSpPr>
          <p:cNvPr id="57348" name="TextBox 3"/>
          <p:cNvSpPr txBox="1">
            <a:spLocks noChangeArrowheads="1"/>
          </p:cNvSpPr>
          <p:nvPr/>
        </p:nvSpPr>
        <p:spPr bwMode="auto">
          <a:xfrm>
            <a:off x="468313" y="1484313"/>
            <a:ext cx="5399087"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just" eaLnBrk="1" hangingPunct="1"/>
            <a:r>
              <a:rPr lang="sr-Latn-RS" altLang="en-US" sz="1600" b="1"/>
              <a:t>Miš</a:t>
            </a:r>
            <a:r>
              <a:rPr lang="sr-Latn-RS" altLang="en-US" sz="1600"/>
              <a:t> je jedna od bitnih komponenti svakog desktop računara i funkcija mu je da se pomoću njega pomera kursor na ekranu monitora.</a:t>
            </a:r>
          </a:p>
          <a:p>
            <a:pPr algn="just" eaLnBrk="1" hangingPunct="1"/>
            <a:r>
              <a:rPr lang="sr-Latn-RS" altLang="en-US" sz="1600"/>
              <a:t>Kada pomerimo miša po nekoj relativno hrapavoj površini, kuglica se pokrene i „zavrti“ zupčanike. Optoizolatori registruju pomeranje zupčanika i šalju signal u elektronski sklop koji ga dalje pretvara u signal razumljiv računaru i šalje mu ga.</a:t>
            </a:r>
          </a:p>
          <a:p>
            <a:pPr algn="just" eaLnBrk="1" hangingPunct="1"/>
            <a:r>
              <a:rPr lang="sr-Latn-RS" altLang="en-US" sz="1600"/>
              <a:t>M</a:t>
            </a:r>
            <a:r>
              <a:rPr lang="vi-VN" altLang="en-US" sz="1600"/>
              <a:t>iševi</a:t>
            </a:r>
            <a:r>
              <a:rPr lang="sr-Latn-RS" altLang="en-US" sz="1600"/>
              <a:t> se</a:t>
            </a:r>
            <a:r>
              <a:rPr lang="vi-VN" altLang="en-US" sz="1600"/>
              <a:t> proizvode za PS/2 i USB priključak, dok je postojala i stara verzija sa serijskim priključkom. U budućnosti PS/2 se planira potpuno zameniti sa USB standardom.</a:t>
            </a:r>
          </a:p>
          <a:p>
            <a:pPr algn="just" eaLnBrk="1" hangingPunct="1"/>
            <a:r>
              <a:rPr lang="sr-Latn-RS" altLang="en-US" sz="1600"/>
              <a:t>D</a:t>
            </a:r>
            <a:r>
              <a:rPr lang="vi-VN" altLang="en-US" sz="1600"/>
              <a:t>anas najviše koriste optički miševi, dok se bežični i laserski miševi još uvek probijaju na tržište običnih korisnika zbog još uvek relativne skupoće. Do danas postoji nekoliko vrsta miševa:</a:t>
            </a:r>
          </a:p>
          <a:p>
            <a:pPr algn="just" eaLnBrk="1" hangingPunct="1"/>
            <a:r>
              <a:rPr lang="sr-Latn-RS" altLang="en-US" sz="1600"/>
              <a:t>    - </a:t>
            </a:r>
            <a:r>
              <a:rPr lang="vi-VN" altLang="en-US" sz="1600"/>
              <a:t>Miš sa kuglom</a:t>
            </a:r>
          </a:p>
          <a:p>
            <a:pPr algn="just" eaLnBrk="1" hangingPunct="1"/>
            <a:r>
              <a:rPr lang="sr-Latn-RS" altLang="en-US" sz="1600"/>
              <a:t>    - </a:t>
            </a:r>
            <a:r>
              <a:rPr lang="vi-VN" altLang="en-US" sz="1600"/>
              <a:t>Optički miš</a:t>
            </a:r>
          </a:p>
          <a:p>
            <a:pPr algn="just" eaLnBrk="1" hangingPunct="1"/>
            <a:r>
              <a:rPr lang="sr-Latn-RS" altLang="en-US" sz="1600"/>
              <a:t>    - </a:t>
            </a:r>
            <a:r>
              <a:rPr lang="vi-VN" altLang="en-US" sz="1600"/>
              <a:t>Bežični miš</a:t>
            </a:r>
            <a:r>
              <a:rPr lang="sr-Latn-RS" altLang="en-US" sz="1600"/>
              <a:t> (</a:t>
            </a:r>
            <a:r>
              <a:rPr lang="vi-VN" altLang="en-US" sz="1600"/>
              <a:t>RF miš</a:t>
            </a:r>
            <a:r>
              <a:rPr lang="sr-Latn-RS" altLang="en-US" sz="1600"/>
              <a:t> i b</a:t>
            </a:r>
            <a:r>
              <a:rPr lang="vi-VN" altLang="en-US" sz="1600"/>
              <a:t>luetooth miš</a:t>
            </a:r>
            <a:r>
              <a:rPr lang="sr-Latn-RS" altLang="en-US" sz="1600"/>
              <a:t>)</a:t>
            </a:r>
            <a:endParaRPr lang="vi-VN" altLang="en-US" sz="1600"/>
          </a:p>
          <a:p>
            <a:pPr algn="just" eaLnBrk="1" hangingPunct="1"/>
            <a:r>
              <a:rPr lang="sr-Latn-RS" altLang="en-US" sz="1600"/>
              <a:t>    - </a:t>
            </a:r>
            <a:r>
              <a:rPr lang="vi-VN" altLang="en-US" sz="1600"/>
              <a:t>Laserski miš</a:t>
            </a:r>
          </a:p>
          <a:p>
            <a:pPr algn="just" eaLnBrk="1" hangingPunct="1"/>
            <a:r>
              <a:rPr lang="sr-Latn-RS" altLang="en-US" sz="1600"/>
              <a:t>    - </a:t>
            </a:r>
            <a:r>
              <a:rPr lang="vi-VN" altLang="en-US" sz="1600"/>
              <a:t>Biometrički miš</a:t>
            </a:r>
          </a:p>
          <a:p>
            <a:pPr algn="just" eaLnBrk="1" hangingPunct="1"/>
            <a:endParaRPr lang="sr-Latn-RS" altLang="en-US" sz="1600"/>
          </a:p>
          <a:p>
            <a:pPr algn="just" eaLnBrk="1" hangingPunct="1"/>
            <a:r>
              <a:rPr lang="sr-Latn-RS" altLang="en-US" sz="1600"/>
              <a:t/>
            </a:r>
            <a:br>
              <a:rPr lang="sr-Latn-RS" altLang="en-US" sz="1600"/>
            </a:br>
            <a:endParaRPr lang="sr-Latn-RS" altLang="en-US" sz="1600"/>
          </a:p>
        </p:txBody>
      </p:sp>
      <p:pic>
        <p:nvPicPr>
          <p:cNvPr id="573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12875"/>
            <a:ext cx="2903538"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4743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7348">
                                            <p:txEl>
                                              <p:pRg st="0" end="0"/>
                                            </p:txEl>
                                          </p:spTgt>
                                        </p:tgtEl>
                                        <p:attrNameLst>
                                          <p:attrName>style.visibility</p:attrName>
                                        </p:attrNameLst>
                                      </p:cBhvr>
                                      <p:to>
                                        <p:strVal val="visible"/>
                                      </p:to>
                                    </p:set>
                                    <p:anim calcmode="lin" valueType="num">
                                      <p:cBhvr additive="base">
                                        <p:cTn id="13" dur="500" fill="hold"/>
                                        <p:tgtEl>
                                          <p:spTgt spid="5734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8">
                                            <p:txEl>
                                              <p:pRg st="0" end="0"/>
                                            </p:txEl>
                                          </p:spTgt>
                                        </p:tgtEl>
                                        <p:attrNameLst>
                                          <p:attrName>ppt_y</p:attrName>
                                        </p:attrNameLst>
                                      </p:cBhvr>
                                      <p:tavLst>
                                        <p:tav tm="0">
                                          <p:val>
                                            <p:strVal val="1+#ppt_h/2"/>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7349"/>
                                        </p:tgtEl>
                                        <p:attrNameLst>
                                          <p:attrName>style.visibility</p:attrName>
                                        </p:attrNameLst>
                                      </p:cBhvr>
                                      <p:to>
                                        <p:strVal val="visible"/>
                                      </p:to>
                                    </p:set>
                                    <p:anim calcmode="lin" valueType="num">
                                      <p:cBhvr>
                                        <p:cTn id="17" dur="1750" fill="hold"/>
                                        <p:tgtEl>
                                          <p:spTgt spid="57349"/>
                                        </p:tgtEl>
                                        <p:attrNameLst>
                                          <p:attrName>ppt_w</p:attrName>
                                        </p:attrNameLst>
                                      </p:cBhvr>
                                      <p:tavLst>
                                        <p:tav tm="0">
                                          <p:val>
                                            <p:fltVal val="0"/>
                                          </p:val>
                                        </p:tav>
                                        <p:tav tm="100000">
                                          <p:val>
                                            <p:strVal val="#ppt_w"/>
                                          </p:val>
                                        </p:tav>
                                      </p:tavLst>
                                    </p:anim>
                                    <p:anim calcmode="lin" valueType="num">
                                      <p:cBhvr>
                                        <p:cTn id="18" dur="1750" fill="hold"/>
                                        <p:tgtEl>
                                          <p:spTgt spid="57349"/>
                                        </p:tgtEl>
                                        <p:attrNameLst>
                                          <p:attrName>ppt_h</p:attrName>
                                        </p:attrNameLst>
                                      </p:cBhvr>
                                      <p:tavLst>
                                        <p:tav tm="0">
                                          <p:val>
                                            <p:fltVal val="0"/>
                                          </p:val>
                                        </p:tav>
                                        <p:tav tm="100000">
                                          <p:val>
                                            <p:strVal val="#ppt_h"/>
                                          </p:val>
                                        </p:tav>
                                      </p:tavLst>
                                    </p:anim>
                                    <p:animEffect transition="in" filter="fade">
                                      <p:cBhvr>
                                        <p:cTn id="19" dur="1750"/>
                                        <p:tgtEl>
                                          <p:spTgt spid="573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57348">
                                            <p:txEl>
                                              <p:pRg st="1" end="1"/>
                                            </p:txEl>
                                          </p:spTgt>
                                        </p:tgtEl>
                                        <p:attrNameLst>
                                          <p:attrName>style.visibility</p:attrName>
                                        </p:attrNameLst>
                                      </p:cBhvr>
                                      <p:to>
                                        <p:strVal val="visible"/>
                                      </p:to>
                                    </p:set>
                                    <p:anim calcmode="lin" valueType="num">
                                      <p:cBhvr additive="base">
                                        <p:cTn id="24" dur="500" fill="hold"/>
                                        <p:tgtEl>
                                          <p:spTgt spid="5734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73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57348">
                                            <p:txEl>
                                              <p:pRg st="2" end="2"/>
                                            </p:txEl>
                                          </p:spTgt>
                                        </p:tgtEl>
                                        <p:attrNameLst>
                                          <p:attrName>style.visibility</p:attrName>
                                        </p:attrNameLst>
                                      </p:cBhvr>
                                      <p:to>
                                        <p:strVal val="visible"/>
                                      </p:to>
                                    </p:set>
                                    <p:anim calcmode="lin" valueType="num">
                                      <p:cBhvr additive="base">
                                        <p:cTn id="30" dur="500" fill="hold"/>
                                        <p:tgtEl>
                                          <p:spTgt spid="5734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73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57348">
                                            <p:txEl>
                                              <p:pRg st="3" end="3"/>
                                            </p:txEl>
                                          </p:spTgt>
                                        </p:tgtEl>
                                        <p:attrNameLst>
                                          <p:attrName>style.visibility</p:attrName>
                                        </p:attrNameLst>
                                      </p:cBhvr>
                                      <p:to>
                                        <p:strVal val="visible"/>
                                      </p:to>
                                    </p:set>
                                    <p:anim calcmode="lin" valueType="num">
                                      <p:cBhvr additive="base">
                                        <p:cTn id="36" dur="500" fill="hold"/>
                                        <p:tgtEl>
                                          <p:spTgt spid="5734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73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57348">
                                            <p:txEl>
                                              <p:pRg st="4" end="4"/>
                                            </p:txEl>
                                          </p:spTgt>
                                        </p:tgtEl>
                                        <p:attrNameLst>
                                          <p:attrName>style.visibility</p:attrName>
                                        </p:attrNameLst>
                                      </p:cBhvr>
                                      <p:to>
                                        <p:strVal val="visible"/>
                                      </p:to>
                                    </p:set>
                                    <p:anim calcmode="lin" valueType="num">
                                      <p:cBhvr additive="base">
                                        <p:cTn id="42" dur="500" fill="hold"/>
                                        <p:tgtEl>
                                          <p:spTgt spid="5734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73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57348">
                                            <p:txEl>
                                              <p:pRg st="5" end="5"/>
                                            </p:txEl>
                                          </p:spTgt>
                                        </p:tgtEl>
                                        <p:attrNameLst>
                                          <p:attrName>style.visibility</p:attrName>
                                        </p:attrNameLst>
                                      </p:cBhvr>
                                      <p:to>
                                        <p:strVal val="visible"/>
                                      </p:to>
                                    </p:set>
                                    <p:anim calcmode="lin" valueType="num">
                                      <p:cBhvr additive="base">
                                        <p:cTn id="48" dur="500" fill="hold"/>
                                        <p:tgtEl>
                                          <p:spTgt spid="57348">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734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57348">
                                            <p:txEl>
                                              <p:pRg st="6" end="6"/>
                                            </p:txEl>
                                          </p:spTgt>
                                        </p:tgtEl>
                                        <p:attrNameLst>
                                          <p:attrName>style.visibility</p:attrName>
                                        </p:attrNameLst>
                                      </p:cBhvr>
                                      <p:to>
                                        <p:strVal val="visible"/>
                                      </p:to>
                                    </p:set>
                                    <p:anim calcmode="lin" valueType="num">
                                      <p:cBhvr additive="base">
                                        <p:cTn id="54" dur="500" fill="hold"/>
                                        <p:tgtEl>
                                          <p:spTgt spid="57348">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734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57348">
                                            <p:txEl>
                                              <p:pRg st="7" end="7"/>
                                            </p:txEl>
                                          </p:spTgt>
                                        </p:tgtEl>
                                        <p:attrNameLst>
                                          <p:attrName>style.visibility</p:attrName>
                                        </p:attrNameLst>
                                      </p:cBhvr>
                                      <p:to>
                                        <p:strVal val="visible"/>
                                      </p:to>
                                    </p:set>
                                    <p:anim calcmode="lin" valueType="num">
                                      <p:cBhvr additive="base">
                                        <p:cTn id="60" dur="500" fill="hold"/>
                                        <p:tgtEl>
                                          <p:spTgt spid="57348">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734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57348">
                                            <p:txEl>
                                              <p:pRg st="8" end="8"/>
                                            </p:txEl>
                                          </p:spTgt>
                                        </p:tgtEl>
                                        <p:attrNameLst>
                                          <p:attrName>style.visibility</p:attrName>
                                        </p:attrNameLst>
                                      </p:cBhvr>
                                      <p:to>
                                        <p:strVal val="visible"/>
                                      </p:to>
                                    </p:set>
                                    <p:anim calcmode="lin" valueType="num">
                                      <p:cBhvr additive="base">
                                        <p:cTn id="66" dur="500" fill="hold"/>
                                        <p:tgtEl>
                                          <p:spTgt spid="57348">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734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57348">
                                            <p:txEl>
                                              <p:pRg st="10" end="10"/>
                                            </p:txEl>
                                          </p:spTgt>
                                        </p:tgtEl>
                                        <p:attrNameLst>
                                          <p:attrName>style.visibility</p:attrName>
                                        </p:attrNameLst>
                                      </p:cBhvr>
                                      <p:to>
                                        <p:strVal val="visible"/>
                                      </p:to>
                                    </p:set>
                                    <p:anim calcmode="lin" valueType="num">
                                      <p:cBhvr additive="base">
                                        <p:cTn id="72" dur="500" fill="hold"/>
                                        <p:tgtEl>
                                          <p:spTgt spid="57348">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734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0" y="332656"/>
            <a:ext cx="2098576" cy="1143000"/>
          </a:xfrm>
          <a:extLst/>
        </p:spPr>
        <p:txBody>
          <a:bodyPr/>
          <a:lstStyle/>
          <a:p>
            <a:pPr eaLnBrk="1" hangingPunct="1">
              <a:defRPr/>
            </a:pPr>
            <a:r>
              <a:rPr lang="sr-Latn-RS" dirty="0" smtClean="0"/>
              <a:t>Skener</a:t>
            </a:r>
            <a:endParaRPr lang="sr-Latn-RS" dirty="0"/>
          </a:p>
        </p:txBody>
      </p:sp>
      <p:sp>
        <p:nvSpPr>
          <p:cNvPr id="3" name="Slide Number Placeholder 2"/>
          <p:cNvSpPr>
            <a:spLocks noGrp="1"/>
          </p:cNvSpPr>
          <p:nvPr>
            <p:ph type="sldNum" sz="quarter" idx="12"/>
          </p:nvPr>
        </p:nvSpPr>
        <p:spPr/>
        <p:txBody>
          <a:bodyPr/>
          <a:lstStyle/>
          <a:p>
            <a:pPr>
              <a:defRPr/>
            </a:pPr>
            <a:fld id="{7934F177-03B7-4102-9A31-244130C7E245}" type="slidenum">
              <a:rPr lang="sr-Latn-RS" smtClean="0"/>
              <a:pPr>
                <a:defRPr/>
              </a:pPr>
              <a:t>23</a:t>
            </a:fld>
            <a:endParaRPr lang="sr-Latn-RS"/>
          </a:p>
        </p:txBody>
      </p:sp>
      <p:sp>
        <p:nvSpPr>
          <p:cNvPr id="57348" name="TextBox 3"/>
          <p:cNvSpPr txBox="1">
            <a:spLocks noChangeArrowheads="1"/>
          </p:cNvSpPr>
          <p:nvPr/>
        </p:nvSpPr>
        <p:spPr bwMode="auto">
          <a:xfrm>
            <a:off x="323850" y="1557338"/>
            <a:ext cx="828040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r>
              <a:rPr lang="sr-Latn-RS" altLang="en-US" sz="1600"/>
              <a:t>- </a:t>
            </a:r>
            <a:r>
              <a:rPr lang="vi-VN" altLang="en-US" sz="1600"/>
              <a:t>U oblasti računarstva, pojam </a:t>
            </a:r>
            <a:r>
              <a:rPr lang="vi-VN" altLang="en-US" sz="1600" b="1"/>
              <a:t>skener</a:t>
            </a:r>
            <a:r>
              <a:rPr lang="vi-VN" altLang="en-US" sz="1600"/>
              <a:t> (eng. </a:t>
            </a:r>
            <a:r>
              <a:rPr lang="vi-VN" altLang="en-US" sz="1600" i="1"/>
              <a:t>scanner</a:t>
            </a:r>
            <a:r>
              <a:rPr lang="vi-VN" altLang="en-US" sz="1600"/>
              <a:t>) ima više značenja. Pojam skenera slika se odnosi na optički ulazni uređ</a:t>
            </a:r>
            <a:r>
              <a:rPr lang="sr-Latn-RS" altLang="en-US" sz="1600"/>
              <a:t>a</a:t>
            </a:r>
            <a:r>
              <a:rPr lang="vi-VN" altLang="en-US" sz="1600"/>
              <a:t>j koji omogućava da se crtež, fotografija ili štampani, odnosno rukopisni tekst pretvore u kod koji odgovarajući kompjuterski programi mogu da obrade. Skeniranje slika (digitalizacija slika) je postupak kojim se slika (dokument) pretvara u oblik pogodan za prenos, obradu i čuvanje u elektronskom formatu</a:t>
            </a:r>
            <a:r>
              <a:rPr lang="sr-Latn-RS" altLang="en-US" sz="1600"/>
              <a:t>:</a:t>
            </a:r>
            <a:br>
              <a:rPr lang="sr-Latn-RS" altLang="en-US" sz="1600"/>
            </a:br>
            <a:r>
              <a:rPr lang="sr-Latn-RS" altLang="en-US" sz="1600"/>
              <a:t>    - </a:t>
            </a:r>
            <a:r>
              <a:rPr lang="vi-VN" altLang="en-US" sz="1600" b="1"/>
              <a:t>Ručni skener</a:t>
            </a:r>
            <a:r>
              <a:rPr lang="vi-VN" altLang="en-US" sz="1600"/>
              <a:t> radi na principu ručnog prevlačenja uređaja preko skeniranog objekta. Može da skenira ravnu površinu širine do 10 cm i to crno-belu, sivu skalu i kolor. Rezolucija je do 800 dpi (tačaka po inču) i obično imaju najviše do 12 bita po boji. Namenjen je skeniranju manjih površina, sličica, odnosno logotipa. </a:t>
            </a:r>
            <a:r>
              <a:rPr lang="sr-Latn-RS" altLang="en-US" sz="1600"/>
              <a:t/>
            </a:r>
            <a:br>
              <a:rPr lang="sr-Latn-RS" altLang="en-US" sz="1600"/>
            </a:br>
            <a:r>
              <a:rPr lang="sr-Latn-RS" altLang="en-US" sz="1600"/>
              <a:t>    - </a:t>
            </a:r>
            <a:r>
              <a:rPr lang="sr-Latn-RS" altLang="en-US" sz="1600" b="1"/>
              <a:t>Položeni, stoni, desktop skener</a:t>
            </a:r>
            <a:r>
              <a:rPr lang="sr-Latn-RS" altLang="en-US" sz="1600"/>
              <a:t> je najčešća vrsta skenera u kućnoj i poslovnoj upotrebi zbog dobrog odnosa cene i radnih performansi. Obično koristi A4(210×297mm) ili A3(297×420mm) format papira i može da skenira u punom koloru. Rezolucija položenih skenera može da se kreće do 5400 dpi i više.</a:t>
            </a:r>
            <a:br>
              <a:rPr lang="sr-Latn-RS" altLang="en-US" sz="1600"/>
            </a:br>
            <a:r>
              <a:rPr lang="sr-Latn-RS" altLang="en-US" sz="1600"/>
              <a:t>    - </a:t>
            </a:r>
            <a:r>
              <a:rPr lang="sr-Latn-RS" altLang="en-US" sz="1600" b="1"/>
              <a:t>Prolazni skener</a:t>
            </a:r>
            <a:r>
              <a:rPr lang="sr-Latn-RS" altLang="en-US" sz="1600"/>
              <a:t> snima dokument tako što se isti provlači kroz njega. Telefaksi su najjednostavniji primer.</a:t>
            </a:r>
            <a:br>
              <a:rPr lang="sr-Latn-RS" altLang="en-US" sz="1600"/>
            </a:br>
            <a:r>
              <a:rPr lang="sr-Latn-RS" altLang="en-US" sz="1600"/>
              <a:t>    - </a:t>
            </a:r>
            <a:r>
              <a:rPr lang="vi-VN" altLang="en-US" sz="1600" b="1"/>
              <a:t>Filmski skener</a:t>
            </a:r>
            <a:r>
              <a:rPr lang="vi-VN" altLang="en-US" sz="1600"/>
              <a:t> snima filmske materijale, pozitive ili negative, formata od 35 do 120 mm. Ti uređaji su specijalno napravljeni za ovu svrhu. On radi na principu obrtnog nosača koji pokreće slajdove ispred sočiva i optičkog senzora. Rezolucija je, na 36 mm dužine filma 4000 linija, odnosno samog skenera maksimalno 2700 lpi (linija po inču)</a:t>
            </a:r>
            <a:r>
              <a:rPr lang="sr-Latn-RS" altLang="en-US" sz="1600"/>
              <a:t>.</a:t>
            </a:r>
          </a:p>
        </p:txBody>
      </p:sp>
    </p:spTree>
    <p:extLst>
      <p:ext uri="{BB962C8B-B14F-4D97-AF65-F5344CB8AC3E}">
        <p14:creationId xmlns:p14="http://schemas.microsoft.com/office/powerpoint/2010/main" val="14648971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404664"/>
            <a:ext cx="3322712" cy="1143000"/>
          </a:xfrm>
          <a:extLst/>
        </p:spPr>
        <p:txBody>
          <a:bodyPr/>
          <a:lstStyle/>
          <a:p>
            <a:pPr eaLnBrk="1" hangingPunct="1">
              <a:defRPr/>
            </a:pPr>
            <a:r>
              <a:rPr lang="sr-Latn-RS" dirty="0" smtClean="0"/>
              <a:t>Web kamera</a:t>
            </a:r>
            <a:endParaRPr lang="sr-Latn-RS" dirty="0"/>
          </a:p>
        </p:txBody>
      </p:sp>
      <p:sp>
        <p:nvSpPr>
          <p:cNvPr id="3" name="Slide Number Placeholder 2"/>
          <p:cNvSpPr>
            <a:spLocks noGrp="1"/>
          </p:cNvSpPr>
          <p:nvPr>
            <p:ph type="sldNum" sz="quarter" idx="12"/>
          </p:nvPr>
        </p:nvSpPr>
        <p:spPr/>
        <p:txBody>
          <a:bodyPr/>
          <a:lstStyle/>
          <a:p>
            <a:pPr>
              <a:defRPr/>
            </a:pPr>
            <a:fld id="{953F740D-7CF2-46DF-ADF5-3D9327083DCD}" type="slidenum">
              <a:rPr lang="sr-Latn-RS" smtClean="0"/>
              <a:pPr>
                <a:defRPr/>
              </a:pPr>
              <a:t>24</a:t>
            </a:fld>
            <a:endParaRPr lang="sr-Latn-RS"/>
          </a:p>
        </p:txBody>
      </p:sp>
      <p:sp>
        <p:nvSpPr>
          <p:cNvPr id="58372" name="TextBox 3"/>
          <p:cNvSpPr txBox="1">
            <a:spLocks noChangeArrowheads="1"/>
          </p:cNvSpPr>
          <p:nvPr/>
        </p:nvSpPr>
        <p:spPr bwMode="auto">
          <a:xfrm>
            <a:off x="539750" y="1844675"/>
            <a:ext cx="42481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r>
              <a:rPr lang="sr-Latn-RS" altLang="en-US" b="1"/>
              <a:t>Web kamera</a:t>
            </a:r>
            <a:r>
              <a:rPr lang="sr-Latn-RS" altLang="en-US"/>
              <a:t> (eng. </a:t>
            </a:r>
            <a:r>
              <a:rPr lang="sr-Latn-RS" altLang="en-US" i="1"/>
              <a:t>web camera, webcam</a:t>
            </a:r>
            <a:r>
              <a:rPr lang="sr-Latn-RS" altLang="en-US"/>
              <a:t>) je kamera koja prenosi slike u stvarnom vremenu koristeći se World Wide Web-om ili nekim drugim </a:t>
            </a:r>
            <a:r>
              <a:rPr lang="sr-Latn-RS" altLang="en-US" i="1"/>
              <a:t>video calling</a:t>
            </a:r>
            <a:r>
              <a:rPr lang="sr-Latn-RS" altLang="en-US"/>
              <a:t>programom. Web kamera je vrsta video kamere koja se direktno spaja na računar u svrhe prenošenja video signala preko interneta. Većinom se koristi za prenošenje video konferencija, te za uspostavu vizuelnog kontakta kod razgovora preko interneta, odnosno preko neke vrste </a:t>
            </a:r>
            <a:r>
              <a:rPr lang="sr-Latn-RS" altLang="en-US" i="1"/>
              <a:t>instant messaging</a:t>
            </a:r>
            <a:r>
              <a:rPr lang="sr-Latn-RS" altLang="en-US"/>
              <a:t> programa.</a:t>
            </a:r>
          </a:p>
        </p:txBody>
      </p:sp>
      <p:pic>
        <p:nvPicPr>
          <p:cNvPr id="5837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952625"/>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8706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14014"/>
            <a:ext cx="5122912" cy="1143000"/>
          </a:xfrm>
          <a:extLst/>
        </p:spPr>
        <p:txBody>
          <a:bodyPr/>
          <a:lstStyle/>
          <a:p>
            <a:pPr eaLnBrk="1" hangingPunct="1">
              <a:defRPr/>
            </a:pPr>
            <a:r>
              <a:rPr lang="sr-Latn-RS" dirty="0" smtClean="0"/>
              <a:t>Gamepad - Joystick</a:t>
            </a:r>
            <a:endParaRPr lang="sr-Latn-RS" dirty="0"/>
          </a:p>
        </p:txBody>
      </p:sp>
      <p:sp>
        <p:nvSpPr>
          <p:cNvPr id="3" name="Slide Number Placeholder 2"/>
          <p:cNvSpPr>
            <a:spLocks noGrp="1"/>
          </p:cNvSpPr>
          <p:nvPr>
            <p:ph type="sldNum" sz="quarter" idx="12"/>
          </p:nvPr>
        </p:nvSpPr>
        <p:spPr/>
        <p:txBody>
          <a:bodyPr/>
          <a:lstStyle/>
          <a:p>
            <a:pPr>
              <a:defRPr/>
            </a:pPr>
            <a:fld id="{93503BAC-777A-4369-BB2E-E6D018888B13}" type="slidenum">
              <a:rPr lang="sr-Latn-RS" smtClean="0"/>
              <a:pPr>
                <a:defRPr/>
              </a:pPr>
              <a:t>25</a:t>
            </a:fld>
            <a:endParaRPr lang="sr-Latn-RS"/>
          </a:p>
        </p:txBody>
      </p:sp>
      <p:sp>
        <p:nvSpPr>
          <p:cNvPr id="59396" name="TextBox 3"/>
          <p:cNvSpPr txBox="1">
            <a:spLocks noChangeArrowheads="1"/>
          </p:cNvSpPr>
          <p:nvPr/>
        </p:nvSpPr>
        <p:spPr bwMode="auto">
          <a:xfrm>
            <a:off x="250825" y="1412875"/>
            <a:ext cx="54737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r>
              <a:rPr lang="sr-Latn-RS" altLang="en-US" sz="1600" b="1"/>
              <a:t>- </a:t>
            </a:r>
            <a:r>
              <a:rPr lang="vi-VN" altLang="en-US" sz="1600" b="1"/>
              <a:t>Gamepad</a:t>
            </a:r>
            <a:r>
              <a:rPr lang="vi-VN" altLang="en-US" sz="1600"/>
              <a:t> je vrsta upravljača koji se drži sa obe ruke gde se oba ručna palca koriste za upravljanje samim komandama koje se nalaza na upravljaču. Obično gamepad sadrži od direkcijskih dugmića (gore, dole, levo, desno) na desnoj strani i akcijskih (obično dugmad koja imaju određenu funkciju u nekoj igri) na levoj strani.</a:t>
            </a:r>
          </a:p>
          <a:p>
            <a:pPr eaLnBrk="1" hangingPunct="1"/>
            <a:r>
              <a:rPr lang="vi-VN" altLang="en-US" sz="1600"/>
              <a:t>Smer upravljanja se obično upravlja pomoću četiri-ugaonog šeširića u obliku plusa (tzv. D-pad), dok skoro svi moderniji upravljači imaju i analognu dršku sličnu džojstiku ali mnogo manjih dimenzija</a:t>
            </a:r>
            <a:r>
              <a:rPr lang="sr-Latn-RS" altLang="en-US" sz="1600"/>
              <a:t>.</a:t>
            </a:r>
          </a:p>
          <a:p>
            <a:pPr eaLnBrk="1" hangingPunct="1"/>
            <a:endParaRPr lang="sr-Latn-RS" altLang="en-US" sz="1600"/>
          </a:p>
          <a:p>
            <a:pPr eaLnBrk="1" hangingPunct="1"/>
            <a:r>
              <a:rPr lang="sr-Latn-RS" altLang="en-US" sz="1600"/>
              <a:t>- </a:t>
            </a:r>
            <a:r>
              <a:rPr lang="vi-VN" altLang="en-US" sz="1600" b="1"/>
              <a:t>Džojstik</a:t>
            </a:r>
            <a:r>
              <a:rPr lang="vi-VN" altLang="en-US" sz="1600"/>
              <a:t> (eng. </a:t>
            </a:r>
            <a:r>
              <a:rPr lang="vi-VN" altLang="en-US" sz="1600" i="1"/>
              <a:t>joystick</a:t>
            </a:r>
            <a:r>
              <a:rPr lang="vi-VN" altLang="en-US" sz="1600"/>
              <a:t>) je računarski</a:t>
            </a:r>
            <a:r>
              <a:rPr lang="sr-Latn-RS" altLang="en-US" sz="1600"/>
              <a:t> </a:t>
            </a:r>
            <a:r>
              <a:rPr lang="vi-VN" altLang="en-US" sz="1600"/>
              <a:t>periferni d</a:t>
            </a:r>
            <a:r>
              <a:rPr lang="sr-Latn-RS" altLang="en-US" sz="1600"/>
              <a:t>e</a:t>
            </a:r>
            <a:r>
              <a:rPr lang="vi-VN" altLang="en-US" sz="1600"/>
              <a:t>o ili uređaj koji sadrži neku vrstu drške pomoću koje se vrši upravljanje. Većina džojstika je dvo-dimenzionalna sa dve ose kretanja, ali i tro-dimenzionalni džojstici postoje. Džojstik je obično postavljen tako da signalizira kretanje po X osi ako se drška kreće levo ili desno, dok se po Y osi kretanje vrši ako se drška pomera gore ili dole.</a:t>
            </a:r>
          </a:p>
          <a:p>
            <a:pPr eaLnBrk="1" hangingPunct="1"/>
            <a:r>
              <a:rPr lang="vi-VN" altLang="en-US" sz="1600"/>
              <a:t>Džojstik se osim u računarskim igrama upotebljava i u kontrolnim mašinama kao što su liftovi, kranovi, bageri</a:t>
            </a:r>
            <a:r>
              <a:rPr lang="sr-Latn-RS" altLang="en-US" sz="1600"/>
              <a:t>, itd.</a:t>
            </a:r>
            <a:endParaRPr lang="vi-VN" altLang="en-US" sz="1600"/>
          </a:p>
          <a:p>
            <a:pPr eaLnBrk="1" hangingPunct="1"/>
            <a:endParaRPr lang="vi-VN" altLang="en-US" sz="1600"/>
          </a:p>
          <a:p>
            <a:pPr eaLnBrk="1" hangingPunct="1"/>
            <a:endParaRPr lang="sr-Latn-RS" altLang="en-US" sz="1600"/>
          </a:p>
        </p:txBody>
      </p:sp>
      <p:pic>
        <p:nvPicPr>
          <p:cNvPr id="5939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1257300"/>
            <a:ext cx="2593975"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716338"/>
            <a:ext cx="188595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985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332656"/>
            <a:ext cx="3898776" cy="1143000"/>
          </a:xfrm>
          <a:extLst/>
        </p:spPr>
        <p:txBody>
          <a:bodyPr/>
          <a:lstStyle/>
          <a:p>
            <a:pPr eaLnBrk="1" fontAlgn="auto" hangingPunct="1">
              <a:spcAft>
                <a:spcPts val="0"/>
              </a:spcAft>
              <a:defRPr/>
            </a:pPr>
            <a:r>
              <a:rPr lang="sr-Latn-RS" dirty="0" smtClean="0"/>
              <a:t>Zvučna kartica</a:t>
            </a:r>
            <a:endParaRPr lang="sr-Latn-RS" dirty="0"/>
          </a:p>
        </p:txBody>
      </p:sp>
      <p:sp>
        <p:nvSpPr>
          <p:cNvPr id="34819" name="TextBox 2"/>
          <p:cNvSpPr txBox="1">
            <a:spLocks noChangeArrowheads="1"/>
          </p:cNvSpPr>
          <p:nvPr/>
        </p:nvSpPr>
        <p:spPr bwMode="auto">
          <a:xfrm>
            <a:off x="107950" y="1484313"/>
            <a:ext cx="8856663"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just" eaLnBrk="1" hangingPunct="1">
              <a:buFont typeface="Arial" charset="0"/>
              <a:buChar char="•"/>
            </a:pPr>
            <a:r>
              <a:rPr lang="vi-VN" altLang="en-US" b="1">
                <a:latin typeface="Times New Roman" pitchFamily="18" charset="0"/>
              </a:rPr>
              <a:t>Zvučna kartica</a:t>
            </a:r>
            <a:r>
              <a:rPr lang="sr-Latn-RS" altLang="en-US">
                <a:latin typeface="Times New Roman" pitchFamily="18" charset="0"/>
              </a:rPr>
              <a:t> </a:t>
            </a:r>
            <a:r>
              <a:rPr lang="vi-VN" altLang="en-US">
                <a:latin typeface="Times New Roman" pitchFamily="18" charset="0"/>
              </a:rPr>
              <a:t>je d</a:t>
            </a:r>
            <a:r>
              <a:rPr lang="sr-Latn-RS" altLang="en-US"/>
              <a:t>e</a:t>
            </a:r>
            <a:r>
              <a:rPr lang="vi-VN" altLang="en-US">
                <a:latin typeface="Times New Roman" pitchFamily="18" charset="0"/>
              </a:rPr>
              <a:t>o koji obezbeđuje zvučni ulaz i izlaz. Zvučna kartica na sebi sadrži zvučni čip koji pretvara analogne zvučne </a:t>
            </a:r>
            <a:r>
              <a:rPr lang="sr-Latn-RS" altLang="en-US">
                <a:latin typeface="Times New Roman" pitchFamily="18" charset="0"/>
              </a:rPr>
              <a:t>talase</a:t>
            </a:r>
            <a:r>
              <a:rPr lang="vi-VN" altLang="en-US">
                <a:latin typeface="Times New Roman" pitchFamily="18" charset="0"/>
              </a:rPr>
              <a:t> u digitalni signal (nule i jedinice).</a:t>
            </a:r>
            <a:endParaRPr lang="sr-Latn-RS" altLang="en-US">
              <a:latin typeface="Times New Roman" pitchFamily="18" charset="0"/>
            </a:endParaRPr>
          </a:p>
          <a:p>
            <a:pPr algn="just" eaLnBrk="1" hangingPunct="1">
              <a:buFont typeface="Arial" charset="0"/>
              <a:buChar char="•"/>
            </a:pPr>
            <a:r>
              <a:rPr lang="vi-VN" altLang="en-US" b="1">
                <a:latin typeface="Times New Roman" pitchFamily="18" charset="0"/>
              </a:rPr>
              <a:t>Zvučni čip</a:t>
            </a:r>
            <a:r>
              <a:rPr lang="vi-VN" altLang="en-US">
                <a:latin typeface="Times New Roman" pitchFamily="18" charset="0"/>
              </a:rPr>
              <a:t> se </a:t>
            </a:r>
            <a:r>
              <a:rPr lang="sr-Latn-RS" altLang="en-US">
                <a:latin typeface="Times New Roman" pitchFamily="18" charset="0"/>
              </a:rPr>
              <a:t>uglavnom </a:t>
            </a:r>
            <a:r>
              <a:rPr lang="vi-VN" altLang="en-US">
                <a:latin typeface="Times New Roman" pitchFamily="18" charset="0"/>
              </a:rPr>
              <a:t>nalazi i na matičnoj ploči sa unapred integrisanim ulazima i izlazima na njoj</a:t>
            </a:r>
            <a:r>
              <a:rPr lang="sr-Latn-RS" altLang="en-US">
                <a:latin typeface="Times New Roman" pitchFamily="18" charset="0"/>
              </a:rPr>
              <a:t> i ovakve zvučne kartice pružaju, u zavisnosti od ugrađenog čipa, osnovne karakteristike zvučne kartice</a:t>
            </a:r>
            <a:endParaRPr lang="vi-VN" altLang="en-US">
              <a:latin typeface="Times New Roman" pitchFamily="18" charset="0"/>
            </a:endParaRPr>
          </a:p>
          <a:p>
            <a:pPr algn="just" eaLnBrk="1" hangingPunct="1">
              <a:buFont typeface="Arial" charset="0"/>
              <a:buChar char="•"/>
            </a:pPr>
            <a:r>
              <a:rPr lang="vi-VN" altLang="en-US">
                <a:latin typeface="Times New Roman" pitchFamily="18" charset="0"/>
              </a:rPr>
              <a:t>D</a:t>
            </a:r>
            <a:r>
              <a:rPr lang="sr-Latn-RS" altLang="en-US"/>
              <a:t>e</a:t>
            </a:r>
            <a:r>
              <a:rPr lang="vi-VN" altLang="en-US">
                <a:latin typeface="Times New Roman" pitchFamily="18" charset="0"/>
              </a:rPr>
              <a:t>o koji obavlja </a:t>
            </a:r>
            <a:r>
              <a:rPr lang="sr-Latn-RS" altLang="en-US">
                <a:latin typeface="Times New Roman" pitchFamily="18" charset="0"/>
              </a:rPr>
              <a:t>konvertovanje </a:t>
            </a:r>
            <a:r>
              <a:rPr lang="vi-VN" altLang="en-US">
                <a:latin typeface="Times New Roman" pitchFamily="18" charset="0"/>
              </a:rPr>
              <a:t>se zove </a:t>
            </a:r>
            <a:r>
              <a:rPr lang="vi-VN" altLang="en-US" b="1">
                <a:latin typeface="Times New Roman" pitchFamily="18" charset="0"/>
              </a:rPr>
              <a:t>CODEC</a:t>
            </a:r>
            <a:r>
              <a:rPr lang="vi-VN" altLang="en-US">
                <a:latin typeface="Times New Roman" pitchFamily="18" charset="0"/>
              </a:rPr>
              <a:t> u koji su integrisana dva glavna dela koja obavljaju taj posao, </a:t>
            </a:r>
            <a:r>
              <a:rPr lang="vi-VN" altLang="en-US" b="1">
                <a:latin typeface="Times New Roman" pitchFamily="18" charset="0"/>
              </a:rPr>
              <a:t>ADC</a:t>
            </a:r>
            <a:r>
              <a:rPr lang="vi-VN" altLang="en-US">
                <a:latin typeface="Times New Roman" pitchFamily="18" charset="0"/>
              </a:rPr>
              <a:t> (Analog Digital Converter) i </a:t>
            </a:r>
            <a:r>
              <a:rPr lang="vi-VN" altLang="en-US" b="1">
                <a:latin typeface="Times New Roman" pitchFamily="18" charset="0"/>
              </a:rPr>
              <a:t>DAC</a:t>
            </a:r>
            <a:r>
              <a:rPr lang="sr-Latn-RS" altLang="en-US" b="1"/>
              <a:t> </a:t>
            </a:r>
            <a:r>
              <a:rPr lang="vi-VN" altLang="en-US">
                <a:latin typeface="Times New Roman" pitchFamily="18" charset="0"/>
              </a:rPr>
              <a:t>(Digital Analog Converter) pretvarač. Osim toga, imamo i </a:t>
            </a:r>
            <a:r>
              <a:rPr lang="vi-VN" altLang="en-US" b="1">
                <a:latin typeface="Times New Roman" pitchFamily="18" charset="0"/>
              </a:rPr>
              <a:t>DSP</a:t>
            </a:r>
            <a:r>
              <a:rPr lang="vi-VN" altLang="en-US">
                <a:latin typeface="Times New Roman" pitchFamily="18" charset="0"/>
              </a:rPr>
              <a:t> (Digital Sound Processor), zvučni procesor koji oslobađa CPU od </a:t>
            </a:r>
            <a:r>
              <a:rPr lang="sr-Latn-RS" altLang="en-US">
                <a:latin typeface="Times New Roman" pitchFamily="18" charset="0"/>
              </a:rPr>
              <a:t>obrade</a:t>
            </a:r>
            <a:r>
              <a:rPr lang="vi-VN" altLang="en-US">
                <a:latin typeface="Times New Roman" pitchFamily="18" charset="0"/>
              </a:rPr>
              <a:t> zvučnih signala (ako ga zvučna karta nema, onda to radi CPU), takođe zvučna kartica ima svoju memoriju. Komunikacija sa računarom se odvija preko </a:t>
            </a:r>
            <a:r>
              <a:rPr lang="sr-Latn-RS" altLang="en-US">
                <a:latin typeface="Times New Roman" pitchFamily="18" charset="0"/>
              </a:rPr>
              <a:t>magistrale, a zvučna kartica </a:t>
            </a:r>
            <a:r>
              <a:rPr lang="vi-VN" altLang="en-US">
                <a:latin typeface="Times New Roman" pitchFamily="18" charset="0"/>
              </a:rPr>
              <a:t>, dok se komunikacija</a:t>
            </a:r>
            <a:r>
              <a:rPr lang="sr-Latn-RS" altLang="en-US">
                <a:latin typeface="Times New Roman" pitchFamily="18" charset="0"/>
              </a:rPr>
              <a:t> sa matičnom pločom odvija putem magistrale na koju je kartica priključena (uglavnom PCI, u novije vreme se koristi PCI-Express magistrala), dok s</a:t>
            </a:r>
            <a:r>
              <a:rPr lang="vi-VN" altLang="en-US">
                <a:latin typeface="Times New Roman" pitchFamily="18" charset="0"/>
              </a:rPr>
              <a:t>a zvučnicima i mikrofonom ostvaruje preko ulaznih i izlaznih konektora.</a:t>
            </a:r>
            <a:endParaRPr lang="sr-Latn-RS" altLang="en-US"/>
          </a:p>
          <a:p>
            <a:pPr algn="just" eaLnBrk="1" hangingPunct="1">
              <a:buFont typeface="Arial" charset="0"/>
              <a:buChar char="•"/>
            </a:pPr>
            <a:r>
              <a:rPr lang="sr-Latn-RS" altLang="en-US">
                <a:latin typeface="Times New Roman" pitchFamily="18" charset="0"/>
              </a:rPr>
              <a:t>Neki od </a:t>
            </a:r>
            <a:r>
              <a:rPr lang="vi-VN" altLang="en-US">
                <a:latin typeface="Times New Roman" pitchFamily="18" charset="0"/>
              </a:rPr>
              <a:t>proizvođač</a:t>
            </a:r>
            <a:r>
              <a:rPr lang="sr-Latn-RS" altLang="en-US">
                <a:latin typeface="Times New Roman" pitchFamily="18" charset="0"/>
              </a:rPr>
              <a:t>a</a:t>
            </a:r>
            <a:r>
              <a:rPr lang="vi-VN" altLang="en-US">
                <a:latin typeface="Times New Roman" pitchFamily="18" charset="0"/>
              </a:rPr>
              <a:t> zvučnih karti</a:t>
            </a:r>
            <a:r>
              <a:rPr lang="sr-Latn-RS" altLang="en-US">
                <a:latin typeface="Times New Roman" pitchFamily="18" charset="0"/>
              </a:rPr>
              <a:t>ca</a:t>
            </a:r>
            <a:r>
              <a:rPr lang="vi-VN" altLang="en-US">
                <a:latin typeface="Times New Roman" pitchFamily="18" charset="0"/>
              </a:rPr>
              <a:t> </a:t>
            </a:r>
            <a:r>
              <a:rPr lang="sr-Latn-RS" altLang="en-US">
                <a:latin typeface="Times New Roman" pitchFamily="18" charset="0"/>
              </a:rPr>
              <a:t>su:</a:t>
            </a:r>
            <a:r>
              <a:rPr lang="vi-VN" altLang="en-US">
                <a:latin typeface="Times New Roman" pitchFamily="18" charset="0"/>
              </a:rPr>
              <a:t> Creative, </a:t>
            </a:r>
            <a:r>
              <a:rPr lang="sr-Latn-RS" altLang="en-US">
                <a:latin typeface="Times New Roman" pitchFamily="18" charset="0"/>
              </a:rPr>
              <a:t>ASUS, </a:t>
            </a:r>
            <a:r>
              <a:rPr lang="vi-VN" altLang="en-US">
                <a:latin typeface="Times New Roman" pitchFamily="18" charset="0"/>
              </a:rPr>
              <a:t>Terratec, C-Media, nVIDIA, Realtek, VIA</a:t>
            </a:r>
            <a:r>
              <a:rPr lang="sr-Latn-RS" altLang="en-US"/>
              <a:t>....</a:t>
            </a:r>
            <a:endParaRPr lang="vi-VN" altLang="en-US">
              <a:latin typeface="Times New Roman" pitchFamily="18" charset="0"/>
            </a:endParaRPr>
          </a:p>
          <a:p>
            <a:pPr algn="just" eaLnBrk="1" hangingPunct="1"/>
            <a:endParaRPr lang="sr-Latn-RS" altLang="en-US"/>
          </a:p>
        </p:txBody>
      </p:sp>
      <p:sp>
        <p:nvSpPr>
          <p:cNvPr id="4" name="Slide Number Placeholder 3"/>
          <p:cNvSpPr>
            <a:spLocks noGrp="1"/>
          </p:cNvSpPr>
          <p:nvPr>
            <p:ph type="sldNum" sz="quarter" idx="12"/>
          </p:nvPr>
        </p:nvSpPr>
        <p:spPr/>
        <p:txBody>
          <a:bodyPr/>
          <a:lstStyle/>
          <a:p>
            <a:pPr>
              <a:defRPr/>
            </a:pPr>
            <a:fld id="{A378660F-8DE0-4790-A909-E56F1B796C2D}" type="slidenum">
              <a:rPr lang="sr-Latn-RS"/>
              <a:pPr>
                <a:defRPr/>
              </a:pPr>
              <a:t>3</a:t>
            </a:fld>
            <a:endParaRPr lang="sr-Latn-RS"/>
          </a:p>
        </p:txBody>
      </p:sp>
    </p:spTree>
    <p:extLst>
      <p:ext uri="{BB962C8B-B14F-4D97-AF65-F5344CB8AC3E}">
        <p14:creationId xmlns:p14="http://schemas.microsoft.com/office/powerpoint/2010/main" val="18870042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anim calcmode="lin" valueType="num">
                                      <p:cBhvr additive="base">
                                        <p:cTn id="14"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4819">
                                            <p:txEl>
                                              <p:pRg st="1" end="1"/>
                                            </p:txEl>
                                          </p:spTgt>
                                        </p:tgtEl>
                                        <p:attrNameLst>
                                          <p:attrName>style.visibility</p:attrName>
                                        </p:attrNameLst>
                                      </p:cBhvr>
                                      <p:to>
                                        <p:strVal val="visible"/>
                                      </p:to>
                                    </p:set>
                                    <p:anim calcmode="lin" valueType="num">
                                      <p:cBhvr additive="base">
                                        <p:cTn id="20"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34819">
                                            <p:txEl>
                                              <p:pRg st="2" end="2"/>
                                            </p:txEl>
                                          </p:spTgt>
                                        </p:tgtEl>
                                        <p:attrNameLst>
                                          <p:attrName>style.visibility</p:attrName>
                                        </p:attrNameLst>
                                      </p:cBhvr>
                                      <p:to>
                                        <p:strVal val="visible"/>
                                      </p:to>
                                    </p:set>
                                    <p:anim calcmode="lin" valueType="num">
                                      <p:cBhvr additive="base">
                                        <p:cTn id="26"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34819">
                                            <p:txEl>
                                              <p:pRg st="3" end="3"/>
                                            </p:txEl>
                                          </p:spTgt>
                                        </p:tgtEl>
                                        <p:attrNameLst>
                                          <p:attrName>style.visibility</p:attrName>
                                        </p:attrNameLst>
                                      </p:cBhvr>
                                      <p:to>
                                        <p:strVal val="visible"/>
                                      </p:to>
                                    </p:set>
                                    <p:anim calcmode="lin" valueType="num">
                                      <p:cBhvr additive="base">
                                        <p:cTn id="32"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476672"/>
            <a:ext cx="4330824" cy="1068728"/>
          </a:xfrm>
          <a:extLst/>
        </p:spPr>
        <p:txBody>
          <a:bodyPr/>
          <a:lstStyle/>
          <a:p>
            <a:pPr eaLnBrk="1" fontAlgn="auto" hangingPunct="1">
              <a:spcAft>
                <a:spcPts val="0"/>
              </a:spcAft>
              <a:defRPr/>
            </a:pPr>
            <a:r>
              <a:rPr lang="sr-Latn-RS" dirty="0" smtClean="0"/>
              <a:t>Zvučna kartica</a:t>
            </a:r>
            <a:endParaRPr lang="sr-Latn-RS" dirty="0"/>
          </a:p>
        </p:txBody>
      </p:sp>
      <p:sp>
        <p:nvSpPr>
          <p:cNvPr id="4" name="Slide Number Placeholder 3"/>
          <p:cNvSpPr>
            <a:spLocks noGrp="1"/>
          </p:cNvSpPr>
          <p:nvPr>
            <p:ph type="sldNum" sz="quarter" idx="12"/>
          </p:nvPr>
        </p:nvSpPr>
        <p:spPr/>
        <p:txBody>
          <a:bodyPr/>
          <a:lstStyle/>
          <a:p>
            <a:pPr>
              <a:defRPr/>
            </a:pPr>
            <a:fld id="{6A7A68FE-2494-4D47-B731-254C6BF7472F}" type="slidenum">
              <a:rPr lang="sr-Latn-RS"/>
              <a:pPr>
                <a:defRPr/>
              </a:pPr>
              <a:t>4</a:t>
            </a:fld>
            <a:endParaRPr lang="sr-Latn-RS"/>
          </a:p>
        </p:txBody>
      </p:sp>
      <p:pic>
        <p:nvPicPr>
          <p:cNvPr id="6" name="Picture 6" descr="http://images.bit-tech.net/content_images/2013/02/creative-sound-blaster-z-review/sbz-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1360488"/>
            <a:ext cx="5262563"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content.hwigroup.net/images/products_xl/058289/asus-xonar-essence-st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67598">
            <a:off x="3590925" y="1925638"/>
            <a:ext cx="5791200"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6998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500" fill="hold"/>
                                        <p:tgtEl>
                                          <p:spTgt spid="6"/>
                                        </p:tgtEl>
                                        <p:attrNameLst>
                                          <p:attrName>ppt_w</p:attrName>
                                        </p:attrNameLst>
                                      </p:cBhvr>
                                      <p:tavLst>
                                        <p:tav tm="0">
                                          <p:val>
                                            <p:fltVal val="0"/>
                                          </p:val>
                                        </p:tav>
                                        <p:tav tm="100000">
                                          <p:val>
                                            <p:strVal val="#ppt_w"/>
                                          </p:val>
                                        </p:tav>
                                      </p:tavLst>
                                    </p:anim>
                                    <p:anim calcmode="lin" valueType="num">
                                      <p:cBhvr>
                                        <p:cTn id="13" dur="1500" fill="hold"/>
                                        <p:tgtEl>
                                          <p:spTgt spid="6"/>
                                        </p:tgtEl>
                                        <p:attrNameLst>
                                          <p:attrName>ppt_h</p:attrName>
                                        </p:attrNameLst>
                                      </p:cBhvr>
                                      <p:tavLst>
                                        <p:tav tm="0">
                                          <p:val>
                                            <p:fltVal val="0"/>
                                          </p:val>
                                        </p:tav>
                                        <p:tav tm="100000">
                                          <p:val>
                                            <p:strVal val="#ppt_h"/>
                                          </p:val>
                                        </p:tav>
                                      </p:tavLst>
                                    </p:anim>
                                    <p:animEffect transition="in" filter="fade">
                                      <p:cBhvr>
                                        <p:cTn id="14" dur="1500"/>
                                        <p:tgtEl>
                                          <p:spTgt spid="6"/>
                                        </p:tgtEl>
                                      </p:cBhvr>
                                    </p:animEffect>
                                  </p:childTnLst>
                                </p:cTn>
                              </p:par>
                              <p:par>
                                <p:cTn id="15" presetID="53" presetClass="entr" presetSubtype="16" fill="hold" nodeType="with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Effect transition="in" filter="fade">
                                      <p:cBhvr>
                                        <p:cTn id="19" dur="1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xit" presetSubtype="32" fill="hold" nodeType="clickEffect">
                                  <p:stCondLst>
                                    <p:cond delay="0"/>
                                  </p:stCondLst>
                                  <p:childTnLst>
                                    <p:anim calcmode="lin" valueType="num">
                                      <p:cBhvr>
                                        <p:cTn id="23" dur="500"/>
                                        <p:tgtEl>
                                          <p:spTgt spid="6"/>
                                        </p:tgtEl>
                                        <p:attrNameLst>
                                          <p:attrName>ppt_w</p:attrName>
                                        </p:attrNameLst>
                                      </p:cBhvr>
                                      <p:tavLst>
                                        <p:tav tm="0">
                                          <p:val>
                                            <p:strVal val="ppt_w"/>
                                          </p:val>
                                        </p:tav>
                                        <p:tav tm="100000">
                                          <p:val>
                                            <p:fltVal val="0"/>
                                          </p:val>
                                        </p:tav>
                                      </p:tavLst>
                                    </p:anim>
                                    <p:anim calcmode="lin" valueType="num">
                                      <p:cBhvr>
                                        <p:cTn id="24" dur="500"/>
                                        <p:tgtEl>
                                          <p:spTgt spid="6"/>
                                        </p:tgtEl>
                                        <p:attrNameLst>
                                          <p:attrName>ppt_h</p:attrName>
                                        </p:attrNameLst>
                                      </p:cBhvr>
                                      <p:tavLst>
                                        <p:tav tm="0">
                                          <p:val>
                                            <p:strVal val="ppt_h"/>
                                          </p:val>
                                        </p:tav>
                                        <p:tav tm="100000">
                                          <p:val>
                                            <p:fltVal val="0"/>
                                          </p:val>
                                        </p:tav>
                                      </p:tavLst>
                                    </p:anim>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53" presetClass="exit" presetSubtype="32" fill="hold" nodeType="with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404664"/>
            <a:ext cx="3898776" cy="1143000"/>
          </a:xfrm>
          <a:extLst/>
        </p:spPr>
        <p:txBody>
          <a:bodyPr/>
          <a:lstStyle/>
          <a:p>
            <a:pPr eaLnBrk="1" fontAlgn="auto" hangingPunct="1">
              <a:spcAft>
                <a:spcPts val="0"/>
              </a:spcAft>
              <a:defRPr/>
            </a:pPr>
            <a:r>
              <a:rPr lang="sr-Latn-RS" dirty="0" smtClean="0"/>
              <a:t>Mrežna kartica</a:t>
            </a:r>
            <a:endParaRPr lang="sr-Latn-RS" dirty="0"/>
          </a:p>
        </p:txBody>
      </p:sp>
      <p:sp>
        <p:nvSpPr>
          <p:cNvPr id="38915" name="TextBox 2"/>
          <p:cNvSpPr txBox="1">
            <a:spLocks noChangeArrowheads="1"/>
          </p:cNvSpPr>
          <p:nvPr/>
        </p:nvSpPr>
        <p:spPr bwMode="auto">
          <a:xfrm>
            <a:off x="323850" y="1773238"/>
            <a:ext cx="85693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just" eaLnBrk="1" hangingPunct="1"/>
            <a:r>
              <a:rPr lang="vi-VN" altLang="en-US" b="1">
                <a:latin typeface="Times New Roman" pitchFamily="18" charset="0"/>
              </a:rPr>
              <a:t>Mrežna kartica</a:t>
            </a:r>
            <a:r>
              <a:rPr lang="sr-Latn-RS" altLang="en-US">
                <a:latin typeface="Times New Roman" pitchFamily="18" charset="0"/>
              </a:rPr>
              <a:t> </a:t>
            </a:r>
            <a:r>
              <a:rPr lang="vi-VN" altLang="en-US">
                <a:latin typeface="Times New Roman" pitchFamily="18" charset="0"/>
              </a:rPr>
              <a:t>(en</a:t>
            </a:r>
            <a:r>
              <a:rPr lang="sr-Latn-RS" altLang="en-US"/>
              <a:t>g</a:t>
            </a:r>
            <a:r>
              <a:rPr lang="vi-VN" altLang="en-US">
                <a:latin typeface="Times New Roman" pitchFamily="18" charset="0"/>
              </a:rPr>
              <a:t>. </a:t>
            </a:r>
            <a:r>
              <a:rPr lang="vi-VN" altLang="en-US" i="1">
                <a:latin typeface="Times New Roman" pitchFamily="18" charset="0"/>
              </a:rPr>
              <a:t>Network card, NIC, network adapter</a:t>
            </a:r>
            <a:r>
              <a:rPr lang="vi-VN" altLang="en-US">
                <a:latin typeface="Times New Roman" pitchFamily="18" charset="0"/>
              </a:rPr>
              <a:t>) je d</a:t>
            </a:r>
            <a:r>
              <a:rPr lang="sr-Latn-RS" altLang="en-US"/>
              <a:t>e</a:t>
            </a:r>
            <a:r>
              <a:rPr lang="vi-VN" altLang="en-US">
                <a:latin typeface="Times New Roman" pitchFamily="18" charset="0"/>
              </a:rPr>
              <a:t>o koji se brine za komunikaciju računara preko računarske mreže.</a:t>
            </a:r>
          </a:p>
          <a:p>
            <a:pPr algn="just" eaLnBrk="1" hangingPunct="1"/>
            <a:r>
              <a:rPr lang="vi-VN" altLang="en-US">
                <a:latin typeface="Times New Roman" pitchFamily="18" charset="0"/>
              </a:rPr>
              <a:t>Moderne matične ploče obično na sebi imaju integrisan mrežni čip i priključak, ali takođe postoje i mrežne kartice koje se ubacuju u PCI</a:t>
            </a:r>
            <a:r>
              <a:rPr lang="sr-Latn-RS" altLang="en-US">
                <a:latin typeface="Times New Roman" pitchFamily="18" charset="0"/>
              </a:rPr>
              <a:t>, odnosno PCI-Express konektor na matičnoj ploči</a:t>
            </a:r>
            <a:r>
              <a:rPr lang="vi-VN" altLang="en-US">
                <a:latin typeface="Times New Roman" pitchFamily="18" charset="0"/>
              </a:rPr>
              <a:t>. Danas se ređe viđaju odvojene mrežne kartice, obično se uzima dodatna kartica (uz integrisanu) zbog mogućnosti priključivanja više mrežnih uređaja (npr.ADSL modem</a:t>
            </a:r>
            <a:r>
              <a:rPr lang="sr-Latn-RS" altLang="en-US"/>
              <a:t> </a:t>
            </a:r>
            <a:r>
              <a:rPr lang="vi-VN" altLang="en-US">
                <a:latin typeface="Times New Roman" pitchFamily="18" charset="0"/>
              </a:rPr>
              <a:t>i mrežni hub), iako neke matične ploče dolaze i sa dva čipa, odnosno priključka.</a:t>
            </a:r>
          </a:p>
          <a:p>
            <a:pPr algn="just" eaLnBrk="1" hangingPunct="1"/>
            <a:r>
              <a:rPr lang="vi-VN" altLang="en-US">
                <a:latin typeface="Times New Roman" pitchFamily="18" charset="0"/>
              </a:rPr>
              <a:t>Danas postoje mrežne kartice </a:t>
            </a:r>
            <a:r>
              <a:rPr lang="sr-Latn-RS" altLang="en-US">
                <a:latin typeface="Times New Roman" pitchFamily="18" charset="0"/>
              </a:rPr>
              <a:t>koje omogućavaju</a:t>
            </a:r>
            <a:r>
              <a:rPr lang="vi-VN" altLang="en-US">
                <a:latin typeface="Times New Roman" pitchFamily="18" charset="0"/>
              </a:rPr>
              <a:t> 100, 1000 Mbit/s (Gigabit) propusnost podataka koju može podneti jedna mrežna kartica.</a:t>
            </a:r>
            <a:endParaRPr lang="sr-Latn-RS" altLang="en-US"/>
          </a:p>
          <a:p>
            <a:pPr algn="just" eaLnBrk="1" hangingPunct="1"/>
            <a:endParaRPr lang="sr-Latn-RS" altLang="en-US"/>
          </a:p>
          <a:p>
            <a:pPr algn="just" eaLnBrk="1" hangingPunct="1"/>
            <a:r>
              <a:rPr lang="sr-Latn-RS" altLang="en-US"/>
              <a:t>Proizvođači: Cisco, AMD, Intel, 3Com.</a:t>
            </a:r>
            <a:endParaRPr lang="vi-VN" altLang="en-US">
              <a:latin typeface="Times New Roman" pitchFamily="18" charset="0"/>
            </a:endParaRPr>
          </a:p>
          <a:p>
            <a:pPr algn="just" eaLnBrk="1" hangingPunct="1"/>
            <a:endParaRPr lang="sr-Latn-RS" altLang="en-US"/>
          </a:p>
        </p:txBody>
      </p:sp>
      <p:sp>
        <p:nvSpPr>
          <p:cNvPr id="4" name="Slide Number Placeholder 3"/>
          <p:cNvSpPr>
            <a:spLocks noGrp="1"/>
          </p:cNvSpPr>
          <p:nvPr>
            <p:ph type="sldNum" sz="quarter" idx="12"/>
          </p:nvPr>
        </p:nvSpPr>
        <p:spPr/>
        <p:txBody>
          <a:bodyPr/>
          <a:lstStyle/>
          <a:p>
            <a:pPr>
              <a:defRPr/>
            </a:pPr>
            <a:fld id="{E4663CD6-CB4C-4C6B-91A5-E860D09B8F33}" type="slidenum">
              <a:rPr lang="sr-Latn-RS"/>
              <a:pPr>
                <a:defRPr/>
              </a:pPr>
              <a:t>5</a:t>
            </a:fld>
            <a:endParaRPr lang="sr-Latn-RS"/>
          </a:p>
        </p:txBody>
      </p:sp>
    </p:spTree>
    <p:extLst>
      <p:ext uri="{BB962C8B-B14F-4D97-AF65-F5344CB8AC3E}">
        <p14:creationId xmlns:p14="http://schemas.microsoft.com/office/powerpoint/2010/main" val="1335838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 calcmode="lin" valueType="num">
                                      <p:cBhvr additive="base">
                                        <p:cTn id="13"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xEl>
                                              <p:pRg st="1" end="1"/>
                                            </p:txEl>
                                          </p:spTgt>
                                        </p:tgtEl>
                                        <p:attrNameLst>
                                          <p:attrName>style.visibility</p:attrName>
                                        </p:attrNameLst>
                                      </p:cBhvr>
                                      <p:to>
                                        <p:strVal val="visible"/>
                                      </p:to>
                                    </p:set>
                                    <p:anim calcmode="lin" valueType="num">
                                      <p:cBhvr additive="base">
                                        <p:cTn id="19"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8915">
                                            <p:txEl>
                                              <p:pRg st="2" end="2"/>
                                            </p:txEl>
                                          </p:spTgt>
                                        </p:tgtEl>
                                        <p:attrNameLst>
                                          <p:attrName>style.visibility</p:attrName>
                                        </p:attrNameLst>
                                      </p:cBhvr>
                                      <p:to>
                                        <p:strVal val="visible"/>
                                      </p:to>
                                    </p:set>
                                    <p:anim calcmode="lin" valueType="num">
                                      <p:cBhvr additive="base">
                                        <p:cTn id="25"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476672"/>
            <a:ext cx="4402832" cy="1143000"/>
          </a:xfrm>
          <a:extLst/>
        </p:spPr>
        <p:txBody>
          <a:bodyPr/>
          <a:lstStyle/>
          <a:p>
            <a:pPr eaLnBrk="1" fontAlgn="auto" hangingPunct="1">
              <a:spcAft>
                <a:spcPts val="0"/>
              </a:spcAft>
              <a:defRPr/>
            </a:pPr>
            <a:r>
              <a:rPr lang="sr-Latn-RS" dirty="0" smtClean="0"/>
              <a:t>Mrežna kartica</a:t>
            </a:r>
            <a:endParaRPr lang="sr-Latn-RS" dirty="0"/>
          </a:p>
        </p:txBody>
      </p:sp>
      <p:pic>
        <p:nvPicPr>
          <p:cNvPr id="399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73025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EBE023A8-CC75-44EC-838C-D086230D8FF2}" type="slidenum">
              <a:rPr lang="sr-Latn-RS"/>
              <a:pPr>
                <a:defRPr/>
              </a:pPr>
              <a:t>6</a:t>
            </a:fld>
            <a:endParaRPr lang="sr-Latn-RS"/>
          </a:p>
        </p:txBody>
      </p:sp>
    </p:spTree>
    <p:extLst>
      <p:ext uri="{BB962C8B-B14F-4D97-AF65-F5344CB8AC3E}">
        <p14:creationId xmlns:p14="http://schemas.microsoft.com/office/powerpoint/2010/main" val="25257391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39939"/>
                                        </p:tgtEl>
                                        <p:attrNameLst>
                                          <p:attrName>style.visibility</p:attrName>
                                        </p:attrNameLst>
                                      </p:cBhvr>
                                      <p:to>
                                        <p:strVal val="visible"/>
                                      </p:to>
                                    </p:set>
                                    <p:anim calcmode="lin" valueType="num">
                                      <p:cBhvr>
                                        <p:cTn id="12" dur="1750" fill="hold"/>
                                        <p:tgtEl>
                                          <p:spTgt spid="39939"/>
                                        </p:tgtEl>
                                        <p:attrNameLst>
                                          <p:attrName>ppt_w</p:attrName>
                                        </p:attrNameLst>
                                      </p:cBhvr>
                                      <p:tavLst>
                                        <p:tav tm="0">
                                          <p:val>
                                            <p:fltVal val="0"/>
                                          </p:val>
                                        </p:tav>
                                        <p:tav tm="100000">
                                          <p:val>
                                            <p:strVal val="#ppt_w"/>
                                          </p:val>
                                        </p:tav>
                                      </p:tavLst>
                                    </p:anim>
                                    <p:anim calcmode="lin" valueType="num">
                                      <p:cBhvr>
                                        <p:cTn id="13" dur="1750" fill="hold"/>
                                        <p:tgtEl>
                                          <p:spTgt spid="39939"/>
                                        </p:tgtEl>
                                        <p:attrNameLst>
                                          <p:attrName>ppt_h</p:attrName>
                                        </p:attrNameLst>
                                      </p:cBhvr>
                                      <p:tavLst>
                                        <p:tav tm="0">
                                          <p:val>
                                            <p:fltVal val="0"/>
                                          </p:val>
                                        </p:tav>
                                        <p:tav tm="100000">
                                          <p:val>
                                            <p:strVal val="#ppt_h"/>
                                          </p:val>
                                        </p:tav>
                                      </p:tavLst>
                                    </p:anim>
                                    <p:animEffect transition="in" filter="fade">
                                      <p:cBhvr>
                                        <p:cTn id="14" dur="175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476672"/>
            <a:ext cx="4762872" cy="1143000"/>
          </a:xfrm>
          <a:extLst/>
        </p:spPr>
        <p:txBody>
          <a:bodyPr/>
          <a:lstStyle/>
          <a:p>
            <a:pPr eaLnBrk="1" fontAlgn="auto" hangingPunct="1">
              <a:spcAft>
                <a:spcPts val="0"/>
              </a:spcAft>
              <a:defRPr/>
            </a:pPr>
            <a:r>
              <a:rPr lang="sr-Latn-RS" dirty="0" smtClean="0"/>
              <a:t>Napojna jedinica</a:t>
            </a:r>
            <a:endParaRPr lang="sr-Latn-RS" dirty="0"/>
          </a:p>
        </p:txBody>
      </p:sp>
      <p:sp>
        <p:nvSpPr>
          <p:cNvPr id="3" name="TextBox 2"/>
          <p:cNvSpPr txBox="1"/>
          <p:nvPr/>
        </p:nvSpPr>
        <p:spPr>
          <a:xfrm>
            <a:off x="468313" y="1773238"/>
            <a:ext cx="8280400" cy="5140325"/>
          </a:xfrm>
          <a:prstGeom prst="rect">
            <a:avLst/>
          </a:prstGeom>
          <a:noFill/>
        </p:spPr>
        <p:txBody>
          <a:bodyPr>
            <a:spAutoFit/>
          </a:bodyPr>
          <a:lstStyle/>
          <a:p>
            <a:pPr marL="285750" indent="-285750" fontAlgn="auto">
              <a:spcBef>
                <a:spcPts val="0"/>
              </a:spcBef>
              <a:spcAft>
                <a:spcPts val="0"/>
              </a:spcAft>
              <a:buFont typeface="Arial" pitchFamily="34" charset="0"/>
              <a:buChar char="•"/>
              <a:defRPr/>
            </a:pPr>
            <a:r>
              <a:rPr lang="vi-VN" b="1" dirty="0">
                <a:latin typeface="+mn-lt"/>
                <a:cs typeface="+mn-cs"/>
              </a:rPr>
              <a:t>Napojna jedinica</a:t>
            </a:r>
            <a:r>
              <a:rPr lang="sr-Latn-RS" dirty="0">
                <a:latin typeface="+mn-lt"/>
                <a:cs typeface="+mn-cs"/>
              </a:rPr>
              <a:t>, </a:t>
            </a:r>
            <a:r>
              <a:rPr lang="sr-Latn-RS" dirty="0">
                <a:latin typeface="Times New Roman" pitchFamily="18" charset="0"/>
                <a:cs typeface="Times New Roman" pitchFamily="18" charset="0"/>
              </a:rPr>
              <a:t>napajanje </a:t>
            </a:r>
            <a:r>
              <a:rPr lang="vi-VN" dirty="0">
                <a:latin typeface="Times New Roman" pitchFamily="18" charset="0"/>
                <a:cs typeface="Times New Roman" pitchFamily="18" charset="0"/>
              </a:rPr>
              <a:t>je </a:t>
            </a:r>
            <a:r>
              <a:rPr lang="vi-VN" dirty="0">
                <a:latin typeface="+mn-lt"/>
                <a:cs typeface="+mn-cs"/>
              </a:rPr>
              <a:t>hardverski d</a:t>
            </a:r>
            <a:r>
              <a:rPr lang="sr-Latn-RS" dirty="0">
                <a:latin typeface="+mn-lt"/>
                <a:cs typeface="+mn-cs"/>
              </a:rPr>
              <a:t>e</a:t>
            </a:r>
            <a:r>
              <a:rPr lang="vi-VN" dirty="0">
                <a:latin typeface="+mn-lt"/>
                <a:cs typeface="+mn-cs"/>
              </a:rPr>
              <a:t>o </a:t>
            </a:r>
            <a:r>
              <a:rPr lang="sr-Latn-RS" dirty="0">
                <a:latin typeface="+mn-lt"/>
                <a:cs typeface="+mn-cs"/>
              </a:rPr>
              <a:t>k</a:t>
            </a:r>
            <a:r>
              <a:rPr lang="vi-VN" dirty="0">
                <a:latin typeface="+mn-lt"/>
                <a:cs typeface="+mn-cs"/>
              </a:rPr>
              <a:t>oji</a:t>
            </a:r>
            <a:r>
              <a:rPr lang="sr-Latn-RS" dirty="0">
                <a:latin typeface="+mn-lt"/>
                <a:cs typeface="+mn-cs"/>
              </a:rPr>
              <a:t> </a:t>
            </a:r>
            <a:r>
              <a:rPr lang="vi-VN" dirty="0">
                <a:latin typeface="+mn-lt"/>
                <a:cs typeface="+mn-cs"/>
              </a:rPr>
              <a:t>računaru</a:t>
            </a:r>
            <a:r>
              <a:rPr lang="sr-Latn-RS" dirty="0">
                <a:latin typeface="+mn-lt"/>
                <a:cs typeface="+mn-cs"/>
              </a:rPr>
              <a:t> </a:t>
            </a:r>
            <a:r>
              <a:rPr lang="vi-VN" dirty="0">
                <a:latin typeface="+mn-lt"/>
                <a:cs typeface="+mn-cs"/>
              </a:rPr>
              <a:t>obezbeđuje napon i struju.</a:t>
            </a:r>
          </a:p>
          <a:p>
            <a:pPr marL="285750" indent="-285750" fontAlgn="auto">
              <a:spcBef>
                <a:spcPts val="0"/>
              </a:spcBef>
              <a:spcAft>
                <a:spcPts val="0"/>
              </a:spcAft>
              <a:buFont typeface="Arial" pitchFamily="34" charset="0"/>
              <a:buChar char="•"/>
              <a:defRPr/>
            </a:pPr>
            <a:r>
              <a:rPr lang="vi-VN" dirty="0">
                <a:latin typeface="+mn-lt"/>
                <a:cs typeface="+mn-cs"/>
              </a:rPr>
              <a:t>Napojna jedinica obezbeđuje da svaki d</a:t>
            </a:r>
            <a:r>
              <a:rPr lang="sr-Latn-RS" dirty="0">
                <a:latin typeface="+mn-lt"/>
                <a:cs typeface="+mn-cs"/>
              </a:rPr>
              <a:t>e</a:t>
            </a:r>
            <a:r>
              <a:rPr lang="vi-VN" dirty="0">
                <a:latin typeface="+mn-lt"/>
                <a:cs typeface="+mn-cs"/>
              </a:rPr>
              <a:t>o računara dobije određenu količinu energije koja mu je potrebna, s obzirom da sve komponente računara ne troše istu količinu električne energije. Takođe, jedan od glavnih zadataka napojne jedinice je da pretvori 220 V u 3,3 V, 5 V i 12 V što je u skladu sa naponskim zahtevima hardvera u računaru. Napojna jedinica ima sopstveno hlađenje.</a:t>
            </a:r>
            <a:endParaRPr lang="sr-Latn-RS" dirty="0">
              <a:latin typeface="+mn-lt"/>
              <a:cs typeface="+mn-cs"/>
            </a:endParaRPr>
          </a:p>
          <a:p>
            <a:pPr marL="285750" indent="-285750" fontAlgn="auto">
              <a:spcBef>
                <a:spcPts val="0"/>
              </a:spcBef>
              <a:spcAft>
                <a:spcPts val="0"/>
              </a:spcAft>
              <a:buFont typeface="Arial" pitchFamily="34" charset="0"/>
              <a:buChar char="•"/>
              <a:defRPr/>
            </a:pPr>
            <a:r>
              <a:rPr lang="sr-Latn-RS" dirty="0">
                <a:latin typeface="Times New Roman" pitchFamily="18" charset="0"/>
                <a:cs typeface="Times New Roman" pitchFamily="18" charset="0"/>
              </a:rPr>
              <a:t>Glavna karakteristika napojne jedinice je njena snaga. Električna snaga se meri u W (vatima).</a:t>
            </a:r>
          </a:p>
          <a:p>
            <a:pPr marL="285750" indent="-285750" fontAlgn="auto">
              <a:spcBef>
                <a:spcPts val="0"/>
              </a:spcBef>
              <a:spcAft>
                <a:spcPts val="0"/>
              </a:spcAft>
              <a:buFont typeface="Arial" pitchFamily="34" charset="0"/>
              <a:buChar char="•"/>
              <a:defRPr/>
            </a:pPr>
            <a:r>
              <a:rPr lang="sr-Latn-RS" dirty="0">
                <a:latin typeface="Times New Roman" pitchFamily="18" charset="0"/>
                <a:cs typeface="Times New Roman" pitchFamily="18" charset="0"/>
              </a:rPr>
              <a:t>Glavni naponski konektori su:</a:t>
            </a:r>
          </a:p>
          <a:p>
            <a:pPr marL="285750" indent="-285750" fontAlgn="auto">
              <a:spcBef>
                <a:spcPts val="0"/>
              </a:spcBef>
              <a:spcAft>
                <a:spcPts val="0"/>
              </a:spcAft>
              <a:buFont typeface="Arial" pitchFamily="34" charset="0"/>
              <a:buChar char="•"/>
              <a:defRPr/>
            </a:pPr>
            <a:r>
              <a:rPr lang="sr-Latn-RS" sz="1600" dirty="0">
                <a:latin typeface="Times New Roman" pitchFamily="18" charset="0"/>
                <a:cs typeface="Times New Roman" pitchFamily="18" charset="0"/>
              </a:rPr>
              <a:t>Glavni 20+4 pinski konektor, za napajanje matične ploče</a:t>
            </a:r>
          </a:p>
          <a:p>
            <a:pPr marL="285750" indent="-285750" fontAlgn="auto">
              <a:spcBef>
                <a:spcPts val="0"/>
              </a:spcBef>
              <a:spcAft>
                <a:spcPts val="0"/>
              </a:spcAft>
              <a:buFont typeface="Arial" pitchFamily="34" charset="0"/>
              <a:buChar char="•"/>
              <a:defRPr/>
            </a:pPr>
            <a:r>
              <a:rPr lang="sr-Latn-RS" sz="1600" dirty="0">
                <a:latin typeface="Times New Roman" pitchFamily="18" charset="0"/>
                <a:cs typeface="Times New Roman" pitchFamily="18" charset="0"/>
              </a:rPr>
              <a:t>4+4 pinski konektor, u zavisnosti od zahteva CPU-a u ATX ili EPS sistemima</a:t>
            </a:r>
          </a:p>
          <a:p>
            <a:pPr marL="285750" indent="-285750" fontAlgn="auto">
              <a:spcBef>
                <a:spcPts val="0"/>
              </a:spcBef>
              <a:spcAft>
                <a:spcPts val="0"/>
              </a:spcAft>
              <a:buFont typeface="Arial" pitchFamily="34" charset="0"/>
              <a:buChar char="•"/>
              <a:defRPr/>
            </a:pPr>
            <a:r>
              <a:rPr lang="sr-Latn-RS" sz="1600" dirty="0">
                <a:latin typeface="Times New Roman" pitchFamily="18" charset="0"/>
                <a:cs typeface="Times New Roman" pitchFamily="18" charset="0"/>
              </a:rPr>
              <a:t>6+2-pinski konektor (za jače PCI Express ili AGP grafičke kartice)</a:t>
            </a:r>
          </a:p>
          <a:p>
            <a:pPr marL="285750" indent="-285750" fontAlgn="auto">
              <a:spcBef>
                <a:spcPts val="0"/>
              </a:spcBef>
              <a:spcAft>
                <a:spcPts val="0"/>
              </a:spcAft>
              <a:buFont typeface="Arial" pitchFamily="34" charset="0"/>
              <a:buChar char="•"/>
              <a:defRPr/>
            </a:pPr>
            <a:r>
              <a:rPr lang="sr-Latn-RS" sz="1600" dirty="0">
                <a:latin typeface="Times New Roman" pitchFamily="18" charset="0"/>
                <a:cs typeface="Times New Roman" pitchFamily="18" charset="0"/>
              </a:rPr>
              <a:t>SATA naponski konektori</a:t>
            </a:r>
          </a:p>
          <a:p>
            <a:pPr marL="285750" indent="-285750" fontAlgn="auto">
              <a:spcBef>
                <a:spcPts val="0"/>
              </a:spcBef>
              <a:spcAft>
                <a:spcPts val="0"/>
              </a:spcAft>
              <a:buFont typeface="Arial" pitchFamily="34" charset="0"/>
              <a:buChar char="•"/>
              <a:defRPr/>
            </a:pPr>
            <a:r>
              <a:rPr lang="sr-Latn-RS" sz="1600" dirty="0">
                <a:latin typeface="Times New Roman" pitchFamily="18" charset="0"/>
                <a:cs typeface="Times New Roman" pitchFamily="18" charset="0"/>
              </a:rPr>
              <a:t>4-pinski hard disk, DVD, CD konektori</a:t>
            </a:r>
          </a:p>
          <a:p>
            <a:pPr marL="285750" indent="-285750" fontAlgn="auto">
              <a:spcBef>
                <a:spcPts val="0"/>
              </a:spcBef>
              <a:spcAft>
                <a:spcPts val="0"/>
              </a:spcAft>
              <a:buFont typeface="Arial" pitchFamily="34" charset="0"/>
              <a:buChar char="•"/>
              <a:defRPr/>
            </a:pPr>
            <a:r>
              <a:rPr lang="sr-Latn-RS" sz="1600" dirty="0">
                <a:latin typeface="Times New Roman" pitchFamily="18" charset="0"/>
                <a:cs typeface="Times New Roman" pitchFamily="18" charset="0"/>
              </a:rPr>
              <a:t>Floppy naponski konektor</a:t>
            </a:r>
          </a:p>
          <a:p>
            <a:pPr marL="285750" indent="-285750" fontAlgn="auto">
              <a:spcBef>
                <a:spcPts val="0"/>
              </a:spcBef>
              <a:spcAft>
                <a:spcPts val="0"/>
              </a:spcAft>
              <a:buFont typeface="Arial" pitchFamily="34" charset="0"/>
              <a:buChar char="•"/>
              <a:defRPr/>
            </a:pPr>
            <a:endParaRPr lang="sr-Latn-RS" sz="1600" dirty="0">
              <a:latin typeface="Times New Roman" pitchFamily="18" charset="0"/>
              <a:cs typeface="Times New Roman" pitchFamily="18" charset="0"/>
            </a:endParaRPr>
          </a:p>
          <a:p>
            <a:pPr marL="285750" indent="-285750" fontAlgn="auto">
              <a:spcBef>
                <a:spcPts val="0"/>
              </a:spcBef>
              <a:spcAft>
                <a:spcPts val="0"/>
              </a:spcAft>
              <a:buFontTx/>
              <a:buChar char="-"/>
              <a:defRPr/>
            </a:pPr>
            <a:endParaRPr lang="vi-VN" dirty="0">
              <a:latin typeface="+mn-lt"/>
              <a:cs typeface="+mn-cs"/>
            </a:endParaRPr>
          </a:p>
          <a:p>
            <a:pPr fontAlgn="auto">
              <a:spcBef>
                <a:spcPts val="0"/>
              </a:spcBef>
              <a:spcAft>
                <a:spcPts val="0"/>
              </a:spcAft>
              <a:defRPr/>
            </a:pPr>
            <a:endParaRPr lang="sr-Latn-RS" dirty="0">
              <a:latin typeface="+mn-lt"/>
              <a:cs typeface="+mn-cs"/>
            </a:endParaRPr>
          </a:p>
        </p:txBody>
      </p:sp>
      <p:sp>
        <p:nvSpPr>
          <p:cNvPr id="4" name="Slide Number Placeholder 3"/>
          <p:cNvSpPr>
            <a:spLocks noGrp="1"/>
          </p:cNvSpPr>
          <p:nvPr>
            <p:ph type="sldNum" sz="quarter" idx="12"/>
          </p:nvPr>
        </p:nvSpPr>
        <p:spPr/>
        <p:txBody>
          <a:bodyPr/>
          <a:lstStyle/>
          <a:p>
            <a:pPr>
              <a:defRPr/>
            </a:pPr>
            <a:fld id="{5FE77F3E-8926-4F9A-B87E-E8599A048583}" type="slidenum">
              <a:rPr lang="sr-Latn-RS"/>
              <a:pPr>
                <a:defRPr/>
              </a:pPr>
              <a:t>7</a:t>
            </a:fld>
            <a:endParaRPr lang="sr-Latn-RS"/>
          </a:p>
        </p:txBody>
      </p:sp>
    </p:spTree>
    <p:extLst>
      <p:ext uri="{BB962C8B-B14F-4D97-AF65-F5344CB8AC3E}">
        <p14:creationId xmlns:p14="http://schemas.microsoft.com/office/powerpoint/2010/main" val="4170025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sr-Latn-RS" dirty="0" smtClean="0"/>
              <a:t>Napojne jedinice, napajanja</a:t>
            </a:r>
            <a:endParaRPr lang="en-GB" dirty="0"/>
          </a:p>
        </p:txBody>
      </p:sp>
      <p:sp>
        <p:nvSpPr>
          <p:cNvPr id="3" name="Slide Number Placeholder 2"/>
          <p:cNvSpPr>
            <a:spLocks noGrp="1"/>
          </p:cNvSpPr>
          <p:nvPr>
            <p:ph type="sldNum" sz="quarter" idx="12"/>
          </p:nvPr>
        </p:nvSpPr>
        <p:spPr/>
        <p:txBody>
          <a:bodyPr/>
          <a:lstStyle/>
          <a:p>
            <a:pPr>
              <a:defRPr/>
            </a:pPr>
            <a:fld id="{ACBD131E-6499-46F4-BCD6-5B5E6A7D2402}" type="slidenum">
              <a:rPr lang="sr-Latn-RS" smtClean="0"/>
              <a:pPr>
                <a:defRPr/>
              </a:pPr>
              <a:t>8</a:t>
            </a:fld>
            <a:endParaRPr lang="sr-Latn-RS"/>
          </a:p>
        </p:txBody>
      </p:sp>
      <p:pic>
        <p:nvPicPr>
          <p:cNvPr id="4" name="Picture 29" descr="http://www.corsair.com/en-us/%7E/media/19B9BB0B597940EB93EE103AC1575F8A.ash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765175"/>
            <a:ext cx="7377113"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1012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750" fill="hold"/>
                                        <p:tgtEl>
                                          <p:spTgt spid="4"/>
                                        </p:tgtEl>
                                        <p:attrNameLst>
                                          <p:attrName>ppt_w</p:attrName>
                                        </p:attrNameLst>
                                      </p:cBhvr>
                                      <p:tavLst>
                                        <p:tav tm="0">
                                          <p:val>
                                            <p:fltVal val="0"/>
                                          </p:val>
                                        </p:tav>
                                        <p:tav tm="100000">
                                          <p:val>
                                            <p:strVal val="#ppt_w"/>
                                          </p:val>
                                        </p:tav>
                                      </p:tavLst>
                                    </p:anim>
                                    <p:anim calcmode="lin" valueType="num">
                                      <p:cBhvr>
                                        <p:cTn id="14" dur="1750" fill="hold"/>
                                        <p:tgtEl>
                                          <p:spTgt spid="4"/>
                                        </p:tgtEl>
                                        <p:attrNameLst>
                                          <p:attrName>ppt_h</p:attrName>
                                        </p:attrNameLst>
                                      </p:cBhvr>
                                      <p:tavLst>
                                        <p:tav tm="0">
                                          <p:val>
                                            <p:fltVal val="0"/>
                                          </p:val>
                                        </p:tav>
                                        <p:tav tm="100000">
                                          <p:val>
                                            <p:strVal val="#ppt_h"/>
                                          </p:val>
                                        </p:tav>
                                      </p:tavLst>
                                    </p:anim>
                                    <p:animEffect transition="in" filter="fade">
                                      <p:cBhvr>
                                        <p:cTn id="15" dur="175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xit" presetSubtype="16" fill="hold" nodeType="clickEffect">
                                  <p:stCondLst>
                                    <p:cond delay="0"/>
                                  </p:stCondLst>
                                  <p:childTnLst>
                                    <p:animEffect transition="out" filter="circle(in)">
                                      <p:cBhvr>
                                        <p:cTn id="19" dur="2000"/>
                                        <p:tgtEl>
                                          <p:spTgt spid="4"/>
                                        </p:tgtEl>
                                      </p:cBhvr>
                                    </p:animEffect>
                                    <p:set>
                                      <p:cBhvr>
                                        <p:cTn id="2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692696"/>
            <a:ext cx="6059016" cy="1143000"/>
          </a:xfrm>
          <a:extLst/>
        </p:spPr>
        <p:txBody>
          <a:bodyPr/>
          <a:lstStyle/>
          <a:p>
            <a:pPr eaLnBrk="1" fontAlgn="auto" hangingPunct="1">
              <a:spcAft>
                <a:spcPts val="0"/>
              </a:spcAft>
              <a:defRPr/>
            </a:pPr>
            <a:r>
              <a:rPr lang="sr-Latn-RS" dirty="0" smtClean="0"/>
              <a:t>Grafički izlazni uređaji</a:t>
            </a:r>
            <a:endParaRPr lang="sr-Latn-RS" dirty="0"/>
          </a:p>
        </p:txBody>
      </p:sp>
      <p:sp>
        <p:nvSpPr>
          <p:cNvPr id="43011" name="TextBox 2"/>
          <p:cNvSpPr txBox="1">
            <a:spLocks noChangeArrowheads="1"/>
          </p:cNvSpPr>
          <p:nvPr/>
        </p:nvSpPr>
        <p:spPr bwMode="auto">
          <a:xfrm>
            <a:off x="468313" y="2205038"/>
            <a:ext cx="82804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627063" indent="-180975"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r>
              <a:rPr lang="sr-Latn-RS" altLang="en-US" sz="2400"/>
              <a:t>Grafičke izlazne uređaje čine:</a:t>
            </a:r>
          </a:p>
          <a:p>
            <a:pPr eaLnBrk="1" hangingPunct="1"/>
            <a:endParaRPr lang="sr-Latn-RS" altLang="en-US" sz="2400"/>
          </a:p>
          <a:p>
            <a:pPr eaLnBrk="1" hangingPunct="1">
              <a:buFont typeface="Arial" charset="0"/>
              <a:buChar char="•"/>
            </a:pPr>
            <a:r>
              <a:rPr lang="sr-Latn-RS" altLang="en-US" sz="2000">
                <a:latin typeface="Times New Roman" pitchFamily="18" charset="0"/>
                <a:cs typeface="Times New Roman" pitchFamily="18" charset="0"/>
              </a:rPr>
              <a:t>Monitor</a:t>
            </a:r>
          </a:p>
          <a:p>
            <a:pPr lvl="1" eaLnBrk="1" hangingPunct="1">
              <a:buFont typeface="Arial" charset="0"/>
              <a:buChar char="•"/>
            </a:pPr>
            <a:r>
              <a:rPr lang="sr-Latn-RS" altLang="en-US">
                <a:latin typeface="Times New Roman" pitchFamily="18" charset="0"/>
                <a:cs typeface="Times New Roman" pitchFamily="18" charset="0"/>
              </a:rPr>
              <a:t>LCD monitor</a:t>
            </a:r>
          </a:p>
          <a:p>
            <a:pPr lvl="1" eaLnBrk="1" hangingPunct="1">
              <a:buFont typeface="Arial" charset="0"/>
              <a:buChar char="•"/>
            </a:pPr>
            <a:r>
              <a:rPr lang="sr-Latn-RS" altLang="en-US">
                <a:latin typeface="Times New Roman" pitchFamily="18" charset="0"/>
                <a:cs typeface="Times New Roman" pitchFamily="18" charset="0"/>
              </a:rPr>
              <a:t>CRT monitor</a:t>
            </a:r>
          </a:p>
          <a:p>
            <a:pPr lvl="1" eaLnBrk="1" hangingPunct="1">
              <a:buFont typeface="Arial" charset="0"/>
              <a:buChar char="•"/>
            </a:pPr>
            <a:r>
              <a:rPr lang="sr-Latn-RS" altLang="en-US">
                <a:latin typeface="Times New Roman" pitchFamily="18" charset="0"/>
                <a:cs typeface="Times New Roman" pitchFamily="18" charset="0"/>
              </a:rPr>
              <a:t>Plazma monitor</a:t>
            </a:r>
          </a:p>
          <a:p>
            <a:pPr eaLnBrk="1" hangingPunct="1">
              <a:buFont typeface="Arial" charset="0"/>
              <a:buChar char="•"/>
            </a:pPr>
            <a:r>
              <a:rPr lang="sr-Latn-RS" altLang="en-US" sz="2000">
                <a:latin typeface="Times New Roman" pitchFamily="18" charset="0"/>
                <a:cs typeface="Times New Roman" pitchFamily="18" charset="0"/>
              </a:rPr>
              <a:t>Štampač</a:t>
            </a:r>
            <a:endParaRPr lang="sr-Latn-RS" altLang="en-US">
              <a:latin typeface="Times New Roman" pitchFamily="18" charset="0"/>
              <a:cs typeface="Times New Roman" pitchFamily="18" charset="0"/>
            </a:endParaRPr>
          </a:p>
          <a:p>
            <a:pPr lvl="1" eaLnBrk="1" hangingPunct="1">
              <a:buFont typeface="Arial" charset="0"/>
              <a:buChar char="•"/>
            </a:pPr>
            <a:r>
              <a:rPr lang="sr-Latn-RS" altLang="en-US">
                <a:latin typeface="Times New Roman" pitchFamily="18" charset="0"/>
                <a:cs typeface="Times New Roman" pitchFamily="18" charset="0"/>
              </a:rPr>
              <a:t>Laserski štampač</a:t>
            </a:r>
          </a:p>
          <a:p>
            <a:pPr lvl="1" eaLnBrk="1" hangingPunct="1">
              <a:buFont typeface="Arial" charset="0"/>
              <a:buChar char="•"/>
            </a:pPr>
            <a:r>
              <a:rPr lang="sr-Latn-RS" altLang="en-US">
                <a:latin typeface="Times New Roman" pitchFamily="18" charset="0"/>
                <a:cs typeface="Times New Roman" pitchFamily="18" charset="0"/>
              </a:rPr>
              <a:t>Inkjet štampač</a:t>
            </a:r>
          </a:p>
        </p:txBody>
      </p:sp>
      <p:sp>
        <p:nvSpPr>
          <p:cNvPr id="4" name="Slide Number Placeholder 3"/>
          <p:cNvSpPr>
            <a:spLocks noGrp="1"/>
          </p:cNvSpPr>
          <p:nvPr>
            <p:ph type="sldNum" sz="quarter" idx="12"/>
          </p:nvPr>
        </p:nvSpPr>
        <p:spPr/>
        <p:txBody>
          <a:bodyPr/>
          <a:lstStyle/>
          <a:p>
            <a:pPr>
              <a:defRPr/>
            </a:pPr>
            <a:fld id="{F7955890-05C2-4755-B9CE-122CA2BC9F03}" type="slidenum">
              <a:rPr lang="sr-Latn-RS"/>
              <a:pPr>
                <a:defRPr/>
              </a:pPr>
              <a:t>9</a:t>
            </a:fld>
            <a:endParaRPr lang="sr-Latn-RS"/>
          </a:p>
        </p:txBody>
      </p:sp>
    </p:spTree>
    <p:extLst>
      <p:ext uri="{BB962C8B-B14F-4D97-AF65-F5344CB8AC3E}">
        <p14:creationId xmlns:p14="http://schemas.microsoft.com/office/powerpoint/2010/main" val="28427464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 calcmode="lin" valueType="num">
                                      <p:cBhvr additive="base">
                                        <p:cTn id="13"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 calcmode="lin" valueType="num">
                                      <p:cBhvr additive="base">
                                        <p:cTn id="31"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3011">
                                            <p:txEl>
                                              <p:pRg st="5" end="5"/>
                                            </p:txEl>
                                          </p:spTgt>
                                        </p:tgtEl>
                                        <p:attrNameLst>
                                          <p:attrName>style.visibility</p:attrName>
                                        </p:attrNameLst>
                                      </p:cBhvr>
                                      <p:to>
                                        <p:strVal val="visible"/>
                                      </p:to>
                                    </p:set>
                                    <p:anim calcmode="lin" valueType="num">
                                      <p:cBhvr additive="base">
                                        <p:cTn id="37" dur="500" fill="hold"/>
                                        <p:tgtEl>
                                          <p:spTgt spid="430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30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3011">
                                            <p:txEl>
                                              <p:pRg st="6" end="6"/>
                                            </p:txEl>
                                          </p:spTgt>
                                        </p:tgtEl>
                                        <p:attrNameLst>
                                          <p:attrName>style.visibility</p:attrName>
                                        </p:attrNameLst>
                                      </p:cBhvr>
                                      <p:to>
                                        <p:strVal val="visible"/>
                                      </p:to>
                                    </p:set>
                                    <p:anim calcmode="lin" valueType="num">
                                      <p:cBhvr additive="base">
                                        <p:cTn id="43" dur="500" fill="hold"/>
                                        <p:tgtEl>
                                          <p:spTgt spid="430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30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3011">
                                            <p:txEl>
                                              <p:pRg st="7" end="7"/>
                                            </p:txEl>
                                          </p:spTgt>
                                        </p:tgtEl>
                                        <p:attrNameLst>
                                          <p:attrName>style.visibility</p:attrName>
                                        </p:attrNameLst>
                                      </p:cBhvr>
                                      <p:to>
                                        <p:strVal val="visible"/>
                                      </p:to>
                                    </p:set>
                                    <p:anim calcmode="lin" valueType="num">
                                      <p:cBhvr additive="base">
                                        <p:cTn id="49" dur="500" fill="hold"/>
                                        <p:tgtEl>
                                          <p:spTgt spid="4301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30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43011">
                                            <p:txEl>
                                              <p:pRg st="8" end="8"/>
                                            </p:txEl>
                                          </p:spTgt>
                                        </p:tgtEl>
                                        <p:attrNameLst>
                                          <p:attrName>style.visibility</p:attrName>
                                        </p:attrNameLst>
                                      </p:cBhvr>
                                      <p:to>
                                        <p:strVal val="visible"/>
                                      </p:to>
                                    </p:set>
                                    <p:anim calcmode="lin" valueType="num">
                                      <p:cBhvr additive="base">
                                        <p:cTn id="55" dur="500" fill="hold"/>
                                        <p:tgtEl>
                                          <p:spTgt spid="4301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30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271</Words>
  <Application>Microsoft Office PowerPoint</Application>
  <PresentationFormat>On-screen Show (4:3)</PresentationFormat>
  <Paragraphs>154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Grafička kartica</vt:lpstr>
      <vt:lpstr>Glavni delovi grafičke karte</vt:lpstr>
      <vt:lpstr>Zvučna kartica</vt:lpstr>
      <vt:lpstr>Zvučna kartica</vt:lpstr>
      <vt:lpstr>Mrežna kartica</vt:lpstr>
      <vt:lpstr>Mrežna kartica</vt:lpstr>
      <vt:lpstr>Napojna jedinica</vt:lpstr>
      <vt:lpstr>Napojne jedinice, napajanja</vt:lpstr>
      <vt:lpstr>Grafički izlazni uređaji</vt:lpstr>
      <vt:lpstr>Monitor</vt:lpstr>
      <vt:lpstr>Monitor</vt:lpstr>
      <vt:lpstr>CRT monitor</vt:lpstr>
      <vt:lpstr>LCD monitor</vt:lpstr>
      <vt:lpstr>Plazma monitor</vt:lpstr>
      <vt:lpstr>Štampač</vt:lpstr>
      <vt:lpstr>Laserski štampač</vt:lpstr>
      <vt:lpstr>Inkjet štampač</vt:lpstr>
      <vt:lpstr>Mikrofon</vt:lpstr>
      <vt:lpstr>Zvučnici</vt:lpstr>
      <vt:lpstr>Slušalice</vt:lpstr>
      <vt:lpstr>Tastatura</vt:lpstr>
      <vt:lpstr>Miš</vt:lpstr>
      <vt:lpstr>Skener</vt:lpstr>
      <vt:lpstr>Web kamera</vt:lpstr>
      <vt:lpstr>Gamepad - Joystick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Ivan Filipović</cp:lastModifiedBy>
  <cp:revision>58</cp:revision>
  <dcterms:created xsi:type="dcterms:W3CDTF">2013-08-21T19:17:07Z</dcterms:created>
  <dcterms:modified xsi:type="dcterms:W3CDTF">2016-11-10T17:17:55Z</dcterms:modified>
</cp:coreProperties>
</file>