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8"/>
  </p:notesMasterIdLst>
  <p:handoutMasterIdLst>
    <p:handoutMasterId r:id="rId59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CC"/>
    <a:srgbClr val="000099"/>
    <a:srgbClr val="009999"/>
    <a:srgbClr val="003300"/>
    <a:srgbClr val="FF0000"/>
    <a:srgbClr val="0099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1" d="100"/>
          <a:sy n="101" d="100"/>
        </p:scale>
        <p:origin x="13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7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485C46F-ADB0-48DD-9A58-B834E1BE77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BEB755E-7C88-4F38-92E7-160E2D4FCE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7BEDE203-8964-4D6F-922F-DB459BED64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2A91933-152F-4596-BD24-0FAD2F62554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47CB0EF8-D7D7-4A8A-A072-92F3BA8D2022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3FEE7CA-C033-45DF-824D-A94C3AE6745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6061F85-1152-464E-97F2-8FED5F24063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5EC79BDA-2DC4-4DB6-BAD8-E8062419FF5F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A4BFEBB7-4876-4400-B0FE-3C579A9046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noProof="0"/>
              <a:t>Click to edit Master text styles</a:t>
            </a:r>
          </a:p>
          <a:p>
            <a:pPr lvl="1"/>
            <a:r>
              <a:rPr lang="sr-Latn-CS" noProof="0"/>
              <a:t>Second level</a:t>
            </a:r>
          </a:p>
          <a:p>
            <a:pPr lvl="2"/>
            <a:r>
              <a:rPr lang="sr-Latn-CS" noProof="0"/>
              <a:t>Third level</a:t>
            </a:r>
          </a:p>
          <a:p>
            <a:pPr lvl="3"/>
            <a:r>
              <a:rPr lang="sr-Latn-CS" noProof="0"/>
              <a:t>Fourth level</a:t>
            </a:r>
          </a:p>
          <a:p>
            <a:pPr lvl="4"/>
            <a:r>
              <a:rPr lang="sr-Latn-C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50770618-F22B-410D-81AE-FD1D099F64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sr-Latn-C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9565C77-4CF0-44CD-B2CB-D586EAF9C3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fld id="{DA90044A-DBCD-498E-B503-537FCD8C9B66}" type="slidenum">
              <a:rPr lang="sr-Latn-CS" altLang="sr-Latn-RS"/>
              <a:pPr/>
              <a:t>‹#›</a:t>
            </a:fld>
            <a:endParaRPr lang="sr-Latn-C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33BEB-F5B0-4850-AFD6-EDD942B81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3D4C56-11D1-42CE-B302-7DCB06318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1198C-DE67-49F9-866E-29F2025C5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CF21-6816-4C83-8B78-5FFB24708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61873-B231-4B4A-8837-E7DAFCEEE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7802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CD165-D17B-4C3F-8140-C6F1B4689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58539-0882-4EF8-8B8F-E3C707FCC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C870D-4162-4F4D-B8DB-BBD733508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39B2C-FA87-4403-A8E6-1CE0C369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0824E-179D-450C-B87A-BD96C4BC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2818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20C379-DC85-4B67-88CD-AC0528CB7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A4AB9-9372-49C0-BFAB-D9EB94537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A7546-C2B7-4E7A-90E1-C97F3EF2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1DF0-2EC0-435D-9E6F-387ED55E5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67456-8DD4-41A9-885C-156257EC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58636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20DFD0-6E0A-42CD-820D-9A9EC0E7E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5AD26F-4221-400C-B73E-CA0D05BC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66C8-A738-480A-A432-843915FEBD17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F918-9A37-42D1-A10C-8CD560552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FC264-B79F-4B63-9FFA-2DA3B21D5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54F36-173C-484A-8B7E-BB222700C21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2942B04-EF61-41D2-8D38-CFF5EC305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36670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9287-C2A0-4BD7-B00E-A30BACB9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9BBF6-BAE7-486C-AA22-665A8A207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4B1E8-7BE5-4AC4-BFC3-159FA71A5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1E1A1-C717-43C2-B9B3-8AF0924B5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830CD-7DA1-4414-A96B-10D938CB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45960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C632-589F-4B4B-8CC2-DB368D7A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10B31-1C0E-42E5-93E3-44C682F37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D66FD-F29F-4624-9AF7-8BD14F8A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2D4B8-A5E2-463F-957E-F7E0784F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DABDE-F797-4CB1-90DC-17FD0104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6582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B7948-BC24-45BD-9915-05A10BBF4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AEE1D-E5F8-4BB7-939D-2D1608ACAE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5DF056-5596-4025-8D77-417EBF756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3C3D6-40E6-4614-94C0-0B3D6E66C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21B52-F179-419E-8C6D-43B540C58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47CF0-9694-4D19-B8DF-90020F19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01194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DE0F-C8F0-4DC6-AC4C-8104C52A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4F222-E768-404E-8AC4-7E4A276A6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D09FF-A311-484B-8AD8-97D64405E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4FEB7C-407C-4DC7-9417-E3CC21783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7E991F-8E10-4008-A32D-9F840B36C9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77395E-8642-4C6B-AE5F-A789BC61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04470-8203-4095-A216-7E23150B9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3018A0-E3E5-491A-B699-A843707FC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5628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8929D-D05C-4005-8DCF-F46832BD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D641F-ABAA-4304-A3FC-05A0AAB40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D3D4A6-F965-4E3A-B11A-40850E47D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516D9-4663-4FCC-BBB3-A403C757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7298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6DD5EB-F3FC-4B42-98CB-04BF9A764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E194D6-BD96-455C-86CE-9069B485E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AC5F8-1D57-43C1-834E-B8E24927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0909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8EC3-BAD4-4889-B5E9-649AFBAA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7F40C-7562-419A-AD22-8C88127B1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5874C-AC14-4031-A570-4526C43D4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5C9CB-BC6B-4E1D-AB92-6AC65DE2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826C00-230A-410A-AF3E-83A327BE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7E6AC-A70B-4DA4-8C55-6B950B66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2261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15751-7EA2-4047-A613-1117B5CC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8F73D-4E8C-457B-9C93-27D279D8F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DF22F-A99F-45F5-AF2D-13D356C27B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C79F4-35A1-4FE3-9D6E-9B957C7F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6F3EA-619C-425F-938A-A75C23B91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0BD9B-CD97-4BE5-8BCB-F1CEB876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356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09DDC3-9234-48AC-9AFD-44CF8EC4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63A76-F682-4C3A-84D4-DD78840D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3B67C-BC6C-4DCE-B5E3-5328A2943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4B926-685F-4193-A4C2-BF088EA4B93C}" type="datetimeFigureOut">
              <a:rPr lang="sr-Latn-RS" smtClean="0"/>
              <a:t>14.01.2018.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9D545-2E81-45A2-9A5B-BB22805C17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8C1DC-2C63-4004-ADA6-D7A933B394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97754-5E75-47AE-B0E6-D20CB96DE81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886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3.png"/><Relationship Id="rId5" Type="http://schemas.openxmlformats.org/officeDocument/2006/relationships/image" Target="../media/image58.emf"/><Relationship Id="rId4" Type="http://schemas.openxmlformats.org/officeDocument/2006/relationships/oleObject" Target="../embeddings/oleObject3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3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70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68.emf"/><Relationship Id="rId1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3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71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65.emf"/><Relationship Id="rId15" Type="http://schemas.openxmlformats.org/officeDocument/2006/relationships/image" Target="../media/image72.png"/><Relationship Id="rId10" Type="http://schemas.openxmlformats.org/officeDocument/2006/relationships/image" Target="../media/image67.e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Relationship Id="rId14" Type="http://schemas.openxmlformats.org/officeDocument/2006/relationships/image" Target="../media/image6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8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5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9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0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93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4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9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9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2" name="Text Box 4">
            <a:extLst>
              <a:ext uri="{FF2B5EF4-FFF2-40B4-BE49-F238E27FC236}">
                <a16:creationId xmlns:a16="http://schemas.microsoft.com/office/drawing/2014/main" id="{2A13A0F5-A928-4629-8CC9-599931FDA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2420888"/>
            <a:ext cx="73437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4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Uvod u CorelDRAW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40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Kreiranje osnovnih oblika</a:t>
            </a:r>
            <a:endParaRPr lang="sr-Latn-CS" sz="440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FEE4D50D-7351-4B44-9978-794C1B45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476250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>
            <a:extLst>
              <a:ext uri="{FF2B5EF4-FFF2-40B4-BE49-F238E27FC236}">
                <a16:creationId xmlns:a16="http://schemas.microsoft.com/office/drawing/2014/main" id="{E3407795-7D3C-4E4E-8F4B-990FD21CB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276475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Node</a:t>
            </a:r>
            <a:r>
              <a:rPr lang="sr-Latn-CS" altLang="sr-Latn-RS"/>
              <a:t> – teme ili krajnja tačka.</a:t>
            </a:r>
            <a:endParaRPr lang="en-GB" altLang="sr-Latn-R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4C16D9F7-80EC-46DC-ACA7-B059A1FD7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5C31BA58-7DD3-494E-A061-A9F456715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2420938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Intersection</a:t>
            </a:r>
            <a:r>
              <a:rPr lang="sr-Latn-CS" altLang="sr-Latn-RS"/>
              <a:t> – presečna tačka.</a:t>
            </a:r>
            <a:endParaRPr lang="en-GB" altLang="sr-Latn-RS"/>
          </a:p>
        </p:txBody>
      </p:sp>
      <p:sp>
        <p:nvSpPr>
          <p:cNvPr id="26628" name="Oval 4">
            <a:extLst>
              <a:ext uri="{FF2B5EF4-FFF2-40B4-BE49-F238E27FC236}">
                <a16:creationId xmlns:a16="http://schemas.microsoft.com/office/drawing/2014/main" id="{BEA6B1E1-8BBA-4C40-A2BE-182F7C9C4E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666875"/>
            <a:ext cx="301625" cy="18891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r-Latn-R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16D3EDB5-2077-4E16-A1C8-5E22CCA1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A9306AE2-350A-4BC2-AEBA-3D4E2742B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1412875"/>
            <a:ext cx="504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Midpoint (Center)</a:t>
            </a:r>
            <a:r>
              <a:rPr lang="sr-Latn-CS" altLang="sr-Latn-RS"/>
              <a:t> – srednja tačka linije.</a:t>
            </a:r>
            <a:endParaRPr lang="en-GB" altLang="sr-Latn-RS"/>
          </a:p>
        </p:txBody>
      </p:sp>
      <p:sp>
        <p:nvSpPr>
          <p:cNvPr id="27652" name="Oval 4">
            <a:extLst>
              <a:ext uri="{FF2B5EF4-FFF2-40B4-BE49-F238E27FC236}">
                <a16:creationId xmlns:a16="http://schemas.microsoft.com/office/drawing/2014/main" id="{87ABBF81-51A8-4DFA-84B1-59A417AC8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850" y="1677988"/>
            <a:ext cx="301625" cy="1889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r-Latn-R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FED4B0F2-2C60-4F0E-BBC5-B114F1F8F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47942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3">
            <a:extLst>
              <a:ext uri="{FF2B5EF4-FFF2-40B4-BE49-F238E27FC236}">
                <a16:creationId xmlns:a16="http://schemas.microsoft.com/office/drawing/2014/main" id="{97EDD563-8AD8-43B5-92F9-3D1A134549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1343025"/>
            <a:ext cx="5040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Quadrant</a:t>
            </a:r>
            <a:r>
              <a:rPr lang="sr-Latn-CS" altLang="sr-Latn-RS"/>
              <a:t> – kvadrantna tačka kružnice.</a:t>
            </a:r>
            <a:endParaRPr lang="en-GB" altLang="sr-Latn-R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4DC9F32A-266F-40D7-B813-4C98735FA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>
            <a:extLst>
              <a:ext uri="{FF2B5EF4-FFF2-40B4-BE49-F238E27FC236}">
                <a16:creationId xmlns:a16="http://schemas.microsoft.com/office/drawing/2014/main" id="{FAE42C80-17C4-4278-962D-FA245B517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412875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Tangent</a:t>
            </a:r>
            <a:r>
              <a:rPr lang="sr-Latn-CS" altLang="sr-Latn-RS"/>
              <a:t> – tangenta na kružne entitete.</a:t>
            </a:r>
            <a:endParaRPr lang="en-GB" altLang="sr-Latn-R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8DF906FD-914A-430E-B80F-8E5013E7D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Text Box 3">
            <a:extLst>
              <a:ext uri="{FF2B5EF4-FFF2-40B4-BE49-F238E27FC236}">
                <a16:creationId xmlns:a16="http://schemas.microsoft.com/office/drawing/2014/main" id="{502B01E9-E0B5-45AB-A704-52C42AF3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5013325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Perpendicular</a:t>
            </a:r>
            <a:r>
              <a:rPr lang="sr-Latn-CS" altLang="sr-Latn-RS"/>
              <a:t> – normala na entitet.</a:t>
            </a:r>
            <a:endParaRPr lang="en-GB" altLang="sr-Latn-R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4CA34F03-2A4E-47B4-85DB-8E2FE31F9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550863"/>
            <a:ext cx="7197725" cy="5757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>
            <a:extLst>
              <a:ext uri="{FF2B5EF4-FFF2-40B4-BE49-F238E27FC236}">
                <a16:creationId xmlns:a16="http://schemas.microsoft.com/office/drawing/2014/main" id="{AE6DFADF-2436-4719-AE43-10ADD8540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5014913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Edge</a:t>
            </a:r>
            <a:r>
              <a:rPr lang="sr-Latn-CS" altLang="sr-Latn-RS"/>
              <a:t> – proizvoljna tačka na entitetu.</a:t>
            </a:r>
            <a:endParaRPr lang="en-GB" altLang="sr-Latn-R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AA773F98-F1FC-4FFE-B27C-FCFBB5B83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>
            <a:extLst>
              <a:ext uri="{FF2B5EF4-FFF2-40B4-BE49-F238E27FC236}">
                <a16:creationId xmlns:a16="http://schemas.microsoft.com/office/drawing/2014/main" id="{7D5D1FF0-50C2-4731-8D6F-419D5A593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484313"/>
            <a:ext cx="5040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Center</a:t>
            </a:r>
            <a:r>
              <a:rPr lang="sr-Latn-CS" altLang="sr-Latn-RS"/>
              <a:t> – tačka centra kružnih entiteta.</a:t>
            </a:r>
            <a:endParaRPr lang="en-GB" altLang="sr-Latn-R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69958663-1D1C-4C30-8543-F477AA90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>
            <a:extLst>
              <a:ext uri="{FF2B5EF4-FFF2-40B4-BE49-F238E27FC236}">
                <a16:creationId xmlns:a16="http://schemas.microsoft.com/office/drawing/2014/main" id="{1BC45D66-C319-4325-B8A8-D4A93F53A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941888"/>
            <a:ext cx="54721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Text Baseline</a:t>
            </a:r>
            <a:r>
              <a:rPr lang="sr-Latn-CS" altLang="sr-Latn-RS"/>
              <a:t> – tačka na osnovnoj liniji teksta.</a:t>
            </a:r>
            <a:endParaRPr lang="en-GB" altLang="sr-Latn-R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id="{CFD5CEE4-8745-403C-A498-520E8265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>
            <a:extLst>
              <a:ext uri="{FF2B5EF4-FFF2-40B4-BE49-F238E27FC236}">
                <a16:creationId xmlns:a16="http://schemas.microsoft.com/office/drawing/2014/main" id="{0E2583EC-BB59-4A90-8C46-150643B8F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661025"/>
            <a:ext cx="5111750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Levi taster miša = PRAVOUGAONIK</a:t>
            </a:r>
            <a:endParaRPr lang="en-GB" altLang="sr-Latn-RS"/>
          </a:p>
        </p:txBody>
      </p:sp>
      <p:sp>
        <p:nvSpPr>
          <p:cNvPr id="34820" name="Text Box 4">
            <a:extLst>
              <a:ext uri="{FF2B5EF4-FFF2-40B4-BE49-F238E27FC236}">
                <a16:creationId xmlns:a16="http://schemas.microsoft.com/office/drawing/2014/main" id="{A338F8B3-D959-4B37-9223-41BE95FED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33825"/>
            <a:ext cx="532765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Shift+levi taster miša = centralna tačka</a:t>
            </a:r>
            <a:endParaRPr lang="en-GB" altLang="sr-Latn-RS"/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21BCCEF5-7052-4F22-9A2C-5EDD0AB0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908050"/>
            <a:ext cx="460851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Ctrl+levi taster miša = KVADRAT</a:t>
            </a:r>
            <a:endParaRPr lang="en-GB" altLang="sr-Latn-RS"/>
          </a:p>
        </p:txBody>
      </p:sp>
      <p:sp>
        <p:nvSpPr>
          <p:cNvPr id="34822" name="Oval 6">
            <a:extLst>
              <a:ext uri="{FF2B5EF4-FFF2-40B4-BE49-F238E27FC236}">
                <a16:creationId xmlns:a16="http://schemas.microsoft.com/office/drawing/2014/main" id="{AD12D9AD-34E5-48FA-B035-627A9D481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916113"/>
            <a:ext cx="301625" cy="1889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r-Latn-R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ggg">
            <a:extLst>
              <a:ext uri="{FF2B5EF4-FFF2-40B4-BE49-F238E27FC236}">
                <a16:creationId xmlns:a16="http://schemas.microsoft.com/office/drawing/2014/main" id="{3A715751-A1DB-411C-90A2-5BEBEDE88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476250"/>
            <a:ext cx="625475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>
            <a:extLst>
              <a:ext uri="{FF2B5EF4-FFF2-40B4-BE49-F238E27FC236}">
                <a16:creationId xmlns:a16="http://schemas.microsoft.com/office/drawing/2014/main" id="{8F6E9293-F251-4F04-A62D-5A0D741BA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>
            <a:extLst>
              <a:ext uri="{FF2B5EF4-FFF2-40B4-BE49-F238E27FC236}">
                <a16:creationId xmlns:a16="http://schemas.microsoft.com/office/drawing/2014/main" id="{2E54AD99-E8A5-454C-ADEF-CA1918A2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5734050"/>
            <a:ext cx="4319588" cy="4572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Levi taster miša = ELIPSA</a:t>
            </a:r>
            <a:endParaRPr lang="en-GB" altLang="sr-Latn-RS"/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1817949F-9FE0-4D5D-BFF7-A7B5086F2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60800"/>
            <a:ext cx="5327650" cy="457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Shift+levi taster miša = centralna tačka</a:t>
            </a:r>
            <a:endParaRPr lang="en-GB" altLang="sr-Latn-RS"/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94B7BC15-64EA-4681-94D4-DDA90C764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836613"/>
            <a:ext cx="4608513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Latn-CS" altLang="sr-Latn-RS" sz="2400" i="1">
                <a:latin typeface="Times New Roman" panose="02020603050405020304" pitchFamily="18" charset="0"/>
              </a:rPr>
              <a:t>Ctrl+levi taster miša = KRUŽNICA</a:t>
            </a:r>
            <a:endParaRPr lang="en-GB" altLang="sr-Latn-RS"/>
          </a:p>
        </p:txBody>
      </p:sp>
      <p:sp>
        <p:nvSpPr>
          <p:cNvPr id="35846" name="Oval 6">
            <a:extLst>
              <a:ext uri="{FF2B5EF4-FFF2-40B4-BE49-F238E27FC236}">
                <a16:creationId xmlns:a16="http://schemas.microsoft.com/office/drawing/2014/main" id="{CA059F5A-EFCB-4933-A502-1FD95CEEA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2039938"/>
            <a:ext cx="301625" cy="1889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sr-Latn-R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>
            <a:extLst>
              <a:ext uri="{FF2B5EF4-FFF2-40B4-BE49-F238E27FC236}">
                <a16:creationId xmlns:a16="http://schemas.microsoft.com/office/drawing/2014/main" id="{6210212D-8D5C-4BB8-A936-E2762F1D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7491" name="Text Box 3">
            <a:extLst>
              <a:ext uri="{FF2B5EF4-FFF2-40B4-BE49-F238E27FC236}">
                <a16:creationId xmlns:a16="http://schemas.microsoft.com/office/drawing/2014/main" id="{AAB8A028-55ED-413D-8F56-A185AFB8A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1484313"/>
            <a:ext cx="30972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Levi taster miša + boja</a:t>
            </a:r>
          </a:p>
          <a:p>
            <a:pPr algn="l">
              <a:spcBef>
                <a:spcPct val="50000"/>
              </a:spcBef>
              <a:defRPr/>
            </a:pPr>
            <a:r>
              <a:rPr lang="sr-Latn-C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Boji se unutrašnjost!!!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7492" name="Text Box 4">
            <a:extLst>
              <a:ext uri="{FF2B5EF4-FFF2-40B4-BE49-F238E27FC236}">
                <a16:creationId xmlns:a16="http://schemas.microsoft.com/office/drawing/2014/main" id="{D74054AA-B9E3-43FA-9B98-3865725E7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797425"/>
            <a:ext cx="33845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Desni taster miša + boja</a:t>
            </a:r>
          </a:p>
          <a:p>
            <a:pPr algn="l">
              <a:spcBef>
                <a:spcPct val="50000"/>
              </a:spcBef>
              <a:defRPr/>
            </a:pPr>
            <a:r>
              <a:rPr lang="sr-Latn-C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Boji se linija!!!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25553774-A461-459E-9B79-4894FA5D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8515" name="Text Box 3">
            <a:extLst>
              <a:ext uri="{FF2B5EF4-FFF2-40B4-BE49-F238E27FC236}">
                <a16:creationId xmlns:a16="http://schemas.microsoft.com/office/drawing/2014/main" id="{BF6D4962-2263-46E9-BEF0-18D957832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229225"/>
            <a:ext cx="3600450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r-Latn-C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Kontekstni meni - ORDER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8516" name="Text Box 4">
            <a:extLst>
              <a:ext uri="{FF2B5EF4-FFF2-40B4-BE49-F238E27FC236}">
                <a16:creationId xmlns:a16="http://schemas.microsoft.com/office/drawing/2014/main" id="{706748CB-426B-4C42-8485-41B19D32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981075"/>
            <a:ext cx="4895850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24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Kontekstni meni se aktivira desnim tasterom miša i aktivnim objektom na kome se primenjuju komande!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817B6622-4797-4E8B-A7A5-78B98478C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197725" cy="5757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9539" name="Text Box 3">
            <a:extLst>
              <a:ext uri="{FF2B5EF4-FFF2-40B4-BE49-F238E27FC236}">
                <a16:creationId xmlns:a16="http://schemas.microsoft.com/office/drawing/2014/main" id="{DE018869-91DF-4312-A5C3-5EF3789DB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76250"/>
            <a:ext cx="4895850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2400" i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Kontekstni meni se aktivira desnim tasterom miša i aktivnim objektom na kome se primenjuju komande!</a:t>
            </a:r>
            <a:endParaRPr lang="en-GB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16" name="Line 4">
            <a:extLst>
              <a:ext uri="{FF2B5EF4-FFF2-40B4-BE49-F238E27FC236}">
                <a16:creationId xmlns:a16="http://schemas.microsoft.com/office/drawing/2014/main" id="{76229763-D105-4FD8-931C-A7B3FC9E83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2363" y="1628775"/>
            <a:ext cx="287337" cy="5762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>
            <a:extLst>
              <a:ext uri="{FF2B5EF4-FFF2-40B4-BE49-F238E27FC236}">
                <a16:creationId xmlns:a16="http://schemas.microsoft.com/office/drawing/2014/main" id="{D6D443FC-86AC-40B4-8675-B2E02B5C6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6" t="40605" r="6496" b="18457"/>
          <a:stretch>
            <a:fillRect/>
          </a:stretch>
        </p:blipFill>
        <p:spPr bwMode="auto">
          <a:xfrm>
            <a:off x="3995738" y="1989138"/>
            <a:ext cx="4608512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1EE17FC3-9A2C-4EBE-AAF1-5D91FEE44E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765175"/>
          <a:ext cx="3138488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CorelDRAW" r:id="rId4" imgW="1968276" imgH="1354450" progId="CorelDRAW.Graphic.14">
                  <p:embed/>
                </p:oleObj>
              </mc:Choice>
              <mc:Fallback>
                <p:oleObj name="CorelDRAW" r:id="rId4" imgW="1968276" imgH="1354450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3138488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13AF02D1-3737-4654-8010-423E93AD95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3141663"/>
          <a:ext cx="3138488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CorelDRAW" r:id="rId6" imgW="1968276" imgH="1354450" progId="CorelDRAW.Graphic.14">
                  <p:embed/>
                </p:oleObj>
              </mc:Choice>
              <mc:Fallback>
                <p:oleObj name="CorelDRAW" r:id="rId6" imgW="1968276" imgH="1354450" progId="CorelDRAW.Graphic.1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141663"/>
                        <a:ext cx="3138488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65" name="Text Box 5">
            <a:extLst>
              <a:ext uri="{FF2B5EF4-FFF2-40B4-BE49-F238E27FC236}">
                <a16:creationId xmlns:a16="http://schemas.microsoft.com/office/drawing/2014/main" id="{AA475305-282F-4D50-87EC-EF3CB8F86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620713"/>
            <a:ext cx="4895850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24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Kontekstni meni se aktivira desnim tasterom miša i aktivnim objektom na kome se primenjuju komande!</a:t>
            </a:r>
            <a:endParaRPr lang="en-GB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4561D775-5A7A-424C-9C61-48421DCE6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2060575"/>
            <a:ext cx="3960813" cy="309721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25C522E9-E37C-436D-981B-176DBF0A3C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03575" y="4076700"/>
            <a:ext cx="3313113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D1898EAE-057D-41A7-97B4-906EEFFA4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620713"/>
            <a:ext cx="29622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Text Box 3">
            <a:extLst>
              <a:ext uri="{FF2B5EF4-FFF2-40B4-BE49-F238E27FC236}">
                <a16:creationId xmlns:a16="http://schemas.microsoft.com/office/drawing/2014/main" id="{B9CDFA86-8B8E-4460-8506-C4E5DF3D9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Arrange &gt; Transformation &gt; Position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16D4341F-0AA5-418D-AB50-6C4B0A67A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948237" cy="395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Text Box 2">
            <a:extLst>
              <a:ext uri="{FF2B5EF4-FFF2-40B4-BE49-F238E27FC236}">
                <a16:creationId xmlns:a16="http://schemas.microsoft.com/office/drawing/2014/main" id="{95C65E25-A8E1-417A-B0AB-7437A7DCA6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Arrange &gt; Transformation &gt; Rotate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3" name="Picture 3">
            <a:extLst>
              <a:ext uri="{FF2B5EF4-FFF2-40B4-BE49-F238E27FC236}">
                <a16:creationId xmlns:a16="http://schemas.microsoft.com/office/drawing/2014/main" id="{194D5BF1-4952-4FC9-A624-433ACF7E2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9275"/>
            <a:ext cx="29622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E25AD374-045D-42B3-8271-39DC294AB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76475"/>
            <a:ext cx="4948238" cy="395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ext Box 2">
            <a:extLst>
              <a:ext uri="{FF2B5EF4-FFF2-40B4-BE49-F238E27FC236}">
                <a16:creationId xmlns:a16="http://schemas.microsoft.com/office/drawing/2014/main" id="{2549C292-C021-41CB-8A5E-D8ABBFD0B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Arrange &gt; Transformation &gt; Scale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EEA32EE5-B0CD-4DD6-A438-F6A686D27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9622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>
            <a:extLst>
              <a:ext uri="{FF2B5EF4-FFF2-40B4-BE49-F238E27FC236}">
                <a16:creationId xmlns:a16="http://schemas.microsoft.com/office/drawing/2014/main" id="{7871EC91-7F93-46D2-86D3-2EAEF201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4948237" cy="395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Text Box 2">
            <a:extLst>
              <a:ext uri="{FF2B5EF4-FFF2-40B4-BE49-F238E27FC236}">
                <a16:creationId xmlns:a16="http://schemas.microsoft.com/office/drawing/2014/main" id="{9070BA98-A38F-4E20-AC5C-47AD285F9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Arrange &gt; Transformation &gt; Size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406A7BB4-997D-468F-8595-AF52EADA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49275"/>
            <a:ext cx="29622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4">
            <a:extLst>
              <a:ext uri="{FF2B5EF4-FFF2-40B4-BE49-F238E27FC236}">
                <a16:creationId xmlns:a16="http://schemas.microsoft.com/office/drawing/2014/main" id="{21330B02-0163-4E89-B29B-C6E94F1E3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4948237" cy="395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Text Box 2">
            <a:extLst>
              <a:ext uri="{FF2B5EF4-FFF2-40B4-BE49-F238E27FC236}">
                <a16:creationId xmlns:a16="http://schemas.microsoft.com/office/drawing/2014/main" id="{40D342D1-19D4-4548-9BC0-73D568591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620713"/>
            <a:ext cx="5040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Arrange &gt; Transformation &gt; Skew</a:t>
            </a:r>
            <a:endParaRPr lang="en-GB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5" name="Picture 3">
            <a:extLst>
              <a:ext uri="{FF2B5EF4-FFF2-40B4-BE49-F238E27FC236}">
                <a16:creationId xmlns:a16="http://schemas.microsoft.com/office/drawing/2014/main" id="{0A4C45ED-810A-4E53-B50B-73761CAA1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20713"/>
            <a:ext cx="2962275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>
            <a:extLst>
              <a:ext uri="{FF2B5EF4-FFF2-40B4-BE49-F238E27FC236}">
                <a16:creationId xmlns:a16="http://schemas.microsoft.com/office/drawing/2014/main" id="{71241830-D507-4A9E-8451-8E3FE9770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276475"/>
            <a:ext cx="4948237" cy="3957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ornji deo">
            <a:extLst>
              <a:ext uri="{FF2B5EF4-FFF2-40B4-BE49-F238E27FC236}">
                <a16:creationId xmlns:a16="http://schemas.microsoft.com/office/drawing/2014/main" id="{B269B55C-B145-41D0-BFCE-8539455E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313613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Zadaci">
            <a:extLst>
              <a:ext uri="{FF2B5EF4-FFF2-40B4-BE49-F238E27FC236}">
                <a16:creationId xmlns:a16="http://schemas.microsoft.com/office/drawing/2014/main" id="{FE17A544-5F14-4172-BEB9-E86AE9DC5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7848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587" name="Text Box 3">
            <a:extLst>
              <a:ext uri="{FF2B5EF4-FFF2-40B4-BE49-F238E27FC236}">
                <a16:creationId xmlns:a16="http://schemas.microsoft.com/office/drawing/2014/main" id="{223E59FD-44FC-444B-9549-943321A5C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828040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Treba napomenuti da se svi oblici crtaju u razmeri 1:1.</a:t>
            </a:r>
          </a:p>
          <a:p>
            <a:pPr algn="l">
              <a:defRPr/>
            </a:pPr>
            <a:endParaRPr lang="en-GB" sz="10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Treba nacrtati slede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ć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 elemente i centrirati ih me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đ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usobno, kao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š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je to prikazano na slici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koja ima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naziv </a:t>
            </a:r>
            <a:r>
              <a:rPr lang="en-GB" sz="2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Centrirani oblici 2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Treba nacrtati kvadrat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ije su dimenzije 60x60; treba nacrtati kvadrat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ije su dimenzije 40x40 i koga treba zarotirati za 45 stepeni; treba nacrtati kvadrat dimenzija 25x25; i treba nacrtati kvadrat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ije su dimenzije 10x10 i koji treba zarotirati za -45 stepeni.</a:t>
            </a:r>
            <a:endParaRPr lang="sr-Latn-C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Zadaci">
            <a:extLst>
              <a:ext uri="{FF2B5EF4-FFF2-40B4-BE49-F238E27FC236}">
                <a16:creationId xmlns:a16="http://schemas.microsoft.com/office/drawing/2014/main" id="{3D06FD6E-3F0B-411E-876E-4115A1A0E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716338"/>
            <a:ext cx="7848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2611" name="Text Box 3">
            <a:extLst>
              <a:ext uri="{FF2B5EF4-FFF2-40B4-BE49-F238E27FC236}">
                <a16:creationId xmlns:a16="http://schemas.microsoft.com/office/drawing/2014/main" id="{A5DF0F0F-A3DD-455C-BB21-5A2303433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8280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Treba napomenuti da se svi oblici crtaju u razmeri 1:1.</a:t>
            </a:r>
          </a:p>
          <a:p>
            <a:pPr algn="l">
              <a:defRPr/>
            </a:pPr>
            <a:endParaRPr lang="en-GB" sz="10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Treba nacrtati slede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ć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 elemente kako je to prikazano na slici  pod nazivom  </a:t>
            </a:r>
            <a:r>
              <a:rPr lang="en-GB" sz="2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Kombinacije kru</a:t>
            </a:r>
            <a:r>
              <a:rPr lang="sr-Latn-CS" sz="2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GB" sz="2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nica 1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Najpre treba nacrtati kru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ž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nicu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iji je pre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nik 20. Nakon toga tu kru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ž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nicu treba iskopirati 8 (osam) puta i to tako da se konturne linije dodiruju. Treba posebno napomenuti da kopije idu pod uglom od 45 stepeni. Nakon toga, kombinacijom ispune belom i crnom bojom, kao i pode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š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avanjem boja konturnih linija i definisanjem redosleda kru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ž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nica dolazi se do pomenute slike.</a:t>
            </a:r>
            <a:endParaRPr lang="sr-Latn-C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Zadaci">
            <a:extLst>
              <a:ext uri="{FF2B5EF4-FFF2-40B4-BE49-F238E27FC236}">
                <a16:creationId xmlns:a16="http://schemas.microsoft.com/office/drawing/2014/main" id="{21E46B8D-E3BA-4C47-A510-B8D16EA08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9663"/>
            <a:ext cx="784860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3635" name="Text Box 3">
            <a:extLst>
              <a:ext uri="{FF2B5EF4-FFF2-40B4-BE49-F238E27FC236}">
                <a16:creationId xmlns:a16="http://schemas.microsoft.com/office/drawing/2014/main" id="{8F9F5C6C-C82B-43F2-919B-DF15C4B9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52438"/>
            <a:ext cx="82804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Treba napomenuti da se svi oblici crtaju u razmeri 1:1.</a:t>
            </a:r>
          </a:p>
          <a:p>
            <a:pPr algn="l">
              <a:defRPr/>
            </a:pPr>
            <a:endParaRPr lang="en-GB" sz="10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l">
              <a:buFont typeface="Wingdings" pitchFamily="2" charset="2"/>
              <a:buChar char="§"/>
              <a:defRPr/>
            </a:pP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Treba nacrtati slede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ć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 elemente kao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š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je to prikazano na slici pod nazivom </a:t>
            </a:r>
            <a:r>
              <a:rPr lang="en-GB" sz="2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Kombinacije kru</a:t>
            </a:r>
            <a:r>
              <a:rPr lang="sr-Latn-CS" sz="2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z</a:t>
            </a:r>
            <a:r>
              <a:rPr lang="en-GB" sz="26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nica 2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Najpre treba nacrtati kru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ž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nicu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iji je pre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nik 60. Nakon toga treba nacrtati kru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ž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nicu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iji je pre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č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nik 20. Ovu drugu (manju) kru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ž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nicu treba iskopirati kao na pomenutoj slici. Nakon toga, kombinacijom ispune belom i crnom bojom, kao i pode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š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avanjem boja konturnih linija i definisanjem redosleda kru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ž</a:t>
            </a:r>
            <a:r>
              <a:rPr lang="en-GB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nica dolazi se do pomenute slike.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2EA810F0-9365-4809-9A71-96236322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08275"/>
            <a:ext cx="2667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970A0F52-028F-4267-8AC7-795BDBF9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36838"/>
            <a:ext cx="26670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60" name="Text Box 4">
            <a:extLst>
              <a:ext uri="{FF2B5EF4-FFF2-40B4-BE49-F238E27FC236}">
                <a16:creationId xmlns:a16="http://schemas.microsoft.com/office/drawing/2014/main" id="{0BC9ADA9-C5BC-40E6-BA31-2B1E6993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Manipulisanje sa nacrtanim objektima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54661" name="Rectangle 5">
            <a:extLst>
              <a:ext uri="{FF2B5EF4-FFF2-40B4-BE49-F238E27FC236}">
                <a16:creationId xmlns:a16="http://schemas.microsoft.com/office/drawing/2014/main" id="{B1F1487F-C509-47EE-B187-707FAF1B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9697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Premeštanje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4" name="Line 6">
            <a:extLst>
              <a:ext uri="{FF2B5EF4-FFF2-40B4-BE49-F238E27FC236}">
                <a16:creationId xmlns:a16="http://schemas.microsoft.com/office/drawing/2014/main" id="{DED9218B-5BA4-4EEE-B404-4798EB00A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1557338"/>
            <a:ext cx="863600" cy="22320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54663" name="Rectangle 7">
            <a:extLst>
              <a:ext uri="{FF2B5EF4-FFF2-40B4-BE49-F238E27FC236}">
                <a16:creationId xmlns:a16="http://schemas.microsoft.com/office/drawing/2014/main" id="{46478627-A521-46FE-A0C0-93112D540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373688"/>
            <a:ext cx="23034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Razvlačenje i povećanje i/ili smanjenje figure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36" name="Line 8">
            <a:extLst>
              <a:ext uri="{FF2B5EF4-FFF2-40B4-BE49-F238E27FC236}">
                <a16:creationId xmlns:a16="http://schemas.microsoft.com/office/drawing/2014/main" id="{6D4CDFE2-DC31-4F1B-9152-39A72A472D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4797425"/>
            <a:ext cx="576263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37" name="Line 9">
            <a:extLst>
              <a:ext uri="{FF2B5EF4-FFF2-40B4-BE49-F238E27FC236}">
                <a16:creationId xmlns:a16="http://schemas.microsoft.com/office/drawing/2014/main" id="{30DF5DA7-7573-452C-AA0B-AA1133F49E4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1413" y="4797425"/>
            <a:ext cx="360362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38" name="Line 10">
            <a:extLst>
              <a:ext uri="{FF2B5EF4-FFF2-40B4-BE49-F238E27FC236}">
                <a16:creationId xmlns:a16="http://schemas.microsoft.com/office/drawing/2014/main" id="{30C70850-82BB-4863-AA6D-FD933D5DE2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03350" y="4797425"/>
            <a:ext cx="1368425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39" name="Line 11">
            <a:extLst>
              <a:ext uri="{FF2B5EF4-FFF2-40B4-BE49-F238E27FC236}">
                <a16:creationId xmlns:a16="http://schemas.microsoft.com/office/drawing/2014/main" id="{84487CD0-4C75-4973-A512-E20023B16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4005263"/>
            <a:ext cx="504825" cy="158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40" name="Line 12">
            <a:extLst>
              <a:ext uri="{FF2B5EF4-FFF2-40B4-BE49-F238E27FC236}">
                <a16:creationId xmlns:a16="http://schemas.microsoft.com/office/drawing/2014/main" id="{232CEB92-2AC4-4C32-BA9A-142A328514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3213100"/>
            <a:ext cx="504825" cy="2376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41" name="Line 13">
            <a:extLst>
              <a:ext uri="{FF2B5EF4-FFF2-40B4-BE49-F238E27FC236}">
                <a16:creationId xmlns:a16="http://schemas.microsoft.com/office/drawing/2014/main" id="{E3A39F7D-FDBB-48CF-92C1-95FF88A47F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76375" y="3933825"/>
            <a:ext cx="1295400" cy="16557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42" name="Line 14">
            <a:extLst>
              <a:ext uri="{FF2B5EF4-FFF2-40B4-BE49-F238E27FC236}">
                <a16:creationId xmlns:a16="http://schemas.microsoft.com/office/drawing/2014/main" id="{CB651195-8B91-4B0C-9454-8156F68997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76375" y="3213100"/>
            <a:ext cx="1295400" cy="23764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43" name="Line 15">
            <a:extLst>
              <a:ext uri="{FF2B5EF4-FFF2-40B4-BE49-F238E27FC236}">
                <a16:creationId xmlns:a16="http://schemas.microsoft.com/office/drawing/2014/main" id="{8D8031AD-9F05-4E79-AD47-A79C3CEF8A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11413" y="3141663"/>
            <a:ext cx="360362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54672" name="Rectangle 16">
            <a:extLst>
              <a:ext uri="{FF2B5EF4-FFF2-40B4-BE49-F238E27FC236}">
                <a16:creationId xmlns:a16="http://schemas.microsoft.com/office/drawing/2014/main" id="{7BC1258A-DBA2-482F-B4B6-B7FDBD166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34143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Rotiranje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45" name="Line 17">
            <a:extLst>
              <a:ext uri="{FF2B5EF4-FFF2-40B4-BE49-F238E27FC236}">
                <a16:creationId xmlns:a16="http://schemas.microsoft.com/office/drawing/2014/main" id="{FC753CAE-0C1C-46F3-AD93-40C5D5EE5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1773238"/>
            <a:ext cx="50482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46" name="Line 18">
            <a:extLst>
              <a:ext uri="{FF2B5EF4-FFF2-40B4-BE49-F238E27FC236}">
                <a16:creationId xmlns:a16="http://schemas.microsoft.com/office/drawing/2014/main" id="{85CAE442-CC71-4D5F-A2F6-00FA4B1DF2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1773238"/>
            <a:ext cx="2449512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47" name="Line 19">
            <a:extLst>
              <a:ext uri="{FF2B5EF4-FFF2-40B4-BE49-F238E27FC236}">
                <a16:creationId xmlns:a16="http://schemas.microsoft.com/office/drawing/2014/main" id="{25C6B06F-D836-4FBB-8B38-99801A30E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1773238"/>
            <a:ext cx="433387" cy="28082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48" name="Line 20">
            <a:extLst>
              <a:ext uri="{FF2B5EF4-FFF2-40B4-BE49-F238E27FC236}">
                <a16:creationId xmlns:a16="http://schemas.microsoft.com/office/drawing/2014/main" id="{471B6863-8E95-4D6D-AC35-B55FCE48C7DC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1773238"/>
            <a:ext cx="2520950" cy="2879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54677" name="Rectangle 21">
            <a:extLst>
              <a:ext uri="{FF2B5EF4-FFF2-40B4-BE49-F238E27FC236}">
                <a16:creationId xmlns:a16="http://schemas.microsoft.com/office/drawing/2014/main" id="{C82BCE87-EDBF-4D5A-BEB8-358CF78CC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1268413"/>
            <a:ext cx="1223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Centar rotacije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50" name="Line 22">
            <a:extLst>
              <a:ext uri="{FF2B5EF4-FFF2-40B4-BE49-F238E27FC236}">
                <a16:creationId xmlns:a16="http://schemas.microsoft.com/office/drawing/2014/main" id="{9A102B41-02FF-4951-985B-B7B1EBE75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1989138"/>
            <a:ext cx="1081087" cy="179863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54679" name="Rectangle 23">
            <a:extLst>
              <a:ext uri="{FF2B5EF4-FFF2-40B4-BE49-F238E27FC236}">
                <a16:creationId xmlns:a16="http://schemas.microsoft.com/office/drawing/2014/main" id="{C010BD88-D0FB-4D1F-8E49-5631011DB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51656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Smicanje duž </a:t>
            </a:r>
            <a:r>
              <a:rPr lang="sr-Latn-C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 ose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4680" name="Rectangle 24">
            <a:extLst>
              <a:ext uri="{FF2B5EF4-FFF2-40B4-BE49-F238E27FC236}">
                <a16:creationId xmlns:a16="http://schemas.microsoft.com/office/drawing/2014/main" id="{9A22F0C4-97BE-461B-A49F-9A601A9F1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516563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Smicanje duž </a:t>
            </a:r>
            <a:r>
              <a:rPr lang="sr-Latn-C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 ose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8153" name="Line 25">
            <a:extLst>
              <a:ext uri="{FF2B5EF4-FFF2-40B4-BE49-F238E27FC236}">
                <a16:creationId xmlns:a16="http://schemas.microsoft.com/office/drawing/2014/main" id="{C9997263-6C29-463D-B73B-0E9E50A776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3141663"/>
            <a:ext cx="1295400" cy="23749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54" name="Line 26">
            <a:extLst>
              <a:ext uri="{FF2B5EF4-FFF2-40B4-BE49-F238E27FC236}">
                <a16:creationId xmlns:a16="http://schemas.microsoft.com/office/drawing/2014/main" id="{6EB5F508-10E6-48ED-B90E-D090F50422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6825" y="4724400"/>
            <a:ext cx="1295400" cy="7921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55" name="Line 27">
            <a:extLst>
              <a:ext uri="{FF2B5EF4-FFF2-40B4-BE49-F238E27FC236}">
                <a16:creationId xmlns:a16="http://schemas.microsoft.com/office/drawing/2014/main" id="{21479543-FBC5-416F-9A69-999286FA08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24750" y="3933825"/>
            <a:ext cx="863600" cy="1582738"/>
          </a:xfrm>
          <a:prstGeom prst="line">
            <a:avLst/>
          </a:prstGeom>
          <a:noFill/>
          <a:ln w="25400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8156" name="Line 28">
            <a:extLst>
              <a:ext uri="{FF2B5EF4-FFF2-40B4-BE49-F238E27FC236}">
                <a16:creationId xmlns:a16="http://schemas.microsoft.com/office/drawing/2014/main" id="{9447CE31-2CEA-4FA2-A4B8-6CD1CA5806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08625" y="3860800"/>
            <a:ext cx="2879725" cy="1655763"/>
          </a:xfrm>
          <a:prstGeom prst="line">
            <a:avLst/>
          </a:prstGeom>
          <a:noFill/>
          <a:ln w="25400">
            <a:solidFill>
              <a:srgbClr val="6600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7" name="Text Box 7">
            <a:extLst>
              <a:ext uri="{FF2B5EF4-FFF2-40B4-BE49-F238E27FC236}">
                <a16:creationId xmlns:a16="http://schemas.microsoft.com/office/drawing/2014/main" id="{2E2BF818-898C-4504-8302-F0F54A4A9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pravougaonika i/ili kvadrata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49155" name="Group 8">
            <a:extLst>
              <a:ext uri="{FF2B5EF4-FFF2-40B4-BE49-F238E27FC236}">
                <a16:creationId xmlns:a16="http://schemas.microsoft.com/office/drawing/2014/main" id="{CC07EC62-B9D5-4439-9BB1-EFAED9A9A369}"/>
              </a:ext>
            </a:extLst>
          </p:cNvPr>
          <p:cNvGrpSpPr>
            <a:grpSpLocks/>
          </p:cNvGrpSpPr>
          <p:nvPr/>
        </p:nvGrpSpPr>
        <p:grpSpPr bwMode="auto">
          <a:xfrm>
            <a:off x="1116013" y="4221163"/>
            <a:ext cx="2471737" cy="1890712"/>
            <a:chOff x="3623" y="716"/>
            <a:chExt cx="1557" cy="1191"/>
          </a:xfrm>
        </p:grpSpPr>
        <p:sp>
          <p:nvSpPr>
            <p:cNvPr id="49169" name="Rectangle 9">
              <a:extLst>
                <a:ext uri="{FF2B5EF4-FFF2-40B4-BE49-F238E27FC236}">
                  <a16:creationId xmlns:a16="http://schemas.microsoft.com/office/drawing/2014/main" id="{1F812879-24A0-47D8-8FB2-00D41F5CD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" y="745"/>
              <a:ext cx="1497" cy="11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49170" name="Oval 10">
              <a:extLst>
                <a:ext uri="{FF2B5EF4-FFF2-40B4-BE49-F238E27FC236}">
                  <a16:creationId xmlns:a16="http://schemas.microsoft.com/office/drawing/2014/main" id="{DC9F4CE6-5532-4AE5-8826-C47971A74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3" y="716"/>
              <a:ext cx="62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49171" name="Oval 11">
              <a:extLst>
                <a:ext uri="{FF2B5EF4-FFF2-40B4-BE49-F238E27FC236}">
                  <a16:creationId xmlns:a16="http://schemas.microsoft.com/office/drawing/2014/main" id="{4EAF0E64-8E2C-46C3-B542-4975B9E1E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" y="1845"/>
              <a:ext cx="62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49172" name="AutoShape 12">
              <a:extLst>
                <a:ext uri="{FF2B5EF4-FFF2-40B4-BE49-F238E27FC236}">
                  <a16:creationId xmlns:a16="http://schemas.microsoft.com/office/drawing/2014/main" id="{59760675-B715-4CF1-B3C9-046106D528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1249">
              <a:off x="3923" y="1162"/>
              <a:ext cx="953" cy="318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2 h 21600"/>
                <a:gd name="T4" fmla="*/ 32 w 21600"/>
                <a:gd name="T5" fmla="*/ 5 h 21600"/>
                <a:gd name="T6" fmla="*/ 42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434 h 21600"/>
                <a:gd name="T14" fmla="*/ 18903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</p:grpSp>
      <p:grpSp>
        <p:nvGrpSpPr>
          <p:cNvPr id="49156" name="Group 13">
            <a:extLst>
              <a:ext uri="{FF2B5EF4-FFF2-40B4-BE49-F238E27FC236}">
                <a16:creationId xmlns:a16="http://schemas.microsoft.com/office/drawing/2014/main" id="{00BAFB27-BE5D-47B1-9A5E-E77611ECA588}"/>
              </a:ext>
            </a:extLst>
          </p:cNvPr>
          <p:cNvGrpSpPr>
            <a:grpSpLocks/>
          </p:cNvGrpSpPr>
          <p:nvPr/>
        </p:nvGrpSpPr>
        <p:grpSpPr bwMode="auto">
          <a:xfrm>
            <a:off x="6227763" y="3573463"/>
            <a:ext cx="2414587" cy="2708275"/>
            <a:chOff x="3606" y="2205"/>
            <a:chExt cx="1521" cy="1706"/>
          </a:xfrm>
        </p:grpSpPr>
        <p:sp>
          <p:nvSpPr>
            <p:cNvPr id="49165" name="Rectangle 14">
              <a:extLst>
                <a:ext uri="{FF2B5EF4-FFF2-40B4-BE49-F238E27FC236}">
                  <a16:creationId xmlns:a16="http://schemas.microsoft.com/office/drawing/2014/main" id="{2846D1D7-3449-4DEC-92A5-FB86D567436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749587">
              <a:off x="3424" y="2387"/>
              <a:ext cx="1497" cy="113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49166" name="Oval 15">
              <a:extLst>
                <a:ext uri="{FF2B5EF4-FFF2-40B4-BE49-F238E27FC236}">
                  <a16:creationId xmlns:a16="http://schemas.microsoft.com/office/drawing/2014/main" id="{8BD54A30-5580-4C17-97FF-CFC129EFE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849"/>
              <a:ext cx="62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49167" name="AutoShape 16">
              <a:extLst>
                <a:ext uri="{FF2B5EF4-FFF2-40B4-BE49-F238E27FC236}">
                  <a16:creationId xmlns:a16="http://schemas.microsoft.com/office/drawing/2014/main" id="{77263EA6-A25E-4E76-9E80-4E0E21781C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8189966">
              <a:off x="3697" y="2795"/>
              <a:ext cx="953" cy="318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2 h 21600"/>
                <a:gd name="T4" fmla="*/ 32 w 21600"/>
                <a:gd name="T5" fmla="*/ 5 h 21600"/>
                <a:gd name="T6" fmla="*/ 42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434 h 21600"/>
                <a:gd name="T14" fmla="*/ 18903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49168" name="Oval 17">
              <a:extLst>
                <a:ext uri="{FF2B5EF4-FFF2-40B4-BE49-F238E27FC236}">
                  <a16:creationId xmlns:a16="http://schemas.microsoft.com/office/drawing/2014/main" id="{6C60E502-C858-4AA8-87EE-149DC7D64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5" y="2782"/>
              <a:ext cx="62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</p:grpSp>
      <p:sp>
        <p:nvSpPr>
          <p:cNvPr id="455698" name="Rectangle 18">
            <a:extLst>
              <a:ext uri="{FF2B5EF4-FFF2-40B4-BE49-F238E27FC236}">
                <a16:creationId xmlns:a16="http://schemas.microsoft.com/office/drawing/2014/main" id="{07C29C12-CCEF-4745-88C8-68718782E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021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5699" name="Rectangle 19">
            <a:extLst>
              <a:ext uri="{FF2B5EF4-FFF2-40B4-BE49-F238E27FC236}">
                <a16:creationId xmlns:a16="http://schemas.microsoft.com/office/drawing/2014/main" id="{4CA4BB42-9F4F-4503-8951-62A87C0B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9788" y="46529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5700" name="Rectangle 20">
            <a:extLst>
              <a:ext uri="{FF2B5EF4-FFF2-40B4-BE49-F238E27FC236}">
                <a16:creationId xmlns:a16="http://schemas.microsoft.com/office/drawing/2014/main" id="{29FE2A17-C644-4CD2-937F-E29CB3E3B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0052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5701" name="Rectangle 21">
            <a:extLst>
              <a:ext uri="{FF2B5EF4-FFF2-40B4-BE49-F238E27FC236}">
                <a16:creationId xmlns:a16="http://schemas.microsoft.com/office/drawing/2014/main" id="{D01A673E-AA1E-4013-9CD4-8ADA0EF13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876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5702" name="Rectangle 22">
            <a:extLst>
              <a:ext uri="{FF2B5EF4-FFF2-40B4-BE49-F238E27FC236}">
                <a16:creationId xmlns:a16="http://schemas.microsoft.com/office/drawing/2014/main" id="{F6081A9C-4F60-4893-BAB9-AFDC24784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292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9162" name="Picture 24">
            <a:extLst>
              <a:ext uri="{FF2B5EF4-FFF2-40B4-BE49-F238E27FC236}">
                <a16:creationId xmlns:a16="http://schemas.microsoft.com/office/drawing/2014/main" id="{F8F48E49-6CCC-4FCB-B38F-3C75E5AFB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331152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3" name="Text Box 3">
            <a:extLst>
              <a:ext uri="{FF2B5EF4-FFF2-40B4-BE49-F238E27FC236}">
                <a16:creationId xmlns:a16="http://schemas.microsoft.com/office/drawing/2014/main" id="{F080C39C-5ADB-4435-8E54-16B78CC37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922338"/>
            <a:ext cx="7381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Rectangle Tool (F6)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– iscrtava figuru čije su stranice paralelne stranicama papira, tj. osama koordinatnog sistema i njena geometrija je definisana tačkama 1 i 2.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5684" name="Text Box 4">
            <a:extLst>
              <a:ext uri="{FF2B5EF4-FFF2-40B4-BE49-F238E27FC236}">
                <a16:creationId xmlns:a16="http://schemas.microsoft.com/office/drawing/2014/main" id="{3474477C-C4F1-45C1-9F63-C49E2C50F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082925"/>
            <a:ext cx="59039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 Point Rectangle Tool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iscrtava figuru proizvoljno orijentisanu u ravni koja je definisana tačkama 3 i 4 i vrednošću 5.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574E5A12-7BF7-46B4-B36E-B32BCA75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991475" cy="363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79" name="Picture 3">
            <a:extLst>
              <a:ext uri="{FF2B5EF4-FFF2-40B4-BE49-F238E27FC236}">
                <a16:creationId xmlns:a16="http://schemas.microsoft.com/office/drawing/2014/main" id="{9175C4AA-A63C-48D8-9F8B-B8AC439F2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4343400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4">
            <a:extLst>
              <a:ext uri="{FF2B5EF4-FFF2-40B4-BE49-F238E27FC236}">
                <a16:creationId xmlns:a16="http://schemas.microsoft.com/office/drawing/2014/main" id="{CAE1478C-661B-4AFB-B8F7-AD86CE124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1125538"/>
            <a:ext cx="3600450" cy="3240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0181" name="Line 5">
            <a:extLst>
              <a:ext uri="{FF2B5EF4-FFF2-40B4-BE49-F238E27FC236}">
                <a16:creationId xmlns:a16="http://schemas.microsoft.com/office/drawing/2014/main" id="{3B0296CF-AD2E-4FF3-873F-EA8952455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836613"/>
            <a:ext cx="2089150" cy="17287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0182" name="Line 6">
            <a:extLst>
              <a:ext uri="{FF2B5EF4-FFF2-40B4-BE49-F238E27FC236}">
                <a16:creationId xmlns:a16="http://schemas.microsoft.com/office/drawing/2014/main" id="{860BDD90-BA67-4CF4-ACC3-5B695EBF78E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981075"/>
            <a:ext cx="288925" cy="3024188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0183" name="Line 7">
            <a:extLst>
              <a:ext uri="{FF2B5EF4-FFF2-40B4-BE49-F238E27FC236}">
                <a16:creationId xmlns:a16="http://schemas.microsoft.com/office/drawing/2014/main" id="{7E10B74F-A884-4F51-BB33-A120FFDF6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836613"/>
            <a:ext cx="936625" cy="2736850"/>
          </a:xfrm>
          <a:prstGeom prst="line">
            <a:avLst/>
          </a:prstGeom>
          <a:noFill/>
          <a:ln w="254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0184" name="Line 8">
            <a:extLst>
              <a:ext uri="{FF2B5EF4-FFF2-40B4-BE49-F238E27FC236}">
                <a16:creationId xmlns:a16="http://schemas.microsoft.com/office/drawing/2014/main" id="{14750C72-4771-4B03-A18F-9DE57BBF49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88125" y="908050"/>
            <a:ext cx="792163" cy="331311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56713" name="Rectangle 9">
            <a:extLst>
              <a:ext uri="{FF2B5EF4-FFF2-40B4-BE49-F238E27FC236}">
                <a16:creationId xmlns:a16="http://schemas.microsoft.com/office/drawing/2014/main" id="{4E065A76-77DC-49A7-B541-421D75EC57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96975"/>
            <a:ext cx="14398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Koordinate centra figure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6714" name="Rectangle 10">
            <a:extLst>
              <a:ext uri="{FF2B5EF4-FFF2-40B4-BE49-F238E27FC236}">
                <a16:creationId xmlns:a16="http://schemas.microsoft.com/office/drawing/2014/main" id="{8727F54A-B4BF-4B97-BC8C-66E8CF48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4005263"/>
            <a:ext cx="1439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Visina figure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6715" name="Rectangle 11">
            <a:extLst>
              <a:ext uri="{FF2B5EF4-FFF2-40B4-BE49-F238E27FC236}">
                <a16:creationId xmlns:a16="http://schemas.microsoft.com/office/drawing/2014/main" id="{976A96ED-191B-4BA4-AD35-44FB3E1F0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773238"/>
            <a:ext cx="1008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Širina figure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6716" name="Rectangle 12">
            <a:extLst>
              <a:ext uri="{FF2B5EF4-FFF2-40B4-BE49-F238E27FC236}">
                <a16:creationId xmlns:a16="http://schemas.microsoft.com/office/drawing/2014/main" id="{DA41E6EB-3664-46CE-8DF3-5DB6B7F5E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1196975"/>
            <a:ext cx="1584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Poluprečnik zaobljenja uglova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6717" name="Rectangle 13">
            <a:extLst>
              <a:ext uri="{FF2B5EF4-FFF2-40B4-BE49-F238E27FC236}">
                <a16:creationId xmlns:a16="http://schemas.microsoft.com/office/drawing/2014/main" id="{C3836B86-43AA-48B6-8068-8007FA7AC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3860800"/>
            <a:ext cx="14398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Širina (“debljina”) linije figure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6718" name="Rectangle 14">
            <a:extLst>
              <a:ext uri="{FF2B5EF4-FFF2-40B4-BE49-F238E27FC236}">
                <a16:creationId xmlns:a16="http://schemas.microsoft.com/office/drawing/2014/main" id="{68AD0518-0910-4AA3-8C10-EF9AACFA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1052513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Ugao rotacije</a:t>
            </a:r>
            <a:endParaRPr lang="en-US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91" name="Line 15">
            <a:extLst>
              <a:ext uri="{FF2B5EF4-FFF2-40B4-BE49-F238E27FC236}">
                <a16:creationId xmlns:a16="http://schemas.microsoft.com/office/drawing/2014/main" id="{F79FF3F3-7DAE-4DD7-8478-F4ED344235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95738" y="836613"/>
            <a:ext cx="144462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5">
            <a:extLst>
              <a:ext uri="{FF2B5EF4-FFF2-40B4-BE49-F238E27FC236}">
                <a16:creationId xmlns:a16="http://schemas.microsoft.com/office/drawing/2014/main" id="{9CA1DEB0-CEB3-4E40-A27E-2551E433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1350"/>
            <a:ext cx="273526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731" name="Text Box 3">
            <a:extLst>
              <a:ext uri="{FF2B5EF4-FFF2-40B4-BE49-F238E27FC236}">
                <a16:creationId xmlns:a16="http://schemas.microsoft.com/office/drawing/2014/main" id="{C37FD71F-55DA-4017-AF55-15D7B0DE7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993775"/>
            <a:ext cx="75263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Ellipse Tool (F7)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– iscrtava figuru čije su ose paralelne stranicama papira, tj. osama koordinatnog sistema i njena geometrija je definisana tačkama 1 i 2.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7732" name="Text Box 4">
            <a:extLst>
              <a:ext uri="{FF2B5EF4-FFF2-40B4-BE49-F238E27FC236}">
                <a16:creationId xmlns:a16="http://schemas.microsoft.com/office/drawing/2014/main" id="{4202AE81-F938-4EAA-B45B-7A242C5FA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068638"/>
            <a:ext cx="55451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3 Point Ellipse Tool</a:t>
            </a:r>
            <a:r>
              <a:rPr lang="sr-Latn-CS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– iscrtava figuru proizvoljno orijentisanu u ravni koja je definisana tačkama 3 i 4 i vrednošću 5.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7735" name="Text Box 7">
            <a:extLst>
              <a:ext uri="{FF2B5EF4-FFF2-40B4-BE49-F238E27FC236}">
                <a16:creationId xmlns:a16="http://schemas.microsoft.com/office/drawing/2014/main" id="{29368AC0-8219-44A1-9A60-FE2ACB7CB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elipsi i/ili kružnica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51206" name="Group 8">
            <a:extLst>
              <a:ext uri="{FF2B5EF4-FFF2-40B4-BE49-F238E27FC236}">
                <a16:creationId xmlns:a16="http://schemas.microsoft.com/office/drawing/2014/main" id="{7BEFD11B-4D93-47B4-BD30-D0193F1EECA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005263"/>
            <a:ext cx="3190875" cy="2238375"/>
            <a:chOff x="476" y="2523"/>
            <a:chExt cx="2010" cy="1410"/>
          </a:xfrm>
        </p:grpSpPr>
        <p:sp>
          <p:nvSpPr>
            <p:cNvPr id="51216" name="Oval 9">
              <a:extLst>
                <a:ext uri="{FF2B5EF4-FFF2-40B4-BE49-F238E27FC236}">
                  <a16:creationId xmlns:a16="http://schemas.microsoft.com/office/drawing/2014/main" id="{70D98372-3B16-41D6-9FC2-6ECC0D8C8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" y="2686"/>
              <a:ext cx="1496" cy="113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1217" name="Rectangle 10">
              <a:extLst>
                <a:ext uri="{FF2B5EF4-FFF2-40B4-BE49-F238E27FC236}">
                  <a16:creationId xmlns:a16="http://schemas.microsoft.com/office/drawing/2014/main" id="{3A2BC46F-2151-4209-B8A5-143F447F0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2688"/>
              <a:ext cx="1497" cy="1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1218" name="Oval 11">
              <a:extLst>
                <a:ext uri="{FF2B5EF4-FFF2-40B4-BE49-F238E27FC236}">
                  <a16:creationId xmlns:a16="http://schemas.microsoft.com/office/drawing/2014/main" id="{6F7B11B7-D247-4D7B-9922-F315BA868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" y="2653"/>
              <a:ext cx="62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1219" name="Oval 12">
              <a:extLst>
                <a:ext uri="{FF2B5EF4-FFF2-40B4-BE49-F238E27FC236}">
                  <a16:creationId xmlns:a16="http://schemas.microsoft.com/office/drawing/2014/main" id="{76D3CC2D-07B4-48B1-B295-1AB7DD2FA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3790"/>
              <a:ext cx="62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1220" name="AutoShape 13">
              <a:extLst>
                <a:ext uri="{FF2B5EF4-FFF2-40B4-BE49-F238E27FC236}">
                  <a16:creationId xmlns:a16="http://schemas.microsoft.com/office/drawing/2014/main" id="{FBA0160F-B89C-495B-A143-9DD2C9BA65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1249">
              <a:off x="1020" y="3067"/>
              <a:ext cx="953" cy="318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2 h 21600"/>
                <a:gd name="T4" fmla="*/ 32 w 21600"/>
                <a:gd name="T5" fmla="*/ 5 h 21600"/>
                <a:gd name="T6" fmla="*/ 42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434 h 21600"/>
                <a:gd name="T14" fmla="*/ 18903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457742" name="Rectangle 14">
              <a:extLst>
                <a:ext uri="{FF2B5EF4-FFF2-40B4-BE49-F238E27FC236}">
                  <a16:creationId xmlns:a16="http://schemas.microsoft.com/office/drawing/2014/main" id="{C6AF0E96-B505-4462-A2DD-3B13DB2DE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" y="252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sr-Latn-C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7743" name="Rectangle 15">
              <a:extLst>
                <a:ext uri="{FF2B5EF4-FFF2-40B4-BE49-F238E27FC236}">
                  <a16:creationId xmlns:a16="http://schemas.microsoft.com/office/drawing/2014/main" id="{FFFD9F89-7D0B-4136-8EBB-5FA88E713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70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sr-Latn-C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1207" name="Group 16">
            <a:extLst>
              <a:ext uri="{FF2B5EF4-FFF2-40B4-BE49-F238E27FC236}">
                <a16:creationId xmlns:a16="http://schemas.microsoft.com/office/drawing/2014/main" id="{1B8F529D-BF20-48B1-B556-32EC36B259A8}"/>
              </a:ext>
            </a:extLst>
          </p:cNvPr>
          <p:cNvGrpSpPr>
            <a:grpSpLocks/>
          </p:cNvGrpSpPr>
          <p:nvPr/>
        </p:nvGrpSpPr>
        <p:grpSpPr bwMode="auto">
          <a:xfrm>
            <a:off x="5651500" y="3933825"/>
            <a:ext cx="2544763" cy="2022475"/>
            <a:chOff x="3560" y="2478"/>
            <a:chExt cx="1603" cy="1274"/>
          </a:xfrm>
        </p:grpSpPr>
        <p:sp>
          <p:nvSpPr>
            <p:cNvPr id="457745" name="Rectangle 17">
              <a:extLst>
                <a:ext uri="{FF2B5EF4-FFF2-40B4-BE49-F238E27FC236}">
                  <a16:creationId xmlns:a16="http://schemas.microsoft.com/office/drawing/2014/main" id="{1E7B3CB9-5B0E-4CB5-8494-2D83F2B84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52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sr-Latn-C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7746" name="Rectangle 18">
              <a:extLst>
                <a:ext uri="{FF2B5EF4-FFF2-40B4-BE49-F238E27FC236}">
                  <a16:creationId xmlns:a16="http://schemas.microsoft.com/office/drawing/2014/main" id="{739F1049-C08A-4FD4-A2CE-5789F0B48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" y="247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sr-Latn-C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51210" name="Oval 19">
              <a:extLst>
                <a:ext uri="{FF2B5EF4-FFF2-40B4-BE49-F238E27FC236}">
                  <a16:creationId xmlns:a16="http://schemas.microsoft.com/office/drawing/2014/main" id="{AA4BA292-101F-44FF-822D-996CC5AD38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86001">
              <a:off x="3606" y="2523"/>
              <a:ext cx="1496" cy="113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1211" name="Rectangle 20">
              <a:extLst>
                <a:ext uri="{FF2B5EF4-FFF2-40B4-BE49-F238E27FC236}">
                  <a16:creationId xmlns:a16="http://schemas.microsoft.com/office/drawing/2014/main" id="{484B7571-5C03-44AE-9BD4-1E958F3D57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85372">
              <a:off x="3611" y="2525"/>
              <a:ext cx="1497" cy="1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1212" name="Oval 21">
              <a:extLst>
                <a:ext uri="{FF2B5EF4-FFF2-40B4-BE49-F238E27FC236}">
                  <a16:creationId xmlns:a16="http://schemas.microsoft.com/office/drawing/2014/main" id="{87EE4091-E5FA-455C-A8B2-779E2FFD50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88334">
              <a:off x="3752" y="3543"/>
              <a:ext cx="62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1213" name="Oval 22">
              <a:extLst>
                <a:ext uri="{FF2B5EF4-FFF2-40B4-BE49-F238E27FC236}">
                  <a16:creationId xmlns:a16="http://schemas.microsoft.com/office/drawing/2014/main" id="{8C676BA9-51C6-41DD-A91B-14170580F3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88334">
              <a:off x="4902" y="2583"/>
              <a:ext cx="62" cy="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1214" name="AutoShape 23">
              <a:extLst>
                <a:ext uri="{FF2B5EF4-FFF2-40B4-BE49-F238E27FC236}">
                  <a16:creationId xmlns:a16="http://schemas.microsoft.com/office/drawing/2014/main" id="{4E0DBDA4-7F23-4565-A8B3-DAF339C48F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7921860">
              <a:off x="3896" y="2904"/>
              <a:ext cx="953" cy="318"/>
            </a:xfrm>
            <a:custGeom>
              <a:avLst/>
              <a:gdLst>
                <a:gd name="T0" fmla="*/ 32 w 21600"/>
                <a:gd name="T1" fmla="*/ 0 h 21600"/>
                <a:gd name="T2" fmla="*/ 0 w 21600"/>
                <a:gd name="T3" fmla="*/ 2 h 21600"/>
                <a:gd name="T4" fmla="*/ 32 w 21600"/>
                <a:gd name="T5" fmla="*/ 5 h 21600"/>
                <a:gd name="T6" fmla="*/ 42 w 21600"/>
                <a:gd name="T7" fmla="*/ 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7 w 21600"/>
                <a:gd name="T13" fmla="*/ 5434 h 21600"/>
                <a:gd name="T14" fmla="*/ 18903 w 21600"/>
                <a:gd name="T15" fmla="*/ 1623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457752" name="Rectangle 24">
              <a:extLst>
                <a:ext uri="{FF2B5EF4-FFF2-40B4-BE49-F238E27FC236}">
                  <a16:creationId xmlns:a16="http://schemas.microsoft.com/office/drawing/2014/main" id="{D035F0AD-4ABD-4276-899C-C0B453B2F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284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sr-Latn-C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>
            <a:extLst>
              <a:ext uri="{FF2B5EF4-FFF2-40B4-BE49-F238E27FC236}">
                <a16:creationId xmlns:a16="http://schemas.microsoft.com/office/drawing/2014/main" id="{3E5725C3-695E-41C9-829E-394C36FA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7920037" cy="309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>
            <a:extLst>
              <a:ext uri="{FF2B5EF4-FFF2-40B4-BE49-F238E27FC236}">
                <a16:creationId xmlns:a16="http://schemas.microsoft.com/office/drawing/2014/main" id="{BF6D460B-E4AA-4058-B412-F545F385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68638"/>
            <a:ext cx="23764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>
            <a:extLst>
              <a:ext uri="{FF2B5EF4-FFF2-40B4-BE49-F238E27FC236}">
                <a16:creationId xmlns:a16="http://schemas.microsoft.com/office/drawing/2014/main" id="{9DDF4E9B-8390-4152-947F-0D5992EC0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068638"/>
            <a:ext cx="2376487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5">
            <a:extLst>
              <a:ext uri="{FF2B5EF4-FFF2-40B4-BE49-F238E27FC236}">
                <a16:creationId xmlns:a16="http://schemas.microsoft.com/office/drawing/2014/main" id="{0DFBE042-E87B-43FE-B0D3-E7FA1A7AD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23764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Line 6">
            <a:extLst>
              <a:ext uri="{FF2B5EF4-FFF2-40B4-BE49-F238E27FC236}">
                <a16:creationId xmlns:a16="http://schemas.microsoft.com/office/drawing/2014/main" id="{77532CD6-6245-4708-911E-30C3735188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1268413"/>
            <a:ext cx="2376488" cy="24495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2231" name="Line 7">
            <a:extLst>
              <a:ext uri="{FF2B5EF4-FFF2-40B4-BE49-F238E27FC236}">
                <a16:creationId xmlns:a16="http://schemas.microsoft.com/office/drawing/2014/main" id="{4381F8CC-449F-4186-B41D-2A4016474F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7175" y="1196975"/>
            <a:ext cx="649288" cy="2520950"/>
          </a:xfrm>
          <a:prstGeom prst="line">
            <a:avLst/>
          </a:prstGeom>
          <a:noFill/>
          <a:ln w="25400">
            <a:solidFill>
              <a:srgbClr val="00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2232" name="Line 8">
            <a:extLst>
              <a:ext uri="{FF2B5EF4-FFF2-40B4-BE49-F238E27FC236}">
                <a16:creationId xmlns:a16="http://schemas.microsoft.com/office/drawing/2014/main" id="{AE91EFDE-CFD9-4682-B03A-456CAF83D4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1196975"/>
            <a:ext cx="1800225" cy="252095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9" name="Text Box 3">
            <a:extLst>
              <a:ext uri="{FF2B5EF4-FFF2-40B4-BE49-F238E27FC236}">
                <a16:creationId xmlns:a16="http://schemas.microsoft.com/office/drawing/2014/main" id="{82F59A6B-24DA-4C22-A91A-F9F8B0BF7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8387" y="764704"/>
            <a:ext cx="5183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r-Latn-CS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Smart Drawing (</a:t>
            </a:r>
            <a:r>
              <a:rPr lang="sr-Latn-CS" sz="32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Shift+S</a:t>
            </a:r>
            <a:r>
              <a:rPr lang="sr-Latn-CS" sz="3200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53251" name="Picture 5">
            <a:extLst>
              <a:ext uri="{FF2B5EF4-FFF2-40B4-BE49-F238E27FC236}">
                <a16:creationId xmlns:a16="http://schemas.microsoft.com/office/drawing/2014/main" id="{992CAD2D-2AD7-4E8E-B57C-68EB4E2F7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08962" cy="48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9782" name="Text Box 6">
            <a:extLst>
              <a:ext uri="{FF2B5EF4-FFF2-40B4-BE49-F238E27FC236}">
                <a16:creationId xmlns:a16="http://schemas.microsoft.com/office/drawing/2014/main" id="{ABD7AC43-D5D1-4BD0-96F0-DFE91A2CD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16113"/>
            <a:ext cx="741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</a:t>
            </a:r>
            <a:r>
              <a:rPr lang="sr-Latn-CS" sz="24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omogućava skiciranje oblike slobodoručnim crtanjem</a:t>
            </a: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ali ih CorelDRAW prepoznaje i iscrtava kao specijalizovane oblike.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59783" name="Text Box 7">
            <a:extLst>
              <a:ext uri="{FF2B5EF4-FFF2-40B4-BE49-F238E27FC236}">
                <a16:creationId xmlns:a16="http://schemas.microsoft.com/office/drawing/2014/main" id="{24FD1A62-C1DA-44CB-9321-B1290F09F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82073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Shape Recognition Level</a:t>
            </a:r>
            <a:r>
              <a:rPr lang="sr-Latn-CS" altLang="sr-Latn-R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– definiše koliko precizno treba skicirani oblik da se poklapa sa određenim oblikom kako bi se prepoznao i iscrtao.</a:t>
            </a:r>
          </a:p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Smart Smoothing Level</a:t>
            </a:r>
            <a:r>
              <a:rPr lang="sr-Latn-CS" altLang="sr-Latn-R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– primenjuje određeni nivo “umekšavanja” čvorova.</a:t>
            </a:r>
          </a:p>
          <a:p>
            <a:pPr algn="l" eaLnBrk="1" hangingPunct="1">
              <a:spcBef>
                <a:spcPct val="50000"/>
              </a:spcBef>
            </a:pPr>
            <a:r>
              <a:rPr lang="sr-Latn-CS" altLang="sr-Latn-RS" sz="2400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Hairline</a:t>
            </a:r>
            <a:r>
              <a:rPr lang="sr-Latn-CS" altLang="sr-Latn-RS" sz="22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– definiše širinu (“debljinu”) linije.</a:t>
            </a:r>
            <a:endParaRPr lang="en-US" altLang="sr-Latn-RS" sz="220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3254" name="Picture 8">
            <a:extLst>
              <a:ext uri="{FF2B5EF4-FFF2-40B4-BE49-F238E27FC236}">
                <a16:creationId xmlns:a16="http://schemas.microsoft.com/office/drawing/2014/main" id="{6FEA793F-93DA-4BB7-BBD5-3E64013D7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3311525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:a16="http://schemas.microsoft.com/office/drawing/2014/main" id="{890379A2-CD57-480C-A6E5-166E5F16EFC3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49275"/>
            <a:ext cx="4044950" cy="5732463"/>
            <a:chOff x="1202" y="391"/>
            <a:chExt cx="2548" cy="3611"/>
          </a:xfrm>
        </p:grpSpPr>
        <p:pic>
          <p:nvPicPr>
            <p:cNvPr id="54276" name="Picture 3">
              <a:extLst>
                <a:ext uri="{FF2B5EF4-FFF2-40B4-BE49-F238E27FC236}">
                  <a16:creationId xmlns:a16="http://schemas.microsoft.com/office/drawing/2014/main" id="{13BCF2CD-5455-4799-9D5D-32D7FD331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391"/>
              <a:ext cx="2548" cy="3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7" name="AutoShape 4">
              <a:extLst>
                <a:ext uri="{FF2B5EF4-FFF2-40B4-BE49-F238E27FC236}">
                  <a16:creationId xmlns:a16="http://schemas.microsoft.com/office/drawing/2014/main" id="{90954FD0-22E3-48D0-97FE-F172E2C31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" y="572"/>
              <a:ext cx="226" cy="3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4278" name="AutoShape 5">
              <a:extLst>
                <a:ext uri="{FF2B5EF4-FFF2-40B4-BE49-F238E27FC236}">
                  <a16:creationId xmlns:a16="http://schemas.microsoft.com/office/drawing/2014/main" id="{0CF596E0-323B-4505-A23E-67E4DB2BB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344"/>
              <a:ext cx="226" cy="3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4279" name="AutoShape 6">
              <a:extLst>
                <a:ext uri="{FF2B5EF4-FFF2-40B4-BE49-F238E27FC236}">
                  <a16:creationId xmlns:a16="http://schemas.microsoft.com/office/drawing/2014/main" id="{716670F9-B9CD-426C-8E8C-6E785881B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069"/>
              <a:ext cx="226" cy="3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4280" name="AutoShape 7">
              <a:extLst>
                <a:ext uri="{FF2B5EF4-FFF2-40B4-BE49-F238E27FC236}">
                  <a16:creationId xmlns:a16="http://schemas.microsoft.com/office/drawing/2014/main" id="{B506CD73-E330-46AA-B1E9-236D7A464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2750"/>
              <a:ext cx="226" cy="3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  <p:sp>
          <p:nvSpPr>
            <p:cNvPr id="54281" name="AutoShape 8">
              <a:extLst>
                <a:ext uri="{FF2B5EF4-FFF2-40B4-BE49-F238E27FC236}">
                  <a16:creationId xmlns:a16="http://schemas.microsoft.com/office/drawing/2014/main" id="{35978D2D-E821-478B-9D68-3361DA00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3385"/>
              <a:ext cx="226" cy="36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sr-Latn-RS"/>
            </a:p>
          </p:txBody>
        </p:sp>
      </p:grpSp>
      <p:sp>
        <p:nvSpPr>
          <p:cNvPr id="460809" name="Text Box 9">
            <a:extLst>
              <a:ext uri="{FF2B5EF4-FFF2-40B4-BE49-F238E27FC236}">
                <a16:creationId xmlns:a16="http://schemas.microsoft.com/office/drawing/2014/main" id="{1508F7CC-6055-4340-B62F-A9617B083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844675"/>
            <a:ext cx="403225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Nekoliko primera kako radi komanda </a:t>
            </a:r>
            <a:r>
              <a:rPr lang="sr-Latn-CS" sz="28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Smart Drawing</a:t>
            </a:r>
            <a:r>
              <a:rPr lang="sr-Latn-C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 to sa podešenim pomenutim opcijama na </a:t>
            </a:r>
            <a:r>
              <a:rPr lang="sr-Latn-CS" sz="2800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Medium</a:t>
            </a:r>
            <a:r>
              <a:rPr lang="sr-Latn-C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kao što je prikazano na prethodnom slajdu.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evi deo">
            <a:extLst>
              <a:ext uri="{FF2B5EF4-FFF2-40B4-BE49-F238E27FC236}">
                <a16:creationId xmlns:a16="http://schemas.microsoft.com/office/drawing/2014/main" id="{1FCC9ABC-D4A2-44D0-8A30-A65E40F46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353425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4">
            <a:extLst>
              <a:ext uri="{FF2B5EF4-FFF2-40B4-BE49-F238E27FC236}">
                <a16:creationId xmlns:a16="http://schemas.microsoft.com/office/drawing/2014/main" id="{8FA65954-1CD1-4E7E-9DB9-58004B5B1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836613"/>
            <a:ext cx="24479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26" name="Text Box 2">
            <a:extLst>
              <a:ext uri="{FF2B5EF4-FFF2-40B4-BE49-F238E27FC236}">
                <a16:creationId xmlns:a16="http://schemas.microsoft.com/office/drawing/2014/main" id="{8788EB6C-2726-4B54-8A6B-EC5DBA85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04813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mreže – Graph Paper Tool (</a:t>
            </a:r>
            <a:r>
              <a:rPr lang="sr-Latn-C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</a:t>
            </a: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61827" name="Text Box 3">
            <a:extLst>
              <a:ext uri="{FF2B5EF4-FFF2-40B4-BE49-F238E27FC236}">
                <a16:creationId xmlns:a16="http://schemas.microsoft.com/office/drawing/2014/main" id="{FCD0BE1B-F055-42BB-AF97-865555C00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352742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emulaciju milimetarskog papira ili papira za tehničko crtanje.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5301" name="AutoShape 4">
            <a:extLst>
              <a:ext uri="{FF2B5EF4-FFF2-40B4-BE49-F238E27FC236}">
                <a16:creationId xmlns:a16="http://schemas.microsoft.com/office/drawing/2014/main" id="{84704DB3-9E06-4888-8767-3B66C5FF7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1412875"/>
            <a:ext cx="1368425" cy="720725"/>
          </a:xfrm>
          <a:custGeom>
            <a:avLst/>
            <a:gdLst>
              <a:gd name="T0" fmla="*/ 65020389 w 21600"/>
              <a:gd name="T1" fmla="*/ 0 h 21600"/>
              <a:gd name="T2" fmla="*/ 0 w 21600"/>
              <a:gd name="T3" fmla="*/ 12024195 h 21600"/>
              <a:gd name="T4" fmla="*/ 65020389 w 21600"/>
              <a:gd name="T5" fmla="*/ 24048357 h 21600"/>
              <a:gd name="T6" fmla="*/ 86693842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55302" name="Picture 5">
            <a:extLst>
              <a:ext uri="{FF2B5EF4-FFF2-40B4-BE49-F238E27FC236}">
                <a16:creationId xmlns:a16="http://schemas.microsoft.com/office/drawing/2014/main" id="{AF4D77E8-1C12-4DD3-BA35-57D5A759E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4688"/>
            <a:ext cx="4679950" cy="412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6">
            <a:extLst>
              <a:ext uri="{FF2B5EF4-FFF2-40B4-BE49-F238E27FC236}">
                <a16:creationId xmlns:a16="http://schemas.microsoft.com/office/drawing/2014/main" id="{4F5670EE-8256-4AD5-832D-8D4E73D99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352800"/>
            <a:ext cx="3024188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831" name="Rectangle 7">
            <a:extLst>
              <a:ext uri="{FF2B5EF4-FFF2-40B4-BE49-F238E27FC236}">
                <a16:creationId xmlns:a16="http://schemas.microsoft.com/office/drawing/2014/main" id="{3971B568-D90A-45A9-BDD0-9B9E46B35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149725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Broj kolona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832" name="Rectangle 8">
            <a:extLst>
              <a:ext uri="{FF2B5EF4-FFF2-40B4-BE49-F238E27FC236}">
                <a16:creationId xmlns:a16="http://schemas.microsoft.com/office/drawing/2014/main" id="{F32344D7-0E4D-41CB-8701-FC197660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5086350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Broj redova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5306" name="Line 9">
            <a:extLst>
              <a:ext uri="{FF2B5EF4-FFF2-40B4-BE49-F238E27FC236}">
                <a16:creationId xmlns:a16="http://schemas.microsoft.com/office/drawing/2014/main" id="{B44B0011-0915-4087-8515-34A2139CE50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3138" y="3286125"/>
            <a:ext cx="792162" cy="863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5307" name="Line 10">
            <a:extLst>
              <a:ext uri="{FF2B5EF4-FFF2-40B4-BE49-F238E27FC236}">
                <a16:creationId xmlns:a16="http://schemas.microsoft.com/office/drawing/2014/main" id="{D9D669DE-719C-4384-A73B-CE6AA0EE15C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3138" y="3502025"/>
            <a:ext cx="503237" cy="15843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61835" name="Rectangle 11">
            <a:extLst>
              <a:ext uri="{FF2B5EF4-FFF2-40B4-BE49-F238E27FC236}">
                <a16:creationId xmlns:a16="http://schemas.microsoft.com/office/drawing/2014/main" id="{9E526770-4708-4795-BF62-8B704C3ED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652963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30 redova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1836" name="Rectangle 12">
            <a:extLst>
              <a:ext uri="{FF2B5EF4-FFF2-40B4-BE49-F238E27FC236}">
                <a16:creationId xmlns:a16="http://schemas.microsoft.com/office/drawing/2014/main" id="{D8FF11FC-7EC0-48C8-8E15-206E8F1E6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781300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10 kolona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Text Box 2">
            <a:extLst>
              <a:ext uri="{FF2B5EF4-FFF2-40B4-BE49-F238E27FC236}">
                <a16:creationId xmlns:a16="http://schemas.microsoft.com/office/drawing/2014/main" id="{2D774042-DACB-4B2A-B6F4-B6DC5686EE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poligona – Polygon Tool (</a:t>
            </a:r>
            <a:r>
              <a:rPr lang="sr-Latn-C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</a:t>
            </a: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62851" name="Text Box 3">
            <a:extLst>
              <a:ext uri="{FF2B5EF4-FFF2-40B4-BE49-F238E27FC236}">
                <a16:creationId xmlns:a16="http://schemas.microsoft.com/office/drawing/2014/main" id="{0E7112AD-AFFF-4D6D-83CD-9F986977B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4248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pravilnih poligona. Raspon broja stranica i temena ide od </a:t>
            </a:r>
            <a:r>
              <a:rPr lang="sr-Latn-C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do 500</a:t>
            </a: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6324" name="AutoShape 4">
            <a:extLst>
              <a:ext uri="{FF2B5EF4-FFF2-40B4-BE49-F238E27FC236}">
                <a16:creationId xmlns:a16="http://schemas.microsoft.com/office/drawing/2014/main" id="{4B485F09-C94E-4A77-B9BA-C6FC00ED1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96975"/>
            <a:ext cx="1295400" cy="720725"/>
          </a:xfrm>
          <a:custGeom>
            <a:avLst/>
            <a:gdLst>
              <a:gd name="T0" fmla="*/ 58266006 w 21600"/>
              <a:gd name="T1" fmla="*/ 0 h 21600"/>
              <a:gd name="T2" fmla="*/ 0 w 21600"/>
              <a:gd name="T3" fmla="*/ 12024195 h 21600"/>
              <a:gd name="T4" fmla="*/ 58266006 w 21600"/>
              <a:gd name="T5" fmla="*/ 24048357 h 21600"/>
              <a:gd name="T6" fmla="*/ 7768801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223C2138-6440-4E5A-B3B1-A0AF05C3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44900"/>
            <a:ext cx="27717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7">
            <a:extLst>
              <a:ext uri="{FF2B5EF4-FFF2-40B4-BE49-F238E27FC236}">
                <a16:creationId xmlns:a16="http://schemas.microsoft.com/office/drawing/2014/main" id="{6B9C02FB-695F-4139-9345-D2A872104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81300"/>
            <a:ext cx="8180387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Line 8">
            <a:extLst>
              <a:ext uri="{FF2B5EF4-FFF2-40B4-BE49-F238E27FC236}">
                <a16:creationId xmlns:a16="http://schemas.microsoft.com/office/drawing/2014/main" id="{925A4DFA-DE1D-4328-A875-0797787686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59338" y="3068638"/>
            <a:ext cx="865187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pic>
        <p:nvPicPr>
          <p:cNvPr id="56328" name="Picture 9">
            <a:extLst>
              <a:ext uri="{FF2B5EF4-FFF2-40B4-BE49-F238E27FC236}">
                <a16:creationId xmlns:a16="http://schemas.microsoft.com/office/drawing/2014/main" id="{72D2ADD3-D855-4B00-BFFC-F7F137E52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49275"/>
            <a:ext cx="24479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Text Box 2">
            <a:extLst>
              <a:ext uri="{FF2B5EF4-FFF2-40B4-BE49-F238E27FC236}">
                <a16:creationId xmlns:a16="http://schemas.microsoft.com/office/drawing/2014/main" id="{26D06961-22E2-4370-B412-735233C55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zvezda – Star Tool (</a:t>
            </a:r>
            <a:r>
              <a:rPr lang="sr-Latn-C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Y</a:t>
            </a: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63875" name="Text Box 3">
            <a:extLst>
              <a:ext uri="{FF2B5EF4-FFF2-40B4-BE49-F238E27FC236}">
                <a16:creationId xmlns:a16="http://schemas.microsoft.com/office/drawing/2014/main" id="{F8A77DA6-502B-40CF-9A1A-FAA2E0B4D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4248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pravilnih zvezda. Raspon broja stranica i temena ide od </a:t>
            </a:r>
            <a:r>
              <a:rPr lang="sr-Latn-C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do 500</a:t>
            </a: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053" name="AutoShape 4">
            <a:extLst>
              <a:ext uri="{FF2B5EF4-FFF2-40B4-BE49-F238E27FC236}">
                <a16:creationId xmlns:a16="http://schemas.microsoft.com/office/drawing/2014/main" id="{D75D5E87-8D21-4A80-8C19-3F7767A1C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196975"/>
            <a:ext cx="1295400" cy="720725"/>
          </a:xfrm>
          <a:custGeom>
            <a:avLst/>
            <a:gdLst>
              <a:gd name="T0" fmla="*/ 58266006 w 21600"/>
              <a:gd name="T1" fmla="*/ 0 h 21600"/>
              <a:gd name="T2" fmla="*/ 0 w 21600"/>
              <a:gd name="T3" fmla="*/ 12024195 h 21600"/>
              <a:gd name="T4" fmla="*/ 58266006 w 21600"/>
              <a:gd name="T5" fmla="*/ 24048357 h 21600"/>
              <a:gd name="T6" fmla="*/ 7768801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6C5CD12-47EB-4472-A6DB-805F8BF2B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8277225" cy="33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Line 7">
            <a:extLst>
              <a:ext uri="{FF2B5EF4-FFF2-40B4-BE49-F238E27FC236}">
                <a16:creationId xmlns:a16="http://schemas.microsoft.com/office/drawing/2014/main" id="{00DB7A59-2331-4F13-BE17-1C203F5730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3141663"/>
            <a:ext cx="936625" cy="1366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ED91ABF1-3E16-42C2-B6D0-8E129B6B24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573463"/>
          <a:ext cx="2952750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4" imgW="2117507" imgH="2014769" progId="CorelDRAW.Graphic.14">
                  <p:embed/>
                </p:oleObj>
              </mc:Choice>
              <mc:Fallback>
                <p:oleObj name="CorelDRAW" r:id="rId4" imgW="2117507" imgH="2014769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573463"/>
                        <a:ext cx="2952750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3881" name="Text Box 9">
            <a:extLst>
              <a:ext uri="{FF2B5EF4-FFF2-40B4-BE49-F238E27FC236}">
                <a16:creationId xmlns:a16="http://schemas.microsoft.com/office/drawing/2014/main" id="{62767154-11D2-4696-BA90-34FEE1DB6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300663"/>
            <a:ext cx="3600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Trebalo bi podesiti izgled linija! 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7" name="Picture 10">
            <a:extLst>
              <a:ext uri="{FF2B5EF4-FFF2-40B4-BE49-F238E27FC236}">
                <a16:creationId xmlns:a16="http://schemas.microsoft.com/office/drawing/2014/main" id="{0B42C238-A977-40C1-AF5F-9B9473C91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92150"/>
            <a:ext cx="24479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ED9F02AE-010D-4517-A712-5E8BADD878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3644900"/>
          <a:ext cx="8208962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3" imgW="6663009" imgH="2149368" progId="CorelDRAW.Graphic.14">
                  <p:embed/>
                </p:oleObj>
              </mc:Choice>
              <mc:Fallback>
                <p:oleObj name="CorelDRAW" r:id="rId3" imgW="6663009" imgH="2149368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644900"/>
                        <a:ext cx="8208962" cy="264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>
            <a:extLst>
              <a:ext uri="{FF2B5EF4-FFF2-40B4-BE49-F238E27FC236}">
                <a16:creationId xmlns:a16="http://schemas.microsoft.com/office/drawing/2014/main" id="{9DA24F47-3382-4360-8CA4-83E39327D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9275"/>
            <a:ext cx="3671887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ECBDBA01-E39F-40E1-A014-53AF72CE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76250"/>
            <a:ext cx="3340100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Line 5">
            <a:extLst>
              <a:ext uri="{FF2B5EF4-FFF2-40B4-BE49-F238E27FC236}">
                <a16:creationId xmlns:a16="http://schemas.microsoft.com/office/drawing/2014/main" id="{4B013A20-BF62-4CED-81FD-CF371F810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484313"/>
            <a:ext cx="2519362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3078" name="Line 6">
            <a:extLst>
              <a:ext uri="{FF2B5EF4-FFF2-40B4-BE49-F238E27FC236}">
                <a16:creationId xmlns:a16="http://schemas.microsoft.com/office/drawing/2014/main" id="{A655B2BC-FDD8-4899-98BE-24384CC73A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0275" y="2657475"/>
            <a:ext cx="3419475" cy="148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3079" name="Line 7">
            <a:extLst>
              <a:ext uri="{FF2B5EF4-FFF2-40B4-BE49-F238E27FC236}">
                <a16:creationId xmlns:a16="http://schemas.microsoft.com/office/drawing/2014/main" id="{FEC6A120-FC73-4931-B9DD-5536B815F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05375" y="2852738"/>
            <a:ext cx="714375" cy="10144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3080" name="Line 8">
            <a:extLst>
              <a:ext uri="{FF2B5EF4-FFF2-40B4-BE49-F238E27FC236}">
                <a16:creationId xmlns:a16="http://schemas.microsoft.com/office/drawing/2014/main" id="{84952D41-24D4-4921-991E-54A93CC6F0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3400" y="3082925"/>
            <a:ext cx="1263650" cy="14255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Text Box 2">
            <a:extLst>
              <a:ext uri="{FF2B5EF4-FFF2-40B4-BE49-F238E27FC236}">
                <a16:creationId xmlns:a16="http://schemas.microsoft.com/office/drawing/2014/main" id="{766A3924-CF6D-4E96-A55C-73FF45E4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kompleksnih zvezda – </a:t>
            </a:r>
            <a:r>
              <a:rPr lang="sr-Latn-C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Complex Star Tool</a:t>
            </a:r>
            <a:endParaRPr lang="en-US" sz="2400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65923" name="Text Box 3">
            <a:extLst>
              <a:ext uri="{FF2B5EF4-FFF2-40B4-BE49-F238E27FC236}">
                <a16:creationId xmlns:a16="http://schemas.microsoft.com/office/drawing/2014/main" id="{681A4E0F-5742-41F2-BBFD-2DE5D42C3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4103687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zvezda kompleksnog oblika. Raspon broja stranica i temena ide od </a:t>
            </a:r>
            <a:r>
              <a:rPr lang="sr-Latn-C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3 do 500</a:t>
            </a: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2177701C-FDB0-4110-AAD5-D70FC8C8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1412875"/>
            <a:ext cx="1511300" cy="720725"/>
          </a:xfrm>
          <a:custGeom>
            <a:avLst/>
            <a:gdLst>
              <a:gd name="T0" fmla="*/ 79306523 w 21600"/>
              <a:gd name="T1" fmla="*/ 0 h 21600"/>
              <a:gd name="T2" fmla="*/ 0 w 21600"/>
              <a:gd name="T3" fmla="*/ 12024195 h 21600"/>
              <a:gd name="T4" fmla="*/ 79306523 w 21600"/>
              <a:gd name="T5" fmla="*/ 24048357 h 21600"/>
              <a:gd name="T6" fmla="*/ 10574201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CD3126EC-737D-46A0-AD09-BD0310B14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77225" cy="331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A91748B6-BF60-4C81-A4DA-A9C23B0414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789363"/>
          <a:ext cx="2462213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orelDRAW" r:id="rId4" imgW="1856880" imgH="1870920" progId="CorelDRAW.Graphic.14">
                  <p:embed/>
                </p:oleObj>
              </mc:Choice>
              <mc:Fallback>
                <p:oleObj name="CorelDRAW" r:id="rId4" imgW="1856880" imgH="1870920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789363"/>
                        <a:ext cx="2462213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Line 8">
            <a:extLst>
              <a:ext uri="{FF2B5EF4-FFF2-40B4-BE49-F238E27FC236}">
                <a16:creationId xmlns:a16="http://schemas.microsoft.com/office/drawing/2014/main" id="{7FF79026-1FAD-4063-8384-E9573A6E51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9838" y="3500438"/>
            <a:ext cx="1296987" cy="8651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pic>
        <p:nvPicPr>
          <p:cNvPr id="4104" name="Picture 9">
            <a:extLst>
              <a:ext uri="{FF2B5EF4-FFF2-40B4-BE49-F238E27FC236}">
                <a16:creationId xmlns:a16="http://schemas.microsoft.com/office/drawing/2014/main" id="{8E5F0355-15B9-4F78-B888-BA964FEF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4479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Text Box 2">
            <a:extLst>
              <a:ext uri="{FF2B5EF4-FFF2-40B4-BE49-F238E27FC236}">
                <a16:creationId xmlns:a16="http://schemas.microsoft.com/office/drawing/2014/main" id="{592069B5-9FBE-45C8-937D-FAC45A6AF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76250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Definisanje oštrine kompleksne zvezde</a:t>
            </a: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8" name="Picture 3">
            <a:extLst>
              <a:ext uri="{FF2B5EF4-FFF2-40B4-BE49-F238E27FC236}">
                <a16:creationId xmlns:a16="http://schemas.microsoft.com/office/drawing/2014/main" id="{69504EA9-1EBA-40FC-A793-9951C2961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25431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43F17B49-AC65-4AD9-9662-2C73F6155F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773238"/>
          <a:ext cx="1922462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CorelDRAW" r:id="rId4" imgW="1732564" imgH="1620398" progId="CorelDRAW.Graphic.14">
                  <p:embed/>
                </p:oleObj>
              </mc:Choice>
              <mc:Fallback>
                <p:oleObj name="CorelDRAW" r:id="rId4" imgW="1732564" imgH="1620398" progId="CorelDRAW.Graphic.1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73238"/>
                        <a:ext cx="1922462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5">
            <a:extLst>
              <a:ext uri="{FF2B5EF4-FFF2-40B4-BE49-F238E27FC236}">
                <a16:creationId xmlns:a16="http://schemas.microsoft.com/office/drawing/2014/main" id="{8D8811F2-052F-4656-ABE2-17FF765A4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412875"/>
            <a:ext cx="25431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436B2537-FB3F-4831-8A45-BE035CB44F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844675"/>
          <a:ext cx="192563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CorelDRAW" r:id="rId7" imgW="1766377" imgH="1650309" progId="CorelDRAW.Graphic.14">
                  <p:embed/>
                </p:oleObj>
              </mc:Choice>
              <mc:Fallback>
                <p:oleObj name="CorelDRAW" r:id="rId7" imgW="1766377" imgH="1650309" progId="CorelDRAW.Graphic.1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844675"/>
                        <a:ext cx="1925638" cy="179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>
            <a:extLst>
              <a:ext uri="{FF2B5EF4-FFF2-40B4-BE49-F238E27FC236}">
                <a16:creationId xmlns:a16="http://schemas.microsoft.com/office/drawing/2014/main" id="{F11568DD-EC27-463C-AC69-666857E3ED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4437063"/>
          <a:ext cx="17843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CorelDRAW" r:id="rId9" imgW="1686397" imgH="1699402" progId="CorelDRAW.Graphic.14">
                  <p:embed/>
                </p:oleObj>
              </mc:Choice>
              <mc:Fallback>
                <p:oleObj name="CorelDRAW" r:id="rId9" imgW="1686397" imgH="1699402" progId="CorelDRAW.Graphic.1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437063"/>
                        <a:ext cx="1784350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>
            <a:extLst>
              <a:ext uri="{FF2B5EF4-FFF2-40B4-BE49-F238E27FC236}">
                <a16:creationId xmlns:a16="http://schemas.microsoft.com/office/drawing/2014/main" id="{C8D5F075-F557-4092-AA41-054C6D7B7A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63938" y="4437063"/>
          <a:ext cx="1784350" cy="179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CorelDRAW" r:id="rId11" imgW="1691924" imgH="1704279" progId="CorelDRAW.Graphic.14">
                  <p:embed/>
                </p:oleObj>
              </mc:Choice>
              <mc:Fallback>
                <p:oleObj name="CorelDRAW" r:id="rId11" imgW="1691924" imgH="1704279" progId="CorelDRAW.Graphic.1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437063"/>
                        <a:ext cx="1784350" cy="179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8CEFFED3-6C84-4CCB-9F4A-666C9DC0E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11863" y="4365625"/>
          <a:ext cx="17891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CorelDRAW" r:id="rId13" imgW="1709481" imgH="1721185" progId="CorelDRAW.Graphic.14">
                  <p:embed/>
                </p:oleObj>
              </mc:Choice>
              <mc:Fallback>
                <p:oleObj name="CorelDRAW" r:id="rId13" imgW="1709481" imgH="1721185" progId="CorelDRAW.Graphic.1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4365625"/>
                        <a:ext cx="17891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0" name="Picture 10">
            <a:extLst>
              <a:ext uri="{FF2B5EF4-FFF2-40B4-BE49-F238E27FC236}">
                <a16:creationId xmlns:a16="http://schemas.microsoft.com/office/drawing/2014/main" id="{098CA282-C580-4D50-89B7-592012A6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25431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BA4F2250-CA15-4604-80CE-C1A9A2368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005263"/>
            <a:ext cx="25431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7C0B9ED8-2C25-4F80-9CD6-FD0C86F5A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543175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Line 13">
            <a:extLst>
              <a:ext uri="{FF2B5EF4-FFF2-40B4-BE49-F238E27FC236}">
                <a16:creationId xmlns:a16="http://schemas.microsoft.com/office/drawing/2014/main" id="{619CE90D-C0D3-40B9-A1E5-760B35E22C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92275" y="908050"/>
            <a:ext cx="935038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Text Box 2">
            <a:extLst>
              <a:ext uri="{FF2B5EF4-FFF2-40B4-BE49-F238E27FC236}">
                <a16:creationId xmlns:a16="http://schemas.microsoft.com/office/drawing/2014/main" id="{261B3D23-471B-4860-9359-E982F097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spirala – Spiral Tool (</a:t>
            </a:r>
            <a:r>
              <a:rPr lang="sr-Latn-CS" sz="24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</a:t>
            </a: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)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67971" name="Text Box 3">
            <a:extLst>
              <a:ext uri="{FF2B5EF4-FFF2-40B4-BE49-F238E27FC236}">
                <a16:creationId xmlns:a16="http://schemas.microsoft.com/office/drawing/2014/main" id="{71F1727D-2F53-4F9D-AF74-34A2124CA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4248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simetričnih i logaritamskih spiralnih krivih linija.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57348" name="AutoShape 4">
            <a:extLst>
              <a:ext uri="{FF2B5EF4-FFF2-40B4-BE49-F238E27FC236}">
                <a16:creationId xmlns:a16="http://schemas.microsoft.com/office/drawing/2014/main" id="{0B6870D5-D14A-4297-BD42-10306CEFB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412875"/>
            <a:ext cx="1152525" cy="720725"/>
          </a:xfrm>
          <a:custGeom>
            <a:avLst/>
            <a:gdLst>
              <a:gd name="T0" fmla="*/ 46122020 w 21600"/>
              <a:gd name="T1" fmla="*/ 0 h 21600"/>
              <a:gd name="T2" fmla="*/ 0 w 21600"/>
              <a:gd name="T3" fmla="*/ 12024195 h 21600"/>
              <a:gd name="T4" fmla="*/ 46122020 w 21600"/>
              <a:gd name="T5" fmla="*/ 24048357 h 21600"/>
              <a:gd name="T6" fmla="*/ 61496017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57349" name="Picture 5">
            <a:extLst>
              <a:ext uri="{FF2B5EF4-FFF2-40B4-BE49-F238E27FC236}">
                <a16:creationId xmlns:a16="http://schemas.microsoft.com/office/drawing/2014/main" id="{438DF148-B75D-4289-81CC-51DAAC5B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81300"/>
            <a:ext cx="3971925" cy="387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>
            <a:extLst>
              <a:ext uri="{FF2B5EF4-FFF2-40B4-BE49-F238E27FC236}">
                <a16:creationId xmlns:a16="http://schemas.microsoft.com/office/drawing/2014/main" id="{D7A6777F-3C7B-49D3-84B8-CA4A9311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789363"/>
            <a:ext cx="4608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1" name="Line 7">
            <a:extLst>
              <a:ext uri="{FF2B5EF4-FFF2-40B4-BE49-F238E27FC236}">
                <a16:creationId xmlns:a16="http://schemas.microsoft.com/office/drawing/2014/main" id="{9E645C76-A178-4CA1-A783-85016C60C0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068638"/>
            <a:ext cx="1441450" cy="13684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57352" name="Line 8">
            <a:extLst>
              <a:ext uri="{FF2B5EF4-FFF2-40B4-BE49-F238E27FC236}">
                <a16:creationId xmlns:a16="http://schemas.microsoft.com/office/drawing/2014/main" id="{C3CE404F-9954-4570-8947-57506AE8B8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3068638"/>
            <a:ext cx="215900" cy="10080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67977" name="Rectangle 9">
            <a:extLst>
              <a:ext uri="{FF2B5EF4-FFF2-40B4-BE49-F238E27FC236}">
                <a16:creationId xmlns:a16="http://schemas.microsoft.com/office/drawing/2014/main" id="{6B66F5BE-8149-4BA0-B1E7-8DAAA7AD8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357563"/>
            <a:ext cx="1079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Broj linija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B7490281-D6F1-4E0B-A149-79FE59A3E0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2924175"/>
            <a:ext cx="431800" cy="6492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67979" name="Rectangle 11">
            <a:extLst>
              <a:ext uri="{FF2B5EF4-FFF2-40B4-BE49-F238E27FC236}">
                <a16:creationId xmlns:a16="http://schemas.microsoft.com/office/drawing/2014/main" id="{313AA130-D6A8-4E72-96FF-BCCDDB4F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16563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Simetrična spirala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7980" name="Rectangle 12">
            <a:extLst>
              <a:ext uri="{FF2B5EF4-FFF2-40B4-BE49-F238E27FC236}">
                <a16:creationId xmlns:a16="http://schemas.microsoft.com/office/drawing/2014/main" id="{933ECF4A-A719-4613-815A-302DCD275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3860800"/>
            <a:ext cx="17287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sr-Latn-CS">
                <a:effectLst>
                  <a:outerShdw blurRad="38100" dist="38100" dir="2700000" algn="tl">
                    <a:srgbClr val="C0C0C0"/>
                  </a:outerShdw>
                </a:effectLst>
              </a:rPr>
              <a:t>Logaritamska spirala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57" name="Picture 14">
            <a:extLst>
              <a:ext uri="{FF2B5EF4-FFF2-40B4-BE49-F238E27FC236}">
                <a16:creationId xmlns:a16="http://schemas.microsoft.com/office/drawing/2014/main" id="{0ED14873-AA2D-421F-8DAD-8B340CAA0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52513"/>
            <a:ext cx="2447925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Text Box 2">
            <a:extLst>
              <a:ext uri="{FF2B5EF4-FFF2-40B4-BE49-F238E27FC236}">
                <a16:creationId xmlns:a16="http://schemas.microsoft.com/office/drawing/2014/main" id="{138A5AA9-34D9-49C9-93A6-E1C7BAE98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specifičnih oblika – Basic Shapes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63491" name="Picture 4">
            <a:extLst>
              <a:ext uri="{FF2B5EF4-FFF2-40B4-BE49-F238E27FC236}">
                <a16:creationId xmlns:a16="http://schemas.microsoft.com/office/drawing/2014/main" id="{B4FDE2A0-5050-4A65-929B-7C85EABAE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55925"/>
            <a:ext cx="7921625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5">
            <a:extLst>
              <a:ext uri="{FF2B5EF4-FFF2-40B4-BE49-F238E27FC236}">
                <a16:creationId xmlns:a16="http://schemas.microsoft.com/office/drawing/2014/main" id="{827C62BE-B206-4B96-A566-94651B340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76650"/>
            <a:ext cx="29511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8998" name="Text Box 6">
            <a:extLst>
              <a:ext uri="{FF2B5EF4-FFF2-40B4-BE49-F238E27FC236}">
                <a16:creationId xmlns:a16="http://schemas.microsoft.com/office/drawing/2014/main" id="{80C7A7D4-1F47-4C6F-8FEB-7B14D03BE3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196975"/>
            <a:ext cx="4248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predefinisanih oblika i objekata.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3494" name="AutoShape 7">
            <a:extLst>
              <a:ext uri="{FF2B5EF4-FFF2-40B4-BE49-F238E27FC236}">
                <a16:creationId xmlns:a16="http://schemas.microsoft.com/office/drawing/2014/main" id="{82BD805D-3D01-49A4-B74D-B0BAF7C0FF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1484313"/>
            <a:ext cx="1728788" cy="720725"/>
          </a:xfrm>
          <a:custGeom>
            <a:avLst/>
            <a:gdLst>
              <a:gd name="T0" fmla="*/ 103774584 w 21600"/>
              <a:gd name="T1" fmla="*/ 0 h 21600"/>
              <a:gd name="T2" fmla="*/ 0 w 21600"/>
              <a:gd name="T3" fmla="*/ 12024195 h 21600"/>
              <a:gd name="T4" fmla="*/ 103774584 w 21600"/>
              <a:gd name="T5" fmla="*/ 24048357 h 21600"/>
              <a:gd name="T6" fmla="*/ 13836609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63495" name="Line 8">
            <a:extLst>
              <a:ext uri="{FF2B5EF4-FFF2-40B4-BE49-F238E27FC236}">
                <a16:creationId xmlns:a16="http://schemas.microsoft.com/office/drawing/2014/main" id="{0F7218AA-D214-4055-8F2E-2975003E499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244850"/>
            <a:ext cx="215900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pic>
        <p:nvPicPr>
          <p:cNvPr id="63496" name="Picture 9">
            <a:extLst>
              <a:ext uri="{FF2B5EF4-FFF2-40B4-BE49-F238E27FC236}">
                <a16:creationId xmlns:a16="http://schemas.microsoft.com/office/drawing/2014/main" id="{054A2F12-8A6E-41F1-A014-338F85F7C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676650"/>
            <a:ext cx="27908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10">
            <a:extLst>
              <a:ext uri="{FF2B5EF4-FFF2-40B4-BE49-F238E27FC236}">
                <a16:creationId xmlns:a16="http://schemas.microsoft.com/office/drawing/2014/main" id="{2EBACE31-C4C7-449E-A9F6-E01A2601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08050"/>
            <a:ext cx="25209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>
            <a:extLst>
              <a:ext uri="{FF2B5EF4-FFF2-40B4-BE49-F238E27FC236}">
                <a16:creationId xmlns:a16="http://schemas.microsoft.com/office/drawing/2014/main" id="{07BA0D7E-1C40-4473-A809-ECAFB1EC8D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965200"/>
          <a:ext cx="8064500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orelDRAW" r:id="rId3" imgW="9495332" imgH="5903457" progId="CorelDRAW.Graphic.13">
                  <p:embed/>
                </p:oleObj>
              </mc:Choice>
              <mc:Fallback>
                <p:oleObj name="CorelDRAW" r:id="rId3" imgW="9495332" imgH="5903457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65200"/>
                        <a:ext cx="8064500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3" name="Text Box 3">
            <a:extLst>
              <a:ext uri="{FF2B5EF4-FFF2-40B4-BE49-F238E27FC236}">
                <a16:creationId xmlns:a16="http://schemas.microsoft.com/office/drawing/2014/main" id="{B2CE7443-A3AF-4319-8B92-FAE169613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specifičnih oblika – Arrow Shapes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18C393B-A8FF-4A1D-AE30-8B4170A20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43238"/>
            <a:ext cx="8208963" cy="39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400C447E-AEC2-4D82-8BD5-D0802CBAF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835400"/>
            <a:ext cx="3095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6">
            <a:extLst>
              <a:ext uri="{FF2B5EF4-FFF2-40B4-BE49-F238E27FC236}">
                <a16:creationId xmlns:a16="http://schemas.microsoft.com/office/drawing/2014/main" id="{C3A82093-0F05-4021-9323-85600C8E6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08625" y="3332163"/>
            <a:ext cx="21590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sp>
        <p:nvSpPr>
          <p:cNvPr id="471047" name="Text Box 7">
            <a:extLst>
              <a:ext uri="{FF2B5EF4-FFF2-40B4-BE49-F238E27FC236}">
                <a16:creationId xmlns:a16="http://schemas.microsoft.com/office/drawing/2014/main" id="{F7B4AD3A-D8FC-4912-B0C8-80376005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4248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predefinisanih različitih strelica.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76" name="AutoShape 8">
            <a:extLst>
              <a:ext uri="{FF2B5EF4-FFF2-40B4-BE49-F238E27FC236}">
                <a16:creationId xmlns:a16="http://schemas.microsoft.com/office/drawing/2014/main" id="{78A1A57F-994E-4608-B6CA-512A13F8C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484313"/>
            <a:ext cx="1728787" cy="720725"/>
          </a:xfrm>
          <a:custGeom>
            <a:avLst/>
            <a:gdLst>
              <a:gd name="T0" fmla="*/ 103774444 w 21600"/>
              <a:gd name="T1" fmla="*/ 0 h 21600"/>
              <a:gd name="T2" fmla="*/ 0 w 21600"/>
              <a:gd name="T3" fmla="*/ 12024195 h 21600"/>
              <a:gd name="T4" fmla="*/ 103774444 w 21600"/>
              <a:gd name="T5" fmla="*/ 24048357 h 21600"/>
              <a:gd name="T6" fmla="*/ 13836593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graphicFrame>
        <p:nvGraphicFramePr>
          <p:cNvPr id="7170" name="Object 2">
            <a:extLst>
              <a:ext uri="{FF2B5EF4-FFF2-40B4-BE49-F238E27FC236}">
                <a16:creationId xmlns:a16="http://schemas.microsoft.com/office/drawing/2014/main" id="{D57D5C4D-7A24-4C31-9CD9-5524E733D4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3573463"/>
          <a:ext cx="2800350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orelDRAW" r:id="rId5" imgW="3665896" imgH="3521411" progId="CorelDRAW.Graphic.13">
                  <p:embed/>
                </p:oleObj>
              </mc:Choice>
              <mc:Fallback>
                <p:oleObj name="CorelDRAW" r:id="rId5" imgW="3665896" imgH="3521411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573463"/>
                        <a:ext cx="2800350" cy="268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7" name="Picture 10">
            <a:extLst>
              <a:ext uri="{FF2B5EF4-FFF2-40B4-BE49-F238E27FC236}">
                <a16:creationId xmlns:a16="http://schemas.microsoft.com/office/drawing/2014/main" id="{7E9C1586-6CC9-415F-8D91-981A3FEBB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66788"/>
            <a:ext cx="25209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nji deo">
            <a:extLst>
              <a:ext uri="{FF2B5EF4-FFF2-40B4-BE49-F238E27FC236}">
                <a16:creationId xmlns:a16="http://schemas.microsoft.com/office/drawing/2014/main" id="{0E54CEC5-A079-4CBC-AED1-A3C8794BE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01650"/>
            <a:ext cx="7343775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>
            <a:extLst>
              <a:ext uri="{FF2B5EF4-FFF2-40B4-BE49-F238E27FC236}">
                <a16:creationId xmlns:a16="http://schemas.microsoft.com/office/drawing/2014/main" id="{B94F5736-6A11-43B7-BD16-FFC07B8D390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890588"/>
          <a:ext cx="8135938" cy="512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CorelDRAW" r:id="rId3" imgW="10140281" imgH="6386441" progId="CorelDRAW.Graphic.13">
                  <p:embed/>
                </p:oleObj>
              </mc:Choice>
              <mc:Fallback>
                <p:oleObj name="CorelDRAW" r:id="rId3" imgW="10140281" imgH="6386441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890588"/>
                        <a:ext cx="8135938" cy="512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1" name="Text Box 3">
            <a:extLst>
              <a:ext uri="{FF2B5EF4-FFF2-40B4-BE49-F238E27FC236}">
                <a16:creationId xmlns:a16="http://schemas.microsoft.com/office/drawing/2014/main" id="{DAD65899-F02F-4D92-91D9-B6278B53B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741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specifičnih oblika – Flowchart Shapes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E8CB451D-B8BF-4B31-BA2D-7CD257411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8207375" cy="392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3" name="Text Box 5">
            <a:extLst>
              <a:ext uri="{FF2B5EF4-FFF2-40B4-BE49-F238E27FC236}">
                <a16:creationId xmlns:a16="http://schemas.microsoft.com/office/drawing/2014/main" id="{F3843671-3D30-4BF1-B045-A1E440AA7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4248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predefinisanih oblika za dijagrame tokova.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987A78CF-F064-4D82-BE11-14C6A9C2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89363"/>
            <a:ext cx="3024188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AutoShape 7">
            <a:extLst>
              <a:ext uri="{FF2B5EF4-FFF2-40B4-BE49-F238E27FC236}">
                <a16:creationId xmlns:a16="http://schemas.microsoft.com/office/drawing/2014/main" id="{753B7E5A-95B0-4E03-B643-205892405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1484313"/>
            <a:ext cx="1728787" cy="720725"/>
          </a:xfrm>
          <a:custGeom>
            <a:avLst/>
            <a:gdLst>
              <a:gd name="T0" fmla="*/ 103774444 w 21600"/>
              <a:gd name="T1" fmla="*/ 0 h 21600"/>
              <a:gd name="T2" fmla="*/ 0 w 21600"/>
              <a:gd name="T3" fmla="*/ 12024195 h 21600"/>
              <a:gd name="T4" fmla="*/ 103774444 w 21600"/>
              <a:gd name="T5" fmla="*/ 24048357 h 21600"/>
              <a:gd name="T6" fmla="*/ 13836593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sp>
        <p:nvSpPr>
          <p:cNvPr id="9224" name="Line 8">
            <a:extLst>
              <a:ext uri="{FF2B5EF4-FFF2-40B4-BE49-F238E27FC236}">
                <a16:creationId xmlns:a16="http://schemas.microsoft.com/office/drawing/2014/main" id="{0BB102DA-A6F5-4267-A041-06FB7247D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3429000"/>
            <a:ext cx="647700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graphicFrame>
        <p:nvGraphicFramePr>
          <p:cNvPr id="9218" name="Object 2">
            <a:extLst>
              <a:ext uri="{FF2B5EF4-FFF2-40B4-BE49-F238E27FC236}">
                <a16:creationId xmlns:a16="http://schemas.microsoft.com/office/drawing/2014/main" id="{326E1A9E-DC2D-4436-9F7E-1A2DE4B7E6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4076700"/>
          <a:ext cx="2312988" cy="200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orelDRAW" r:id="rId5" imgW="3249276" imgH="2811204" progId="CorelDRAW.Graphic.13">
                  <p:embed/>
                </p:oleObj>
              </mc:Choice>
              <mc:Fallback>
                <p:oleObj name="CorelDRAW" r:id="rId5" imgW="3249276" imgH="2811204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076700"/>
                        <a:ext cx="2312988" cy="200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5" name="Picture 10">
            <a:extLst>
              <a:ext uri="{FF2B5EF4-FFF2-40B4-BE49-F238E27FC236}">
                <a16:creationId xmlns:a16="http://schemas.microsoft.com/office/drawing/2014/main" id="{149B91CD-77D4-4526-9D59-AE2C45A00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39813"/>
            <a:ext cx="25209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>
            <a:extLst>
              <a:ext uri="{FF2B5EF4-FFF2-40B4-BE49-F238E27FC236}">
                <a16:creationId xmlns:a16="http://schemas.microsoft.com/office/drawing/2014/main" id="{AE25341D-F46C-4AAD-B9E1-6A243E521F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692150"/>
          <a:ext cx="8064500" cy="522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CorelDRAW" r:id="rId3" imgW="9696608" imgH="6279873" progId="CorelDRAW.Graphic.13">
                  <p:embed/>
                </p:oleObj>
              </mc:Choice>
              <mc:Fallback>
                <p:oleObj name="CorelDRAW" r:id="rId3" imgW="9696608" imgH="6279873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692150"/>
                        <a:ext cx="8064500" cy="522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9" name="Text Box 3">
            <a:extLst>
              <a:ext uri="{FF2B5EF4-FFF2-40B4-BE49-F238E27FC236}">
                <a16:creationId xmlns:a16="http://schemas.microsoft.com/office/drawing/2014/main" id="{832DF0E9-1DAD-4FD8-8E91-C67CA0CB5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specifičnih oblika – Star Shapes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75140" name="Text Box 4">
            <a:extLst>
              <a:ext uri="{FF2B5EF4-FFF2-40B4-BE49-F238E27FC236}">
                <a16:creationId xmlns:a16="http://schemas.microsoft.com/office/drawing/2014/main" id="{065BB613-67C3-4E13-9EB2-EE1BE94B2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4248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predefinisanih zvezdastih i drugih oblika.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1269" name="AutoShape 5">
            <a:extLst>
              <a:ext uri="{FF2B5EF4-FFF2-40B4-BE49-F238E27FC236}">
                <a16:creationId xmlns:a16="http://schemas.microsoft.com/office/drawing/2014/main" id="{5C2AA30C-024E-4106-B646-A82703F1D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1268413"/>
            <a:ext cx="1728787" cy="720725"/>
          </a:xfrm>
          <a:custGeom>
            <a:avLst/>
            <a:gdLst>
              <a:gd name="T0" fmla="*/ 103774444 w 21600"/>
              <a:gd name="T1" fmla="*/ 0 h 21600"/>
              <a:gd name="T2" fmla="*/ 0 w 21600"/>
              <a:gd name="T3" fmla="*/ 12024195 h 21600"/>
              <a:gd name="T4" fmla="*/ 103774444 w 21600"/>
              <a:gd name="T5" fmla="*/ 24048357 h 21600"/>
              <a:gd name="T6" fmla="*/ 13836593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0C7BB860-603C-4C8D-8967-BDDA23703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108325"/>
            <a:ext cx="7920038" cy="377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>
            <a:extLst>
              <a:ext uri="{FF2B5EF4-FFF2-40B4-BE49-F238E27FC236}">
                <a16:creationId xmlns:a16="http://schemas.microsoft.com/office/drawing/2014/main" id="{49F8F41C-8143-4CFA-827B-0F3547EFB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84588"/>
            <a:ext cx="22320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Line 8">
            <a:extLst>
              <a:ext uri="{FF2B5EF4-FFF2-40B4-BE49-F238E27FC236}">
                <a16:creationId xmlns:a16="http://schemas.microsoft.com/office/drawing/2014/main" id="{8C7E1DEC-6E91-487F-8F9D-B7407E83B3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64163" y="3397250"/>
            <a:ext cx="2159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graphicFrame>
        <p:nvGraphicFramePr>
          <p:cNvPr id="11266" name="Object 2">
            <a:extLst>
              <a:ext uri="{FF2B5EF4-FFF2-40B4-BE49-F238E27FC236}">
                <a16:creationId xmlns:a16="http://schemas.microsoft.com/office/drawing/2014/main" id="{3AEB92A6-3861-4BFF-858F-0D389DFDDE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3716338"/>
          <a:ext cx="2590800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orelDRAW" r:id="rId5" imgW="4030574" imgH="3859897" progId="CorelDRAW.Graphic.13">
                  <p:embed/>
                </p:oleObj>
              </mc:Choice>
              <mc:Fallback>
                <p:oleObj name="CorelDRAW" r:id="rId5" imgW="4030574" imgH="3859897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716338"/>
                        <a:ext cx="2590800" cy="2481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3" name="Picture 10">
            <a:extLst>
              <a:ext uri="{FF2B5EF4-FFF2-40B4-BE49-F238E27FC236}">
                <a16:creationId xmlns:a16="http://schemas.microsoft.com/office/drawing/2014/main" id="{92298174-BD9B-47C0-85CA-424D24388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1039813"/>
            <a:ext cx="25209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>
            <a:extLst>
              <a:ext uri="{FF2B5EF4-FFF2-40B4-BE49-F238E27FC236}">
                <a16:creationId xmlns:a16="http://schemas.microsoft.com/office/drawing/2014/main" id="{471E2D34-1FAE-4684-B0FA-9CBB32B839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771525"/>
          <a:ext cx="8280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orelDRAW" r:id="rId3" imgW="9713200" imgH="6288905" progId="CorelDRAW.Graphic.13">
                  <p:embed/>
                </p:oleObj>
              </mc:Choice>
              <mc:Fallback>
                <p:oleObj name="CorelDRAW" r:id="rId3" imgW="9713200" imgH="6288905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771525"/>
                        <a:ext cx="8280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7" name="Text Box 3">
            <a:extLst>
              <a:ext uri="{FF2B5EF4-FFF2-40B4-BE49-F238E27FC236}">
                <a16:creationId xmlns:a16="http://schemas.microsoft.com/office/drawing/2014/main" id="{0467E910-8C81-4762-84D7-F859611DD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 u="sng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Crtanje specifičnih oblika – Callout Shapes</a:t>
            </a:r>
            <a:endParaRPr lang="en-US" sz="2400" u="sng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E05A5E32-5C47-4ACA-B0F5-F4FC91B90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42481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Ova komanda omogućava crtanje predefinisanih oblika “oblačića” za komentare. </a:t>
            </a:r>
            <a:endParaRPr lang="en-US" sz="24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3317" name="AutoShape 5">
            <a:extLst>
              <a:ext uri="{FF2B5EF4-FFF2-40B4-BE49-F238E27FC236}">
                <a16:creationId xmlns:a16="http://schemas.microsoft.com/office/drawing/2014/main" id="{29353CB6-1AA7-4C63-81B9-AB2A4CAD5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412875"/>
            <a:ext cx="1728787" cy="720725"/>
          </a:xfrm>
          <a:custGeom>
            <a:avLst/>
            <a:gdLst>
              <a:gd name="T0" fmla="*/ 103774444 w 21600"/>
              <a:gd name="T1" fmla="*/ 0 h 21600"/>
              <a:gd name="T2" fmla="*/ 0 w 21600"/>
              <a:gd name="T3" fmla="*/ 12024195 h 21600"/>
              <a:gd name="T4" fmla="*/ 103774444 w 21600"/>
              <a:gd name="T5" fmla="*/ 24048357 h 21600"/>
              <a:gd name="T6" fmla="*/ 138365939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r-Latn-RS"/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7C7B6C16-BDF1-4999-A0E7-08635D8BB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90900"/>
            <a:ext cx="8135937" cy="388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3694B9DE-2963-411D-AA68-A285CDA4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038600"/>
            <a:ext cx="17272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Line 8">
            <a:extLst>
              <a:ext uri="{FF2B5EF4-FFF2-40B4-BE49-F238E27FC236}">
                <a16:creationId xmlns:a16="http://schemas.microsoft.com/office/drawing/2014/main" id="{C5565CF1-2137-4501-8EA5-D0E5F967C2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3751263"/>
            <a:ext cx="215900" cy="574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r-Latn-RS"/>
          </a:p>
        </p:txBody>
      </p:sp>
      <p:graphicFrame>
        <p:nvGraphicFramePr>
          <p:cNvPr id="13314" name="Object 2">
            <a:extLst>
              <a:ext uri="{FF2B5EF4-FFF2-40B4-BE49-F238E27FC236}">
                <a16:creationId xmlns:a16="http://schemas.microsoft.com/office/drawing/2014/main" id="{39F8D9FA-5F62-442D-9EB9-81604E90D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4325938"/>
          <a:ext cx="2392363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CorelDRAW" r:id="rId5" imgW="2392951" imgH="1766485" progId="CorelDRAW.Graphic.13">
                  <p:embed/>
                </p:oleObj>
              </mc:Choice>
              <mc:Fallback>
                <p:oleObj name="CorelDRAW" r:id="rId5" imgW="2392951" imgH="1766485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4325938"/>
                        <a:ext cx="2392363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21" name="Picture 10">
            <a:extLst>
              <a:ext uri="{FF2B5EF4-FFF2-40B4-BE49-F238E27FC236}">
                <a16:creationId xmlns:a16="http://schemas.microsoft.com/office/drawing/2014/main" id="{BCD4C80C-C49D-473D-A988-713FF2455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300" y="1039813"/>
            <a:ext cx="252095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D9D400B3-E1C5-4A4E-A04A-D4B3660C92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836613"/>
          <a:ext cx="7573963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CorelDRAW" r:id="rId3" imgW="8667502" imgH="5880698" progId="CorelDRAW.Graphic.13">
                  <p:embed/>
                </p:oleObj>
              </mc:Choice>
              <mc:Fallback>
                <p:oleObj name="CorelDRAW" r:id="rId3" imgW="8667502" imgH="5880698" progId="CorelDRAW.Graphic.1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836613"/>
                        <a:ext cx="7573963" cy="513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esni deo">
            <a:extLst>
              <a:ext uri="{FF2B5EF4-FFF2-40B4-BE49-F238E27FC236}">
                <a16:creationId xmlns:a16="http://schemas.microsoft.com/office/drawing/2014/main" id="{B12040D6-7D6F-489A-9A49-251A71DCD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2073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">
            <a:extLst>
              <a:ext uri="{FF2B5EF4-FFF2-40B4-BE49-F238E27FC236}">
                <a16:creationId xmlns:a16="http://schemas.microsoft.com/office/drawing/2014/main" id="{724D65DB-8C3E-411E-A4BF-B5B0D86D7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69695" cy="652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ggg">
            <a:extLst>
              <a:ext uri="{FF2B5EF4-FFF2-40B4-BE49-F238E27FC236}">
                <a16:creationId xmlns:a16="http://schemas.microsoft.com/office/drawing/2014/main" id="{E08E59B2-1984-49C3-9D8C-DFC54404A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90550"/>
            <a:ext cx="626427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7">
            <a:extLst>
              <a:ext uri="{FF2B5EF4-FFF2-40B4-BE49-F238E27FC236}">
                <a16:creationId xmlns:a16="http://schemas.microsoft.com/office/drawing/2014/main" id="{9B2D4E4F-A06D-4886-9C4D-42D60F0AD863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1628775"/>
            <a:ext cx="8531225" cy="4554538"/>
            <a:chOff x="182" y="890"/>
            <a:chExt cx="5374" cy="2869"/>
          </a:xfrm>
        </p:grpSpPr>
        <p:pic>
          <p:nvPicPr>
            <p:cNvPr id="23556" name="Picture 4">
              <a:extLst>
                <a:ext uri="{FF2B5EF4-FFF2-40B4-BE49-F238E27FC236}">
                  <a16:creationId xmlns:a16="http://schemas.microsoft.com/office/drawing/2014/main" id="{111FA19E-70DF-4FBB-A1A6-4325134F33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" y="890"/>
              <a:ext cx="2698" cy="28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7" name="Picture 5">
              <a:extLst>
                <a:ext uri="{FF2B5EF4-FFF2-40B4-BE49-F238E27FC236}">
                  <a16:creationId xmlns:a16="http://schemas.microsoft.com/office/drawing/2014/main" id="{776815BB-6F7C-4AD3-B365-EF86BE848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" y="890"/>
              <a:ext cx="2698" cy="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8" name="Picture 6">
              <a:extLst>
                <a:ext uri="{FF2B5EF4-FFF2-40B4-BE49-F238E27FC236}">
                  <a16:creationId xmlns:a16="http://schemas.microsoft.com/office/drawing/2014/main" id="{787D7256-E542-4C5F-8198-F6A619AC5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1661"/>
              <a:ext cx="2698" cy="2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>
            <a:extLst>
              <a:ext uri="{FF2B5EF4-FFF2-40B4-BE49-F238E27FC236}">
                <a16:creationId xmlns:a16="http://schemas.microsoft.com/office/drawing/2014/main" id="{45B92A7A-BA45-4D7B-B0F3-D295F9475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6250"/>
            <a:ext cx="81359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9A53F611-0B49-46E5-8638-0613C0931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3813"/>
            <a:ext cx="5181600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5205" name="Text Box 5">
            <a:extLst>
              <a:ext uri="{FF2B5EF4-FFF2-40B4-BE49-F238E27FC236}">
                <a16:creationId xmlns:a16="http://schemas.microsoft.com/office/drawing/2014/main" id="{6EF059F9-066C-4E39-A6AE-05EBC2697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989138"/>
            <a:ext cx="6119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24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View &gt; Setup &gt; Snap to Objects Setup</a:t>
            </a:r>
          </a:p>
        </p:txBody>
      </p:sp>
      <p:sp>
        <p:nvSpPr>
          <p:cNvPr id="435206" name="Text Box 6">
            <a:extLst>
              <a:ext uri="{FF2B5EF4-FFF2-40B4-BE49-F238E27FC236}">
                <a16:creationId xmlns:a16="http://schemas.microsoft.com/office/drawing/2014/main" id="{70D9B99C-31A5-48D4-866B-400DDA61A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765175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sr-Latn-C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OSNAP tačke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1704</TotalTime>
  <Words>1003</Words>
  <Application>Microsoft Office PowerPoint</Application>
  <PresentationFormat>On-screen Show (4:3)</PresentationFormat>
  <Paragraphs>105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Comic Sans MS</vt:lpstr>
      <vt:lpstr>Times New Roman</vt:lpstr>
      <vt:lpstr>Wingdings</vt:lpstr>
      <vt:lpstr>Tahoma</vt:lpstr>
      <vt:lpstr>Custom Design</vt:lpstr>
      <vt:lpstr>CorelDRAW X4 Graphic</vt:lpstr>
      <vt:lpstr>CorelDRAW X3 Graphic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CorelDRAW</dc:title>
  <dc:creator>Đurković</dc:creator>
  <cp:lastModifiedBy>Đurković</cp:lastModifiedBy>
  <cp:revision>134</cp:revision>
  <dcterms:created xsi:type="dcterms:W3CDTF">2006-02-24T13:54:19Z</dcterms:created>
  <dcterms:modified xsi:type="dcterms:W3CDTF">2018-01-14T16:30:31Z</dcterms:modified>
</cp:coreProperties>
</file>