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71" r:id="rId4"/>
  </p:sldMasterIdLst>
  <p:notesMasterIdLst>
    <p:notesMasterId r:id="rId62"/>
  </p:notesMasterIdLst>
  <p:handoutMasterIdLst>
    <p:handoutMasterId r:id="rId63"/>
  </p:handoutMasterIdLst>
  <p:sldIdLst>
    <p:sldId id="256" r:id="rId5"/>
    <p:sldId id="264" r:id="rId6"/>
    <p:sldId id="300" r:id="rId7"/>
    <p:sldId id="301" r:id="rId8"/>
    <p:sldId id="267" r:id="rId9"/>
    <p:sldId id="302" r:id="rId10"/>
    <p:sldId id="303" r:id="rId11"/>
    <p:sldId id="305" r:id="rId12"/>
    <p:sldId id="304" r:id="rId13"/>
    <p:sldId id="306" r:id="rId14"/>
    <p:sldId id="342" r:id="rId15"/>
    <p:sldId id="343" r:id="rId16"/>
    <p:sldId id="344" r:id="rId17"/>
    <p:sldId id="345" r:id="rId18"/>
    <p:sldId id="347" r:id="rId19"/>
    <p:sldId id="346" r:id="rId20"/>
    <p:sldId id="351" r:id="rId21"/>
    <p:sldId id="352" r:id="rId22"/>
    <p:sldId id="354" r:id="rId23"/>
    <p:sldId id="355" r:id="rId24"/>
    <p:sldId id="357" r:id="rId25"/>
    <p:sldId id="358" r:id="rId26"/>
    <p:sldId id="309" r:id="rId27"/>
    <p:sldId id="310" r:id="rId28"/>
    <p:sldId id="311" r:id="rId29"/>
    <p:sldId id="312" r:id="rId30"/>
    <p:sldId id="313" r:id="rId31"/>
    <p:sldId id="268" r:id="rId32"/>
    <p:sldId id="314" r:id="rId33"/>
    <p:sldId id="315" r:id="rId34"/>
    <p:sldId id="316" r:id="rId35"/>
    <p:sldId id="317" r:id="rId36"/>
    <p:sldId id="319" r:id="rId37"/>
    <p:sldId id="318" r:id="rId38"/>
    <p:sldId id="320" r:id="rId39"/>
    <p:sldId id="321" r:id="rId40"/>
    <p:sldId id="322" r:id="rId41"/>
    <p:sldId id="323" r:id="rId42"/>
    <p:sldId id="325" r:id="rId43"/>
    <p:sldId id="269" r:id="rId44"/>
    <p:sldId id="329" r:id="rId45"/>
    <p:sldId id="328" r:id="rId46"/>
    <p:sldId id="330" r:id="rId47"/>
    <p:sldId id="331" r:id="rId48"/>
    <p:sldId id="332" r:id="rId49"/>
    <p:sldId id="333" r:id="rId50"/>
    <p:sldId id="334" r:id="rId51"/>
    <p:sldId id="335" r:id="rId52"/>
    <p:sldId id="336" r:id="rId53"/>
    <p:sldId id="337" r:id="rId54"/>
    <p:sldId id="338" r:id="rId55"/>
    <p:sldId id="339" r:id="rId56"/>
    <p:sldId id="340" r:id="rId57"/>
    <p:sldId id="348" r:id="rId58"/>
    <p:sldId id="341" r:id="rId59"/>
    <p:sldId id="349" r:id="rId60"/>
    <p:sldId id="350" r:id="rId6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8F8"/>
    <a:srgbClr val="38D4CD"/>
    <a:srgbClr val="179A9D"/>
    <a:srgbClr val="061D1D"/>
    <a:srgbClr val="16B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5" autoAdjust="0"/>
  </p:normalViewPr>
  <p:slideViewPr>
    <p:cSldViewPr>
      <p:cViewPr varScale="1">
        <p:scale>
          <a:sx n="107" d="100"/>
          <a:sy n="107" d="100"/>
        </p:scale>
        <p:origin x="114" y="462"/>
      </p:cViewPr>
      <p:guideLst>
        <p:guide orient="horz" pos="1847"/>
        <p:guide pos="2880"/>
      </p:guideLst>
    </p:cSldViewPr>
  </p:slideViewPr>
  <p:notesTextViewPr>
    <p:cViewPr>
      <p:scale>
        <a:sx n="1" d="1"/>
        <a:sy n="1" d="1"/>
      </p:scale>
      <p:origin x="0" y="0"/>
    </p:cViewPr>
  </p:notesTextViewPr>
  <p:notesViewPr>
    <p:cSldViewPr showGuides="1">
      <p:cViewPr varScale="1">
        <p:scale>
          <a:sx n="83" d="100"/>
          <a:sy n="83" d="100"/>
        </p:scale>
        <p:origin x="474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63067592-1177-4A8F-8559-88EAFFFB7C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3C2CF451-70E9-424F-9484-D9CA0DA36A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0F118-FDC5-4298-8605-509719EC5E22}" type="datetimeFigureOut">
              <a:rPr lang="ko-KR" altLang="en-US" smtClean="0"/>
              <a:t>2023-10-16</a:t>
            </a:fld>
            <a:endParaRPr lang="ko-KR" altLang="en-US"/>
          </a:p>
        </p:txBody>
      </p:sp>
      <p:sp>
        <p:nvSpPr>
          <p:cNvPr id="4" name="바닥글 개체 틀 3">
            <a:extLst>
              <a:ext uri="{FF2B5EF4-FFF2-40B4-BE49-F238E27FC236}">
                <a16:creationId xmlns:a16="http://schemas.microsoft.com/office/drawing/2014/main" id="{52C3267D-5B5A-47A4-8D84-21A44F0D7B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2F7C5F71-15FE-429B-AF61-61945D4F24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43CB6F-C11B-40A1-AA17-5337F931B3E0}" type="slidenum">
              <a:rPr lang="ko-KR" altLang="en-US" smtClean="0"/>
              <a:t>‹#›</a:t>
            </a:fld>
            <a:endParaRPr lang="ko-KR" altLang="en-US"/>
          </a:p>
        </p:txBody>
      </p:sp>
    </p:spTree>
    <p:extLst>
      <p:ext uri="{BB962C8B-B14F-4D97-AF65-F5344CB8AC3E}">
        <p14:creationId xmlns:p14="http://schemas.microsoft.com/office/powerpoint/2010/main" val="50732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BDEB5-11C8-4FFD-966B-93DB62A96F3D}" type="datetimeFigureOut">
              <a:rPr lang="ko-KR" altLang="en-US" smtClean="0"/>
              <a:t>2023-10-16</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2991A-D88A-415F-AA3F-DF12C52C61BF}" type="slidenum">
              <a:rPr lang="ko-KR" altLang="en-US" smtClean="0"/>
              <a:t>‹#›</a:t>
            </a:fld>
            <a:endParaRPr lang="ko-KR" altLang="en-US"/>
          </a:p>
        </p:txBody>
      </p:sp>
    </p:spTree>
    <p:extLst>
      <p:ext uri="{BB962C8B-B14F-4D97-AF65-F5344CB8AC3E}">
        <p14:creationId xmlns:p14="http://schemas.microsoft.com/office/powerpoint/2010/main" val="360806841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4262991A-D88A-415F-AA3F-DF12C52C61BF}" type="slidenum">
              <a:rPr lang="ko-KR" altLang="en-US" smtClean="0"/>
              <a:t>7</a:t>
            </a:fld>
            <a:endParaRPr lang="ko-KR" altLang="en-US"/>
          </a:p>
        </p:txBody>
      </p:sp>
    </p:spTree>
    <p:extLst>
      <p:ext uri="{BB962C8B-B14F-4D97-AF65-F5344CB8AC3E}">
        <p14:creationId xmlns:p14="http://schemas.microsoft.com/office/powerpoint/2010/main" val="132840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4262991A-D88A-415F-AA3F-DF12C52C61BF}" type="slidenum">
              <a:rPr lang="ko-KR" altLang="en-US" smtClean="0"/>
              <a:t>13</a:t>
            </a:fld>
            <a:endParaRPr lang="ko-KR" altLang="en-US"/>
          </a:p>
        </p:txBody>
      </p:sp>
    </p:spTree>
    <p:extLst>
      <p:ext uri="{BB962C8B-B14F-4D97-AF65-F5344CB8AC3E}">
        <p14:creationId xmlns:p14="http://schemas.microsoft.com/office/powerpoint/2010/main" val="149130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4262991A-D88A-415F-AA3F-DF12C52C61BF}" type="slidenum">
              <a:rPr lang="ko-KR" altLang="en-US" smtClean="0"/>
              <a:t>14</a:t>
            </a:fld>
            <a:endParaRPr lang="ko-KR" altLang="en-US"/>
          </a:p>
        </p:txBody>
      </p:sp>
    </p:spTree>
    <p:extLst>
      <p:ext uri="{BB962C8B-B14F-4D97-AF65-F5344CB8AC3E}">
        <p14:creationId xmlns:p14="http://schemas.microsoft.com/office/powerpoint/2010/main" val="278014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4262991A-D88A-415F-AA3F-DF12C52C61BF}" type="slidenum">
              <a:rPr lang="ko-KR" altLang="en-US" smtClean="0"/>
              <a:t>15</a:t>
            </a:fld>
            <a:endParaRPr lang="ko-KR" altLang="en-US"/>
          </a:p>
        </p:txBody>
      </p:sp>
    </p:spTree>
    <p:extLst>
      <p:ext uri="{BB962C8B-B14F-4D97-AF65-F5344CB8AC3E}">
        <p14:creationId xmlns:p14="http://schemas.microsoft.com/office/powerpoint/2010/main" val="1363798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9188" y="339502"/>
            <a:ext cx="4450844" cy="1152128"/>
          </a:xfrm>
          <a:prstGeom prst="rect">
            <a:avLst/>
          </a:prstGeom>
        </p:spPr>
        <p:txBody>
          <a:bodyPr anchor="ctr"/>
          <a:lstStyle>
            <a:lvl1pPr marL="0" indent="0" algn="l">
              <a:lnSpc>
                <a:spcPct val="100000"/>
              </a:lnSpc>
              <a:buNone/>
              <a:defRPr sz="3600" b="1" baseline="0">
                <a:solidFill>
                  <a:schemeClr val="bg1"/>
                </a:solidFill>
                <a:latin typeface="+mj-lt"/>
                <a:cs typeface="Arial" pitchFamily="34" charset="0"/>
              </a:defRPr>
            </a:lvl1pPr>
          </a:lstStyle>
          <a:p>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409188" y="1563638"/>
            <a:ext cx="4450844" cy="576064"/>
          </a:xfrm>
          <a:prstGeom prst="rect">
            <a:avLst/>
          </a:prstGeom>
        </p:spPr>
        <p:txBody>
          <a:bodyPr anchor="ctr"/>
          <a:lstStyle>
            <a:lvl1pPr marL="0" indent="0" algn="l">
              <a:lnSpc>
                <a:spcPct val="100000"/>
              </a:lnSpc>
              <a:buNone/>
              <a:defRPr sz="12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15616" y="0"/>
            <a:ext cx="2808312"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62895454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2" hasCustomPrompt="1"/>
          </p:nvPr>
        </p:nvSpPr>
        <p:spPr>
          <a:xfrm>
            <a:off x="0" y="1275606"/>
            <a:ext cx="9144000" cy="2592288"/>
          </a:xfrm>
          <a:prstGeom prst="rect">
            <a:avLst/>
          </a:prstGeom>
          <a:solidFill>
            <a:schemeClr val="bg1">
              <a:lumMod val="95000"/>
            </a:schemeClr>
          </a:solidFill>
        </p:spPr>
        <p:txBody>
          <a:bodyPr lIns="900000" anchor="ctr"/>
          <a:lstStyle>
            <a:lvl1pPr marL="0" indent="0" algn="l">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427554549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1453549" y="501168"/>
            <a:ext cx="4176000" cy="4176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Frame 5"/>
          <p:cNvSpPr/>
          <p:nvPr userDrawn="1"/>
        </p:nvSpPr>
        <p:spPr>
          <a:xfrm rot="2700000">
            <a:off x="1947315" y="994934"/>
            <a:ext cx="3188468" cy="3188468"/>
          </a:xfrm>
          <a:prstGeom prst="frame">
            <a:avLst>
              <a:gd name="adj1" fmla="val 18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Chevron 8"/>
          <p:cNvSpPr/>
          <p:nvPr userDrawn="1"/>
        </p:nvSpPr>
        <p:spPr>
          <a:xfrm rot="10800000">
            <a:off x="906447" y="1455157"/>
            <a:ext cx="1432854" cy="2268009"/>
          </a:xfrm>
          <a:prstGeom prst="chevron">
            <a:avLst>
              <a:gd name="adj" fmla="val 808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139051893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4835732" cy="3867894"/>
          </a:xfrm>
          <a:custGeom>
            <a:avLst/>
            <a:gdLst>
              <a:gd name="connsiteX0" fmla="*/ 0 w 4788024"/>
              <a:gd name="connsiteY0" fmla="*/ 0 h 3867894"/>
              <a:gd name="connsiteX1" fmla="*/ 4788024 w 4788024"/>
              <a:gd name="connsiteY1" fmla="*/ 0 h 3867894"/>
              <a:gd name="connsiteX2" fmla="*/ 4788024 w 4788024"/>
              <a:gd name="connsiteY2" fmla="*/ 3867894 h 3867894"/>
              <a:gd name="connsiteX3" fmla="*/ 0 w 4788024"/>
              <a:gd name="connsiteY3" fmla="*/ 3867894 h 3867894"/>
              <a:gd name="connsiteX4" fmla="*/ 0 w 4788024"/>
              <a:gd name="connsiteY4" fmla="*/ 0 h 3867894"/>
              <a:gd name="connsiteX0" fmla="*/ 0 w 4788024"/>
              <a:gd name="connsiteY0" fmla="*/ 0 h 3867894"/>
              <a:gd name="connsiteX1" fmla="*/ 4788024 w 4788024"/>
              <a:gd name="connsiteY1" fmla="*/ 0 h 3867894"/>
              <a:gd name="connsiteX2" fmla="*/ 0 w 4788024"/>
              <a:gd name="connsiteY2" fmla="*/ 3867894 h 3867894"/>
              <a:gd name="connsiteX3" fmla="*/ 0 w 4788024"/>
              <a:gd name="connsiteY3" fmla="*/ 0 h 3867894"/>
              <a:gd name="connsiteX0" fmla="*/ 0 w 4835732"/>
              <a:gd name="connsiteY0" fmla="*/ 0 h 3867894"/>
              <a:gd name="connsiteX1" fmla="*/ 4835732 w 4835732"/>
              <a:gd name="connsiteY1" fmla="*/ 0 h 3867894"/>
              <a:gd name="connsiteX2" fmla="*/ 0 w 4835732"/>
              <a:gd name="connsiteY2" fmla="*/ 3867894 h 3867894"/>
              <a:gd name="connsiteX3" fmla="*/ 0 w 4835732"/>
              <a:gd name="connsiteY3" fmla="*/ 0 h 3867894"/>
            </a:gdLst>
            <a:ahLst/>
            <a:cxnLst>
              <a:cxn ang="0">
                <a:pos x="connsiteX0" y="connsiteY0"/>
              </a:cxn>
              <a:cxn ang="0">
                <a:pos x="connsiteX1" y="connsiteY1"/>
              </a:cxn>
              <a:cxn ang="0">
                <a:pos x="connsiteX2" y="connsiteY2"/>
              </a:cxn>
              <a:cxn ang="0">
                <a:pos x="connsiteX3" y="connsiteY3"/>
              </a:cxn>
            </a:cxnLst>
            <a:rect l="l" t="t" r="r" b="b"/>
            <a:pathLst>
              <a:path w="4835732" h="3867894">
                <a:moveTo>
                  <a:pt x="0" y="0"/>
                </a:moveTo>
                <a:lnTo>
                  <a:pt x="4835732" y="0"/>
                </a:lnTo>
                <a:lnTo>
                  <a:pt x="0" y="3867894"/>
                </a:lnTo>
                <a:lnTo>
                  <a:pt x="0" y="0"/>
                </a:lnTo>
                <a:close/>
              </a:path>
            </a:pathLst>
          </a:cu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0" hasCustomPrompt="1"/>
          </p:nvPr>
        </p:nvSpPr>
        <p:spPr>
          <a:xfrm>
            <a:off x="4268065" y="1243801"/>
            <a:ext cx="4875935" cy="3899699"/>
          </a:xfrm>
          <a:custGeom>
            <a:avLst/>
            <a:gdLst>
              <a:gd name="connsiteX0" fmla="*/ 0 w 4860032"/>
              <a:gd name="connsiteY0" fmla="*/ 0 h 3867894"/>
              <a:gd name="connsiteX1" fmla="*/ 4860032 w 4860032"/>
              <a:gd name="connsiteY1" fmla="*/ 0 h 3867894"/>
              <a:gd name="connsiteX2" fmla="*/ 4860032 w 4860032"/>
              <a:gd name="connsiteY2" fmla="*/ 3867894 h 3867894"/>
              <a:gd name="connsiteX3" fmla="*/ 0 w 4860032"/>
              <a:gd name="connsiteY3" fmla="*/ 3867894 h 3867894"/>
              <a:gd name="connsiteX4" fmla="*/ 0 w 4860032"/>
              <a:gd name="connsiteY4" fmla="*/ 0 h 3867894"/>
              <a:gd name="connsiteX0" fmla="*/ 0 w 4860032"/>
              <a:gd name="connsiteY0" fmla="*/ 3867894 h 3867894"/>
              <a:gd name="connsiteX1" fmla="*/ 4860032 w 4860032"/>
              <a:gd name="connsiteY1" fmla="*/ 0 h 3867894"/>
              <a:gd name="connsiteX2" fmla="*/ 4860032 w 4860032"/>
              <a:gd name="connsiteY2" fmla="*/ 3867894 h 3867894"/>
              <a:gd name="connsiteX3" fmla="*/ 0 w 4860032"/>
              <a:gd name="connsiteY3" fmla="*/ 3867894 h 3867894"/>
              <a:gd name="connsiteX0" fmla="*/ 0 w 4875935"/>
              <a:gd name="connsiteY0" fmla="*/ 3899699 h 3899699"/>
              <a:gd name="connsiteX1" fmla="*/ 4875935 w 4875935"/>
              <a:gd name="connsiteY1" fmla="*/ 0 h 3899699"/>
              <a:gd name="connsiteX2" fmla="*/ 4860032 w 4875935"/>
              <a:gd name="connsiteY2" fmla="*/ 3899699 h 3899699"/>
              <a:gd name="connsiteX3" fmla="*/ 0 w 4875935"/>
              <a:gd name="connsiteY3" fmla="*/ 3899699 h 3899699"/>
              <a:gd name="connsiteX0" fmla="*/ 0 w 4875935"/>
              <a:gd name="connsiteY0" fmla="*/ 3899699 h 3899699"/>
              <a:gd name="connsiteX1" fmla="*/ 4875935 w 4875935"/>
              <a:gd name="connsiteY1" fmla="*/ 0 h 3899699"/>
              <a:gd name="connsiteX2" fmla="*/ 4866610 w 4875935"/>
              <a:gd name="connsiteY2" fmla="*/ 3899699 h 3899699"/>
              <a:gd name="connsiteX3" fmla="*/ 0 w 4875935"/>
              <a:gd name="connsiteY3" fmla="*/ 3899699 h 3899699"/>
            </a:gdLst>
            <a:ahLst/>
            <a:cxnLst>
              <a:cxn ang="0">
                <a:pos x="connsiteX0" y="connsiteY0"/>
              </a:cxn>
              <a:cxn ang="0">
                <a:pos x="connsiteX1" y="connsiteY1"/>
              </a:cxn>
              <a:cxn ang="0">
                <a:pos x="connsiteX2" y="connsiteY2"/>
              </a:cxn>
              <a:cxn ang="0">
                <a:pos x="connsiteX3" y="connsiteY3"/>
              </a:cxn>
            </a:cxnLst>
            <a:rect l="l" t="t" r="r" b="b"/>
            <a:pathLst>
              <a:path w="4875935" h="3899699">
                <a:moveTo>
                  <a:pt x="0" y="3899699"/>
                </a:moveTo>
                <a:lnTo>
                  <a:pt x="4875935" y="0"/>
                </a:lnTo>
                <a:cubicBezTo>
                  <a:pt x="4872827" y="1299900"/>
                  <a:pt x="4869718" y="2599799"/>
                  <a:pt x="4866610" y="3899699"/>
                </a:cubicBezTo>
                <a:lnTo>
                  <a:pt x="0" y="3899699"/>
                </a:lnTo>
                <a:close/>
              </a:path>
            </a:pathLst>
          </a:cu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88525161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295997" y="1611681"/>
            <a:ext cx="2791434" cy="19110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4" hasCustomPrompt="1"/>
          </p:nvPr>
        </p:nvSpPr>
        <p:spPr>
          <a:xfrm>
            <a:off x="6058920" y="1611681"/>
            <a:ext cx="2791434" cy="19110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11267" name="Picture 3"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54287" y="1489421"/>
            <a:ext cx="3035425" cy="302654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3161556" y="1603730"/>
            <a:ext cx="2793972" cy="19110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21627838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pic>
        <p:nvPicPr>
          <p:cNvPr id="1026" name="Picture 2"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03648" y="2790894"/>
            <a:ext cx="3816424" cy="1941096"/>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2462033" y="3061529"/>
            <a:ext cx="1783531" cy="1308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00890233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042661" y="499869"/>
            <a:ext cx="2520000" cy="252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4" name="Picture Placeholder 2"/>
          <p:cNvSpPr>
            <a:spLocks noGrp="1"/>
          </p:cNvSpPr>
          <p:nvPr>
            <p:ph type="pic" idx="13" hasCustomPrompt="1"/>
          </p:nvPr>
        </p:nvSpPr>
        <p:spPr>
          <a:xfrm>
            <a:off x="3897690" y="3020149"/>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5" name="Picture Placeholder 2"/>
          <p:cNvSpPr>
            <a:spLocks noGrp="1"/>
          </p:cNvSpPr>
          <p:nvPr>
            <p:ph type="pic" idx="14" hasCustomPrompt="1"/>
          </p:nvPr>
        </p:nvSpPr>
        <p:spPr>
          <a:xfrm>
            <a:off x="5564210" y="1354898"/>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21581226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39952" y="2571750"/>
            <a:ext cx="5004048" cy="576064"/>
          </a:xfrm>
          <a:prstGeom prst="rect">
            <a:avLst/>
          </a:prstGeom>
        </p:spPr>
        <p:txBody>
          <a:bodyPr anchor="ctr"/>
          <a:lstStyle>
            <a:lvl1pPr marL="0" indent="0" algn="l">
              <a:buNone/>
              <a:defRPr sz="3600" b="1" baseline="0">
                <a:solidFill>
                  <a:schemeClr val="accent3"/>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139952" y="3147814"/>
            <a:ext cx="5004048" cy="288032"/>
          </a:xfrm>
          <a:prstGeom prst="rect">
            <a:avLst/>
          </a:prstGeom>
        </p:spPr>
        <p:txBody>
          <a:bodyPr anchor="ctr"/>
          <a:lstStyle>
            <a:lvl1pPr marL="0" indent="0" algn="l">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5" name="Footer Placeholder 4"/>
          <p:cNvSpPr>
            <a:spLocks noGrp="1"/>
          </p:cNvSpPr>
          <p:nvPr>
            <p:ph type="ftr" sz="quarter" idx="11"/>
          </p:nvPr>
        </p:nvSpPr>
        <p:spPr>
          <a:xfrm>
            <a:off x="1028700" y="3242884"/>
            <a:ext cx="4800600" cy="273844"/>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6057900" y="1073150"/>
            <a:ext cx="2057400" cy="273844"/>
          </a:xfrm>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192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124462"/>
            <a:ext cx="9144000" cy="576063"/>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270052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50234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7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5" name="Footer Placeholder 4"/>
          <p:cNvSpPr>
            <a:spLocks noGrp="1"/>
          </p:cNvSpPr>
          <p:nvPr>
            <p:ph type="ftr" sz="quarter" idx="11"/>
          </p:nvPr>
        </p:nvSpPr>
        <p:spPr>
          <a:xfrm>
            <a:off x="514350" y="285751"/>
            <a:ext cx="5243619" cy="273049"/>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8146839" y="285750"/>
            <a:ext cx="482811" cy="273844"/>
          </a:xfrm>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19465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19"/>
            <a:ext cx="4000500" cy="301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19"/>
            <a:ext cx="4000500" cy="301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6142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4350" y="2349500"/>
            <a:ext cx="3983831" cy="2314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9384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4072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81328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81060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3038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2" y="3523021"/>
            <a:ext cx="8116526" cy="61451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12968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6" name="Footer Placeholder 5"/>
          <p:cNvSpPr>
            <a:spLocks noGrp="1"/>
          </p:cNvSpPr>
          <p:nvPr>
            <p:ph type="ftr" sz="quarter" idx="11"/>
          </p:nvPr>
        </p:nvSpPr>
        <p:spPr>
          <a:xfrm>
            <a:off x="514350" y="284956"/>
            <a:ext cx="5243619" cy="273844"/>
          </a:xfrm>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8146839" y="285750"/>
            <a:ext cx="482811" cy="273844"/>
          </a:xfrm>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610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1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6" name="Footer Placeholder 5"/>
          <p:cNvSpPr>
            <a:spLocks noGrp="1"/>
          </p:cNvSpPr>
          <p:nvPr>
            <p:ph type="ftr" sz="quarter" idx="11"/>
          </p:nvPr>
        </p:nvSpPr>
        <p:spPr>
          <a:xfrm>
            <a:off x="514350" y="284956"/>
            <a:ext cx="5243619" cy="273844"/>
          </a:xfrm>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8146839" y="285750"/>
            <a:ext cx="482811" cy="273844"/>
          </a:xfrm>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
        <p:nvSpPr>
          <p:cNvPr id="9" name="TextBox 8"/>
          <p:cNvSpPr txBox="1"/>
          <p:nvPr/>
        </p:nvSpPr>
        <p:spPr>
          <a:xfrm>
            <a:off x="357187"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latinLnBrk="0"/>
            <a:r>
              <a:rPr lang="en-US" sz="6000" dirty="0">
                <a:solidFill>
                  <a:prstClr val="white"/>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latinLnBrk="0"/>
            <a:r>
              <a:rPr lang="en-US" sz="6000" dirty="0">
                <a:solidFill>
                  <a:prstClr val="white"/>
                </a:solidFill>
                <a:effectLst/>
              </a:rPr>
              <a:t>”</a:t>
            </a:r>
          </a:p>
        </p:txBody>
      </p:sp>
    </p:spTree>
    <p:extLst>
      <p:ext uri="{BB962C8B-B14F-4D97-AF65-F5344CB8AC3E}">
        <p14:creationId xmlns:p14="http://schemas.microsoft.com/office/powerpoint/2010/main" val="3753463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6" name="Footer Placeholder 5"/>
          <p:cNvSpPr>
            <a:spLocks noGrp="1"/>
          </p:cNvSpPr>
          <p:nvPr>
            <p:ph type="ftr" sz="quarter" idx="11"/>
          </p:nvPr>
        </p:nvSpPr>
        <p:spPr>
          <a:xfrm>
            <a:off x="514350" y="284163"/>
            <a:ext cx="5243619" cy="273844"/>
          </a:xfrm>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8146839" y="285750"/>
            <a:ext cx="482811" cy="273844"/>
          </a:xfrm>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2499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0"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3" name="Date Placeholder 2"/>
          <p:cNvSpPr>
            <a:spLocks noGrp="1"/>
          </p:cNvSpPr>
          <p:nvPr>
            <p:ph type="dt" sz="half" idx="10"/>
          </p:nvPr>
        </p:nvSpPr>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1017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0" y="571500"/>
            <a:ext cx="6457949" cy="971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3" name="Date Placeholder 2"/>
          <p:cNvSpPr>
            <a:spLocks noGrp="1"/>
          </p:cNvSpPr>
          <p:nvPr>
            <p:ph type="dt" sz="half" idx="10"/>
          </p:nvPr>
        </p:nvSpPr>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0228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645919"/>
            <a:ext cx="8115300" cy="30180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29915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087E5E3B-F448-4C82-B5EB-72FB7AEBD83A}" type="datetimeFigureOut">
              <a:rPr lang="en-US" smtClean="0">
                <a:solidFill>
                  <a:prstClr val="white">
                    <a:tint val="75000"/>
                  </a:prstClr>
                </a:solidFill>
              </a:rPr>
              <a:pPr/>
              <a:t>10/16/2023</a:t>
            </a:fld>
            <a:endParaRPr lang="en-US">
              <a:solidFill>
                <a:prstClr val="white">
                  <a:tint val="75000"/>
                </a:prstClr>
              </a:solidFill>
            </a:endParaRPr>
          </a:p>
        </p:txBody>
      </p:sp>
      <p:sp>
        <p:nvSpPr>
          <p:cNvPr id="5" name="Footer Placeholder 4"/>
          <p:cNvSpPr>
            <a:spLocks noGrp="1"/>
          </p:cNvSpPr>
          <p:nvPr>
            <p:ph type="ftr" sz="quarter" idx="11"/>
          </p:nvPr>
        </p:nvSpPr>
        <p:spPr>
          <a:xfrm>
            <a:off x="514350" y="285750"/>
            <a:ext cx="5243619" cy="273844"/>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8146839" y="285750"/>
            <a:ext cx="482811" cy="273844"/>
          </a:xfrm>
        </p:spPr>
        <p:txBody>
          <a:bodyPr/>
          <a:lstStyle/>
          <a:p>
            <a:fld id="{6FBEE4B6-A666-4CCA-91C3-A70A6357DD8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0751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627784" y="2115319"/>
            <a:ext cx="3888432"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Welcome!!</a:t>
            </a:r>
          </a:p>
        </p:txBody>
      </p:sp>
      <p:sp>
        <p:nvSpPr>
          <p:cNvPr id="4" name="Text Placeholder 9"/>
          <p:cNvSpPr>
            <a:spLocks noGrp="1"/>
          </p:cNvSpPr>
          <p:nvPr>
            <p:ph type="body" sz="quarter" idx="11" hasCustomPrompt="1"/>
          </p:nvPr>
        </p:nvSpPr>
        <p:spPr>
          <a:xfrm>
            <a:off x="2627784" y="2700526"/>
            <a:ext cx="3888136"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8100154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4722299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63688" y="123478"/>
            <a:ext cx="7380312" cy="576064"/>
          </a:xfrm>
          <a:prstGeom prst="rect">
            <a:avLst/>
          </a:prstGeom>
        </p:spPr>
        <p:txBody>
          <a:bodyPr anchor="ctr"/>
          <a:lstStyle>
            <a:lvl1pPr marL="0" indent="0" algn="l">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763688" y="699542"/>
            <a:ext cx="7380312" cy="288032"/>
          </a:xfrm>
          <a:prstGeom prst="rect">
            <a:avLst/>
          </a:prstGeom>
        </p:spPr>
        <p:txBody>
          <a:bodyPr anchor="ctr"/>
          <a:lstStyle>
            <a:lvl1pPr marL="0" indent="0" algn="l">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3515149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739674" y="1395769"/>
            <a:ext cx="1728192"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5" name="Picture Placeholder 2"/>
          <p:cNvSpPr>
            <a:spLocks noGrp="1"/>
          </p:cNvSpPr>
          <p:nvPr>
            <p:ph type="pic" idx="12" hasCustomPrompt="1"/>
          </p:nvPr>
        </p:nvSpPr>
        <p:spPr>
          <a:xfrm>
            <a:off x="2539874" y="1395769"/>
            <a:ext cx="1728192"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3" hasCustomPrompt="1"/>
          </p:nvPr>
        </p:nvSpPr>
        <p:spPr>
          <a:xfrm>
            <a:off x="4340074" y="1395769"/>
            <a:ext cx="1728192"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61596703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267494"/>
            <a:ext cx="233975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0" hasCustomPrompt="1"/>
          </p:nvPr>
        </p:nvSpPr>
        <p:spPr>
          <a:xfrm>
            <a:off x="4572000" y="267494"/>
            <a:ext cx="424847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93991522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microsoft.com/office/2007/relationships/hdphoto" Target="../media/hdphoto1.wdp"/><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jpe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 Id="rId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4.xml"/><Relationship Id="rId3" Type="http://schemas.openxmlformats.org/officeDocument/2006/relationships/slideLayout" Target="../slideLayouts/slideLayout21.xml"/><Relationship Id="rId21" Type="http://schemas.openxmlformats.org/officeDocument/2006/relationships/image" Target="../media/image4.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microsoft.com/office/2007/relationships/hdphoto" Target="../media/hdphoto1.wdp"/><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jpe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extLst>
              <a:ext uri="{BEBA8EAE-BF5A-486C-A8C5-ECC9F3942E4B}">
                <a14:imgProps xmlns:a14="http://schemas.microsoft.com/office/drawing/2010/main">
                  <a14:imgLayer r:embed="rId5">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fade/>
  </p:transition>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extLst>
              <a:ext uri="{BEBA8EAE-BF5A-486C-A8C5-ECC9F3942E4B}">
                <a14:imgProps xmlns:a14="http://schemas.microsoft.com/office/drawing/2010/main">
                  <a14:imgLayer r:embed="rId18">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2" r:id="rId3"/>
    <p:sldLayoutId id="2147483661" r:id="rId4"/>
    <p:sldLayoutId id="2147483660" r:id="rId5"/>
    <p:sldLayoutId id="2147483655" r:id="rId6"/>
    <p:sldLayoutId id="2147483663" r:id="rId7"/>
    <p:sldLayoutId id="2147483664" r:id="rId8"/>
    <p:sldLayoutId id="2147483666" r:id="rId9"/>
    <p:sldLayoutId id="2147483667" r:id="rId10"/>
    <p:sldLayoutId id="2147483668" r:id="rId11"/>
    <p:sldLayoutId id="2147483665" r:id="rId12"/>
    <p:sldLayoutId id="2147483669" r:id="rId13"/>
    <p:sldLayoutId id="2147483670" r:id="rId14"/>
    <p:sldLayoutId id="2147483656" r:id="rId15"/>
  </p:sldLayoutIdLst>
  <p:transition spd="slow">
    <p:fade/>
  </p:transition>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ransition spd="slow">
    <p:fade/>
  </p:transition>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BEBA8EAE-BF5A-486C-A8C5-ECC9F3942E4B}">
                <a14:imgProps xmlns:a14="http://schemas.microsoft.com/office/drawing/2010/main">
                  <a14:imgLayer r:embed="rId20">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68580" tIns="34290" rIns="68580" bIns="3429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68580" tIns="34290" rIns="68580" bIns="34290" rtlCol="0" anchor="ctr"/>
          <a:lstStyle>
            <a:lvl1pPr algn="r">
              <a:defRPr sz="800">
                <a:solidFill>
                  <a:schemeClr val="tx1">
                    <a:tint val="75000"/>
                  </a:schemeClr>
                </a:solidFill>
              </a:defRPr>
            </a:lvl1pPr>
          </a:lstStyle>
          <a:p>
            <a:pPr defTabSz="342900" latinLnBrk="0"/>
            <a:fld id="{087E5E3B-F448-4C82-B5EB-72FB7AEBD83A}" type="datetimeFigureOut">
              <a:rPr lang="en-US" smtClean="0">
                <a:solidFill>
                  <a:prstClr val="white">
                    <a:tint val="75000"/>
                  </a:prstClr>
                </a:solidFill>
              </a:rPr>
              <a:pPr defTabSz="342900" latinLnBrk="0"/>
              <a:t>10/16/2023</a:t>
            </a:fld>
            <a:endParaRPr lang="en-US">
              <a:solidFill>
                <a:prstClr val="white">
                  <a:tint val="75000"/>
                </a:prstClr>
              </a:solidFill>
            </a:endParaRPr>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68580" tIns="34290" rIns="68580" bIns="34290" rtlCol="0" anchor="ctr"/>
          <a:lstStyle>
            <a:lvl1pPr algn="l">
              <a:defRPr sz="800">
                <a:solidFill>
                  <a:schemeClr val="tx1">
                    <a:tint val="75000"/>
                  </a:schemeClr>
                </a:solidFill>
              </a:defRPr>
            </a:lvl1pPr>
          </a:lstStyle>
          <a:p>
            <a:pPr defTabSz="342900" latinLnBrk="0"/>
            <a:endParaRPr lang="en-US">
              <a:solidFill>
                <a:prstClr val="white">
                  <a:tint val="75000"/>
                </a:prstClr>
              </a:solidFill>
            </a:endParaRPr>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68580" tIns="34290" rIns="68580" bIns="34290" rtlCol="0" anchor="ctr"/>
          <a:lstStyle>
            <a:lvl1pPr algn="r">
              <a:defRPr sz="800">
                <a:solidFill>
                  <a:schemeClr val="tx1">
                    <a:tint val="75000"/>
                  </a:schemeClr>
                </a:solidFill>
              </a:defRPr>
            </a:lvl1pPr>
          </a:lstStyle>
          <a:p>
            <a:pPr defTabSz="342900" latinLnBrk="0"/>
            <a:fld id="{6FBEE4B6-A666-4CCA-91C3-A70A6357DD8B}" type="slidenum">
              <a:rPr lang="en-US" smtClean="0">
                <a:solidFill>
                  <a:prstClr val="white">
                    <a:tint val="75000"/>
                  </a:prstClr>
                </a:solidFill>
              </a:rPr>
              <a:pPr defTabSz="342900" latinLnBrk="0"/>
              <a:t>‹#›</a:t>
            </a:fld>
            <a:endParaRPr lang="en-US">
              <a:solidFill>
                <a:prstClr val="white">
                  <a:tint val="75000"/>
                </a:prstClr>
              </a:solidFill>
            </a:endParaRPr>
          </a:p>
        </p:txBody>
      </p:sp>
    </p:spTree>
    <p:extLst>
      <p:ext uri="{BB962C8B-B14F-4D97-AF65-F5344CB8AC3E}">
        <p14:creationId xmlns:p14="http://schemas.microsoft.com/office/powerpoint/2010/main" val="1199408426"/>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7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nfogim.weebl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5.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8.png"/><Relationship Id="rId10" Type="http://schemas.openxmlformats.org/officeDocument/2006/relationships/image" Target="../media/image11.png"/><Relationship Id="rId4" Type="http://schemas.microsoft.com/office/2007/relationships/hdphoto" Target="../media/hdphoto2.wdp"/><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microsoft.com/office/2007/relationships/hdphoto" Target="../media/hdphoto8.wdp"/><Relationship Id="rId2" Type="http://schemas.openxmlformats.org/officeDocument/2006/relationships/image" Target="../media/image13.jpg"/><Relationship Id="rId1" Type="http://schemas.openxmlformats.org/officeDocument/2006/relationships/slideLayout" Target="../slideLayouts/slideLayout5.xml"/><Relationship Id="rId6" Type="http://schemas.openxmlformats.org/officeDocument/2006/relationships/image" Target="../media/image16.png"/><Relationship Id="rId5" Type="http://schemas.microsoft.com/office/2007/relationships/hdphoto" Target="../media/hdphoto7.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7" Type="http://schemas.microsoft.com/office/2007/relationships/hdphoto" Target="../media/hdphoto10.wdp"/><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png"/><Relationship Id="rId5" Type="http://schemas.microsoft.com/office/2007/relationships/hdphoto" Target="../media/hdphoto9.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2.wdp"/><Relationship Id="rId5" Type="http://schemas.openxmlformats.org/officeDocument/2006/relationships/image" Target="../media/image21.png"/><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sr.wikipedia.org/wiki/%D0%A0%D0%B0%D1%87%D1%83%D0%BD%D0%B0%D1%80" TargetMode="External"/><Relationship Id="rId2" Type="http://schemas.openxmlformats.org/officeDocument/2006/relationships/hyperlink" Target="https://sr.wikipedia.org/wiki/%D0%95%D0%BD%D0%B3%D0%BB%D0%B5%D1%81%D0%BA%D0%B8_%D1%98%D0%B5%D0%B7%D0%B8%D0%BA" TargetMode="External"/><Relationship Id="rId1" Type="http://schemas.openxmlformats.org/officeDocument/2006/relationships/slideLayout" Target="../slideLayouts/slideLayout5.xml"/><Relationship Id="rId5" Type="http://schemas.openxmlformats.org/officeDocument/2006/relationships/hyperlink" Target="https://sr.wikipedia.org/wiki/%D0%98%D0%BD%D1%82%D0%B5%D1%80%D0%BD%D0%B5%D1%82_%D0%BF%D1%80%D0%BE%D1%82%D0%BE%D0%BA%D0%BE%D0%BB" TargetMode="External"/><Relationship Id="rId4" Type="http://schemas.openxmlformats.org/officeDocument/2006/relationships/hyperlink" Target="https://sr.wikipedia.org/wiki/%D0%98%D0%BD%D1%82%D0%B5%D1%80%D0%BD%D0%B5%D1%8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bin"/><Relationship Id="rId1" Type="http://schemas.openxmlformats.org/officeDocument/2006/relationships/slideLayout" Target="../slideLayouts/slideLayout5.xml"/><Relationship Id="rId6" Type="http://schemas.openxmlformats.org/officeDocument/2006/relationships/oleObject" Target="../embeddings/oleObject4.bin"/><Relationship Id="rId5" Type="http://schemas.openxmlformats.org/officeDocument/2006/relationships/image" Target="../media/image28.w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5.bin"/><Relationship Id="rId1" Type="http://schemas.openxmlformats.org/officeDocument/2006/relationships/slideLayout" Target="../slideLayouts/slideLayout5.xml"/><Relationship Id="rId5" Type="http://schemas.openxmlformats.org/officeDocument/2006/relationships/image" Target="../media/image30.w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7.bin"/><Relationship Id="rId1" Type="http://schemas.openxmlformats.org/officeDocument/2006/relationships/slideLayout" Target="../slideLayouts/slideLayout5.xml"/><Relationship Id="rId5" Type="http://schemas.openxmlformats.org/officeDocument/2006/relationships/image" Target="../media/image32.w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9.bin"/><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0.bin"/><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1.bin"/><Relationship Id="rId1" Type="http://schemas.openxmlformats.org/officeDocument/2006/relationships/slideLayout" Target="../slideLayouts/slideLayout5.xml"/><Relationship Id="rId5" Type="http://schemas.openxmlformats.org/officeDocument/2006/relationships/image" Target="../media/image36.w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4788024" y="4321015"/>
            <a:ext cx="5688632" cy="648072"/>
          </a:xfrm>
          <a:prstGeom prst="parallelogram">
            <a:avLst>
              <a:gd name="adj" fmla="val 819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1045232" y="497262"/>
            <a:ext cx="6539076" cy="1944216"/>
          </a:xfrm>
        </p:spPr>
        <p:txBody>
          <a:bodyPr/>
          <a:lstStyle/>
          <a:p>
            <a:r>
              <a:rPr lang="sr-Latn-RS" altLang="ko-KR" sz="4400">
                <a:solidFill>
                  <a:srgbClr val="179A9D"/>
                </a:solidFill>
                <a:ea typeface="맑은 고딕" pitchFamily="50" charset="-127"/>
              </a:rPr>
              <a:t>RAČUNARSTVO I INFORMATIKA</a:t>
            </a:r>
            <a:endParaRPr lang="en-US" altLang="ko-KR" sz="4400">
              <a:solidFill>
                <a:srgbClr val="179A9D"/>
              </a:solidFill>
            </a:endParaRPr>
          </a:p>
        </p:txBody>
      </p:sp>
      <p:sp>
        <p:nvSpPr>
          <p:cNvPr id="4" name="Text Placeholder 3"/>
          <p:cNvSpPr>
            <a:spLocks noGrp="1"/>
          </p:cNvSpPr>
          <p:nvPr>
            <p:ph type="body" sz="quarter" idx="11"/>
          </p:nvPr>
        </p:nvSpPr>
        <p:spPr>
          <a:xfrm>
            <a:off x="5220072" y="3795886"/>
            <a:ext cx="3816424" cy="576064"/>
          </a:xfrm>
        </p:spPr>
        <p:txBody>
          <a:bodyPr/>
          <a:lstStyle/>
          <a:p>
            <a:pPr>
              <a:spcBef>
                <a:spcPts val="0"/>
              </a:spcBef>
              <a:defRPr/>
            </a:pPr>
            <a:r>
              <a:rPr lang="sr-Latn-RS" altLang="ko-KR" sz="2800" b="1">
                <a:solidFill>
                  <a:srgbClr val="179A9D"/>
                </a:solidFill>
              </a:rPr>
              <a:t>Ivan Filipović</a:t>
            </a:r>
          </a:p>
        </p:txBody>
      </p:sp>
      <p:sp>
        <p:nvSpPr>
          <p:cNvPr id="7" name="Text Placeholder 3"/>
          <p:cNvSpPr txBox="1">
            <a:spLocks/>
          </p:cNvSpPr>
          <p:nvPr/>
        </p:nvSpPr>
        <p:spPr>
          <a:xfrm>
            <a:off x="5220072" y="4342088"/>
            <a:ext cx="3802772" cy="576064"/>
          </a:xfrm>
          <a:prstGeom prst="rect">
            <a:avLst/>
          </a:prstGeom>
        </p:spPr>
        <p:txBody>
          <a:bodyPr anchor="ctr"/>
          <a:lstStyle>
            <a:lvl1pPr marL="0" indent="0" algn="l" defTabSz="914400" rtl="0" eaLnBrk="1" latinLnBrk="1" hangingPunct="1">
              <a:lnSpc>
                <a:spcPct val="100000"/>
              </a:lnSpc>
              <a:spcBef>
                <a:spcPct val="20000"/>
              </a:spcBef>
              <a:buFont typeface="Arial" pitchFamily="34" charset="0"/>
              <a:buNone/>
              <a:defRPr sz="12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sr-Latn-RS" altLang="ko-KR" sz="2800" b="1">
                <a:hlinkClick r:id="rId2"/>
              </a:rPr>
              <a:t>infogim.weebly.com</a:t>
            </a:r>
            <a:endParaRPr lang="sr-Latn-RS" altLang="ko-KR" sz="2800" b="1"/>
          </a:p>
        </p:txBody>
      </p:sp>
      <p:grpSp>
        <p:nvGrpSpPr>
          <p:cNvPr id="6" name="Group 5"/>
          <p:cNvGrpSpPr/>
          <p:nvPr/>
        </p:nvGrpSpPr>
        <p:grpSpPr>
          <a:xfrm>
            <a:off x="251520" y="339502"/>
            <a:ext cx="649059" cy="649059"/>
            <a:chOff x="5696729" y="3628850"/>
            <a:chExt cx="1800000" cy="1800000"/>
          </a:xfrm>
          <a:solidFill>
            <a:schemeClr val="bg1"/>
          </a:solidFill>
        </p:grpSpPr>
        <p:sp>
          <p:nvSpPr>
            <p:cNvPr id="8" name="Rectangle 7"/>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2" name="Rectangle 11"/>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3" name="Rectangle 12"/>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4" name="Rectangle 13"/>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5" name="Rectangle 14"/>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Tree>
    <p:extLst>
      <p:ext uri="{BB962C8B-B14F-4D97-AF65-F5344CB8AC3E}">
        <p14:creationId xmlns:p14="http://schemas.microsoft.com/office/powerpoint/2010/main" val="2971841378"/>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300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2790" y="361101"/>
            <a:ext cx="3045154" cy="576064"/>
          </a:xfrm>
        </p:spPr>
        <p:txBody>
          <a:bodyPr/>
          <a:lstStyle/>
          <a:p>
            <a:r>
              <a:rPr lang="sr-Latn-RS" altLang="ko-KR" b="1">
                <a:solidFill>
                  <a:srgbClr val="179A9D"/>
                </a:solidFill>
              </a:rPr>
              <a:t>Informatika i računarstvo</a:t>
            </a:r>
            <a:endParaRPr lang="ko-KR" altLang="en-US" b="1">
              <a:solidFill>
                <a:srgbClr val="179A9D"/>
              </a:solidFill>
            </a:endParaRPr>
          </a:p>
        </p:txBody>
      </p:sp>
      <p:grpSp>
        <p:nvGrpSpPr>
          <p:cNvPr id="3" name="Group 2"/>
          <p:cNvGrpSpPr/>
          <p:nvPr/>
        </p:nvGrpSpPr>
        <p:grpSpPr>
          <a:xfrm>
            <a:off x="251520" y="339502"/>
            <a:ext cx="649059" cy="649059"/>
            <a:chOff x="5696729" y="3628850"/>
            <a:chExt cx="1800000" cy="1800000"/>
          </a:xfrm>
          <a:solidFill>
            <a:schemeClr val="bg1"/>
          </a:solidFill>
        </p:grpSpPr>
        <p:sp>
          <p:nvSpPr>
            <p:cNvPr id="4" name="Rectangle 3"/>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5" name="Rectangle 4"/>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6" name="Rectangle 5"/>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7" name="Rectangle 6"/>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8" name="Rectangle 7"/>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
        <p:nvSpPr>
          <p:cNvPr id="12" name="Rectangle 11"/>
          <p:cNvSpPr/>
          <p:nvPr/>
        </p:nvSpPr>
        <p:spPr>
          <a:xfrm>
            <a:off x="568225" y="1481845"/>
            <a:ext cx="8352928" cy="230832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sr-Latn-RS" sz="2400" dirty="0">
                <a:solidFill>
                  <a:srgbClr val="FF0000"/>
                </a:solidFill>
              </a:rPr>
              <a:t>Računarske mreže </a:t>
            </a:r>
            <a:r>
              <a:rPr lang="sr-Latn-RS" sz="2400" dirty="0">
                <a:solidFill>
                  <a:srgbClr val="179A9D"/>
                </a:solidFill>
              </a:rPr>
              <a:t>– se bave povezivanjem više računara da bi bila moguća razmena podataka između njih</a:t>
            </a:r>
          </a:p>
          <a:p>
            <a:pPr marL="342900" indent="-342900" algn="just">
              <a:lnSpc>
                <a:spcPct val="150000"/>
              </a:lnSpc>
              <a:buFont typeface="Arial" panose="020B0604020202020204" pitchFamily="34" charset="0"/>
              <a:buChar char="•"/>
            </a:pPr>
            <a:r>
              <a:rPr lang="sr-Latn-RS" sz="2400" dirty="0">
                <a:solidFill>
                  <a:srgbClr val="FF0000"/>
                </a:solidFill>
              </a:rPr>
              <a:t>Kriptografija i zaštita </a:t>
            </a:r>
            <a:r>
              <a:rPr lang="sr-Latn-RS" sz="2400" dirty="0">
                <a:solidFill>
                  <a:srgbClr val="179A9D"/>
                </a:solidFill>
              </a:rPr>
              <a:t>– se bave razvojem tehnika za zaštitu podataka od neovlašćenog pristupa</a:t>
            </a:r>
            <a:endParaRPr lang="sr-Cyrl-CS" sz="2400" dirty="0">
              <a:solidFill>
                <a:srgbClr val="179A9D"/>
              </a:solidFill>
            </a:endParaRPr>
          </a:p>
        </p:txBody>
      </p:sp>
    </p:spTree>
    <p:extLst>
      <p:ext uri="{BB962C8B-B14F-4D97-AF65-F5344CB8AC3E}">
        <p14:creationId xmlns:p14="http://schemas.microsoft.com/office/powerpoint/2010/main" val="37743650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2790" y="361101"/>
            <a:ext cx="3045154" cy="576064"/>
          </a:xfrm>
        </p:spPr>
        <p:txBody>
          <a:bodyPr/>
          <a:lstStyle/>
          <a:p>
            <a:r>
              <a:rPr lang="sr-Latn-RS" altLang="ko-KR" b="1">
                <a:solidFill>
                  <a:srgbClr val="179A9D"/>
                </a:solidFill>
              </a:rPr>
              <a:t>Informatika i računarstvo</a:t>
            </a:r>
            <a:endParaRPr lang="ko-KR" altLang="en-US" b="1">
              <a:solidFill>
                <a:srgbClr val="179A9D"/>
              </a:solidFill>
            </a:endParaRPr>
          </a:p>
        </p:txBody>
      </p:sp>
      <p:grpSp>
        <p:nvGrpSpPr>
          <p:cNvPr id="3" name="Group 2"/>
          <p:cNvGrpSpPr/>
          <p:nvPr/>
        </p:nvGrpSpPr>
        <p:grpSpPr>
          <a:xfrm>
            <a:off x="251520" y="339502"/>
            <a:ext cx="649059" cy="649059"/>
            <a:chOff x="5696729" y="3628850"/>
            <a:chExt cx="1800000" cy="1800000"/>
          </a:xfrm>
          <a:solidFill>
            <a:schemeClr val="bg1"/>
          </a:solidFill>
        </p:grpSpPr>
        <p:sp>
          <p:nvSpPr>
            <p:cNvPr id="4" name="Rectangle 3"/>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5" name="Rectangle 4"/>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6" name="Rectangle 5"/>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7" name="Rectangle 6"/>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8" name="Rectangle 7"/>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
        <p:nvSpPr>
          <p:cNvPr id="12" name="Rectangle 11"/>
          <p:cNvSpPr/>
          <p:nvPr/>
        </p:nvSpPr>
        <p:spPr>
          <a:xfrm>
            <a:off x="395536" y="2446758"/>
            <a:ext cx="8352928" cy="577850"/>
          </a:xfrm>
          <a:prstGeom prst="rect">
            <a:avLst/>
          </a:prstGeom>
        </p:spPr>
        <p:txBody>
          <a:bodyPr wrap="square">
            <a:spAutoFit/>
          </a:bodyPr>
          <a:lstStyle/>
          <a:p>
            <a:pPr algn="just">
              <a:lnSpc>
                <a:spcPct val="150000"/>
              </a:lnSpc>
            </a:pPr>
            <a:r>
              <a:rPr lang="en-US" sz="2400" dirty="0" err="1">
                <a:solidFill>
                  <a:srgbClr val="FF0000"/>
                </a:solidFill>
              </a:rPr>
              <a:t>Kako</a:t>
            </a:r>
            <a:r>
              <a:rPr lang="en-US" sz="2400" dirty="0">
                <a:solidFill>
                  <a:srgbClr val="FF0000"/>
                </a:solidFill>
              </a:rPr>
              <a:t> </a:t>
            </a:r>
            <a:r>
              <a:rPr lang="en-US" sz="2400" dirty="0" err="1">
                <a:solidFill>
                  <a:srgbClr val="FF0000"/>
                </a:solidFill>
              </a:rPr>
              <a:t>danas</a:t>
            </a:r>
            <a:r>
              <a:rPr lang="en-US" sz="2400" dirty="0">
                <a:solidFill>
                  <a:srgbClr val="FF0000"/>
                </a:solidFill>
              </a:rPr>
              <a:t> </a:t>
            </a:r>
            <a:r>
              <a:rPr lang="en-US" sz="2400" dirty="0" err="1">
                <a:solidFill>
                  <a:srgbClr val="FF0000"/>
                </a:solidFill>
              </a:rPr>
              <a:t>komuniciramo</a:t>
            </a:r>
            <a:r>
              <a:rPr lang="en-US" sz="2400" dirty="0">
                <a:solidFill>
                  <a:srgbClr val="FF0000"/>
                </a:solidFill>
              </a:rPr>
              <a:t>?</a:t>
            </a:r>
            <a:endParaRPr lang="sr-Cyrl-CS" sz="2400" dirty="0">
              <a:solidFill>
                <a:srgbClr val="179A9D"/>
              </a:solidFill>
            </a:endParaRPr>
          </a:p>
        </p:txBody>
      </p:sp>
      <p:pic>
        <p:nvPicPr>
          <p:cNvPr id="18" name="Picture 17">
            <a:extLst>
              <a:ext uri="{FF2B5EF4-FFF2-40B4-BE49-F238E27FC236}">
                <a16:creationId xmlns:a16="http://schemas.microsoft.com/office/drawing/2014/main" id="{0EC649E2-8DE1-4AC0-8EC0-EBF9F4940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301" y="3319620"/>
            <a:ext cx="2974979" cy="1628516"/>
          </a:xfrm>
          <a:prstGeom prst="rect">
            <a:avLst/>
          </a:prstGeom>
        </p:spPr>
      </p:pic>
      <p:pic>
        <p:nvPicPr>
          <p:cNvPr id="22" name="Picture 21">
            <a:extLst>
              <a:ext uri="{FF2B5EF4-FFF2-40B4-BE49-F238E27FC236}">
                <a16:creationId xmlns:a16="http://schemas.microsoft.com/office/drawing/2014/main" id="{6C44E1B1-E057-441B-A1CB-E431C2F5064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400" b="90000" l="9938" r="89938">
                        <a14:foregroundMark x1="38012" y1="9200" x2="51180" y2="11200"/>
                        <a14:foregroundMark x1="51180" y1="11200" x2="64596" y2="6400"/>
                        <a14:foregroundMark x1="35528" y1="88800" x2="57267" y2="88600"/>
                        <a14:foregroundMark x1="57267" y1="88600" x2="57267" y2="88600"/>
                      </a14:backgroundRemoval>
                    </a14:imgEffect>
                  </a14:imgLayer>
                </a14:imgProps>
              </a:ext>
              <a:ext uri="{28A0092B-C50C-407E-A947-70E740481C1C}">
                <a14:useLocalDpi xmlns:a14="http://schemas.microsoft.com/office/drawing/2010/main" val="0"/>
              </a:ext>
            </a:extLst>
          </a:blip>
          <a:stretch>
            <a:fillRect/>
          </a:stretch>
        </p:blipFill>
        <p:spPr>
          <a:xfrm>
            <a:off x="-433027" y="3013328"/>
            <a:ext cx="3239729" cy="2012254"/>
          </a:xfrm>
          <a:prstGeom prst="rect">
            <a:avLst/>
          </a:prstGeom>
        </p:spPr>
      </p:pic>
      <p:pic>
        <p:nvPicPr>
          <p:cNvPr id="24" name="Picture 23">
            <a:extLst>
              <a:ext uri="{FF2B5EF4-FFF2-40B4-BE49-F238E27FC236}">
                <a16:creationId xmlns:a16="http://schemas.microsoft.com/office/drawing/2014/main" id="{B30D5750-BA26-47DE-B24F-1FD789B7C7A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374" b="89951" l="10000" r="90000">
                        <a14:foregroundMark x1="49292" y1="12217" x2="71327" y2="25320"/>
                        <a14:foregroundMark x1="68319" y1="11724" x2="67876" y2="17241"/>
                        <a14:foregroundMark x1="24159" y1="8374" x2="24159" y2="8374"/>
                      </a14:backgroundRemoval>
                    </a14:imgEffect>
                  </a14:imgLayer>
                </a14:imgProps>
              </a:ext>
              <a:ext uri="{28A0092B-C50C-407E-A947-70E740481C1C}">
                <a14:useLocalDpi xmlns:a14="http://schemas.microsoft.com/office/drawing/2010/main" val="0"/>
              </a:ext>
            </a:extLst>
          </a:blip>
          <a:stretch>
            <a:fillRect/>
          </a:stretch>
        </p:blipFill>
        <p:spPr>
          <a:xfrm>
            <a:off x="4397151" y="1079083"/>
            <a:ext cx="2376264" cy="2134433"/>
          </a:xfrm>
          <a:prstGeom prst="rect">
            <a:avLst/>
          </a:prstGeom>
        </p:spPr>
      </p:pic>
      <p:pic>
        <p:nvPicPr>
          <p:cNvPr id="26" name="Picture 25">
            <a:extLst>
              <a:ext uri="{FF2B5EF4-FFF2-40B4-BE49-F238E27FC236}">
                <a16:creationId xmlns:a16="http://schemas.microsoft.com/office/drawing/2014/main" id="{728765BD-EBBF-49F1-8089-D2078CB632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3562" y="244027"/>
            <a:ext cx="1587648" cy="1587648"/>
          </a:xfrm>
          <a:prstGeom prst="rect">
            <a:avLst/>
          </a:prstGeom>
        </p:spPr>
      </p:pic>
      <p:pic>
        <p:nvPicPr>
          <p:cNvPr id="28" name="Picture 27">
            <a:extLst>
              <a:ext uri="{FF2B5EF4-FFF2-40B4-BE49-F238E27FC236}">
                <a16:creationId xmlns:a16="http://schemas.microsoft.com/office/drawing/2014/main" id="{BD2C7492-549E-4F5F-9DF3-E1D109F0D30A}"/>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4331" b="92717" l="9753" r="89973">
                        <a14:foregroundMark x1="28571" y1="17520" x2="21978" y2="31693"/>
                        <a14:foregroundMark x1="21978" y1="31693" x2="19918" y2="46457"/>
                        <a14:foregroundMark x1="19918" y1="46457" x2="22940" y2="76575"/>
                        <a14:foregroundMark x1="22940" y1="76575" x2="25962" y2="84252"/>
                        <a14:foregroundMark x1="41758" y1="21850" x2="54670" y2="20866"/>
                        <a14:foregroundMark x1="54670" y1="20866" x2="65659" y2="21850"/>
                        <a14:foregroundMark x1="65659" y1="21850" x2="73352" y2="29724"/>
                        <a14:foregroundMark x1="73352" y1="29724" x2="78709" y2="40748"/>
                        <a14:foregroundMark x1="78709" y1="40748" x2="80220" y2="56496"/>
                        <a14:foregroundMark x1="80220" y1="56496" x2="71566" y2="83858"/>
                        <a14:foregroundMark x1="71566" y1="83858" x2="50412" y2="85039"/>
                        <a14:foregroundMark x1="50412" y1="85039" x2="36264" y2="80315"/>
                        <a14:foregroundMark x1="45467" y1="45079" x2="56731" y2="50591"/>
                        <a14:foregroundMark x1="56731" y1="50591" x2="70879" y2="46457"/>
                        <a14:foregroundMark x1="32830" y1="43307" x2="27060" y2="52559"/>
                        <a14:foregroundMark x1="26923" y1="91929" x2="39835" y2="96063"/>
                        <a14:foregroundMark x1="39835" y1="96063" x2="70330" y2="92717"/>
                        <a14:foregroundMark x1="70330" y1="92717" x2="73077" y2="92717"/>
                        <a14:foregroundMark x1="27610" y1="7283" x2="43269" y2="9252"/>
                        <a14:foregroundMark x1="43269" y1="9252" x2="66071" y2="4331"/>
                        <a14:foregroundMark x1="66071" y1="4331" x2="66621" y2="4724"/>
                        <a14:foregroundMark x1="55357" y1="14567" x2="42308" y2="46457"/>
                        <a14:foregroundMark x1="42308" y1="46457" x2="40522" y2="55906"/>
                        <a14:foregroundMark x1="42445" y1="24016" x2="58654" y2="41142"/>
                        <a14:foregroundMark x1="58654" y1="41142" x2="62500" y2="43504"/>
                        <a14:foregroundMark x1="68544" y1="35827" x2="49451" y2="50591"/>
                        <a14:foregroundMark x1="27747" y1="27756" x2="34478" y2="68898"/>
                        <a14:foregroundMark x1="34478" y1="68898" x2="35027" y2="70276"/>
                        <a14:foregroundMark x1="33791" y1="26969" x2="44643" y2="56299"/>
                        <a14:foregroundMark x1="40659" y1="57283" x2="69231" y2="50000"/>
                        <a14:foregroundMark x1="67995" y1="35039" x2="70742" y2="50591"/>
                        <a14:foregroundMark x1="70742" y1="50591" x2="67445" y2="62008"/>
                        <a14:foregroundMark x1="54258" y1="60433" x2="76511" y2="57283"/>
                        <a14:foregroundMark x1="74038" y1="20472" x2="78709" y2="32087"/>
                        <a14:foregroundMark x1="78709" y1="32087" x2="79670" y2="41929"/>
                        <a14:foregroundMark x1="69643" y1="65551" x2="38599" y2="73622"/>
                        <a14:foregroundMark x1="38599" y1="73622" x2="34890" y2="72835"/>
                      </a14:backgroundRemoval>
                    </a14:imgEffect>
                  </a14:imgLayer>
                </a14:imgProps>
              </a:ext>
              <a:ext uri="{28A0092B-C50C-407E-A947-70E740481C1C}">
                <a14:useLocalDpi xmlns:a14="http://schemas.microsoft.com/office/drawing/2010/main" val="0"/>
              </a:ext>
            </a:extLst>
          </a:blip>
          <a:stretch>
            <a:fillRect/>
          </a:stretch>
        </p:blipFill>
        <p:spPr>
          <a:xfrm>
            <a:off x="4784763" y="3233003"/>
            <a:ext cx="2542623" cy="1774248"/>
          </a:xfrm>
          <a:prstGeom prst="rect">
            <a:avLst/>
          </a:prstGeom>
        </p:spPr>
      </p:pic>
      <p:pic>
        <p:nvPicPr>
          <p:cNvPr id="30" name="Picture 29">
            <a:extLst>
              <a:ext uri="{FF2B5EF4-FFF2-40B4-BE49-F238E27FC236}">
                <a16:creationId xmlns:a16="http://schemas.microsoft.com/office/drawing/2014/main" id="{AF594F13-AAF5-42E6-9371-51E31DA4A987}"/>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004" b="95801" l="4883" r="97559">
                        <a14:foregroundMark x1="29492" y1="13477" x2="50488" y2="15430"/>
                        <a14:foregroundMark x1="50488" y1="15430" x2="57617" y2="12402"/>
                        <a14:foregroundMark x1="71484" y1="11816" x2="45898" y2="9863"/>
                        <a14:foregroundMark x1="45898" y1="9863" x2="39063" y2="10352"/>
                        <a14:foregroundMark x1="43848" y1="7227" x2="54785" y2="6641"/>
                        <a14:foregroundMark x1="54785" y1="6641" x2="70215" y2="8008"/>
                        <a14:foregroundMark x1="75586" y1="9863" x2="87207" y2="14551"/>
                        <a14:foregroundMark x1="87207" y1="14551" x2="92969" y2="19434"/>
                        <a14:foregroundMark x1="93164" y1="20898" x2="91113" y2="45508"/>
                        <a14:foregroundMark x1="90527" y1="61133" x2="89453" y2="79785"/>
                        <a14:foregroundMark x1="87207" y1="84668" x2="55664" y2="92578"/>
                        <a14:foregroundMark x1="55664" y1="92578" x2="23730" y2="93848"/>
                        <a14:foregroundMark x1="23730" y1="93848" x2="13477" y2="90332"/>
                        <a14:foregroundMark x1="13477" y1="90332" x2="5762" y2="80176"/>
                        <a14:foregroundMark x1="5762" y1="80176" x2="391" y2="60840"/>
                        <a14:foregroundMark x1="391" y1="60840" x2="6348" y2="18164"/>
                        <a14:foregroundMark x1="6348" y1="18164" x2="15332" y2="10840"/>
                        <a14:foregroundMark x1="15332" y1="10840" x2="35254" y2="8008"/>
                        <a14:foregroundMark x1="35254" y1="8008" x2="47559" y2="9277"/>
                        <a14:foregroundMark x1="75586" y1="3906" x2="11719" y2="9082"/>
                        <a14:foregroundMark x1="11719" y1="9082" x2="2246" y2="31934"/>
                        <a14:foregroundMark x1="2246" y1="31934" x2="4980" y2="76367"/>
                        <a14:foregroundMark x1="4980" y1="76367" x2="9570" y2="84766"/>
                        <a14:foregroundMark x1="9570" y1="84766" x2="20898" y2="85840"/>
                        <a14:foregroundMark x1="20898" y1="85840" x2="23340" y2="85352"/>
                        <a14:foregroundMark x1="38672" y1="90527" x2="17969" y2="84863"/>
                        <a14:foregroundMark x1="9961" y1="88867" x2="17285" y2="94629"/>
                        <a14:foregroundMark x1="17285" y1="94629" x2="29395" y2="95410"/>
                        <a14:foregroundMark x1="29395" y1="95410" x2="63477" y2="93555"/>
                        <a14:foregroundMark x1="63477" y1="93555" x2="73145" y2="94434"/>
                        <a14:foregroundMark x1="85547" y1="92188" x2="23730" y2="95898"/>
                        <a14:foregroundMark x1="20215" y1="95215" x2="83887" y2="86230"/>
                        <a14:foregroundMark x1="83887" y1="86230" x2="92871" y2="83398"/>
                        <a14:foregroundMark x1="92871" y1="83398" x2="97559" y2="49219"/>
                        <a14:foregroundMark x1="97559" y1="49219" x2="87207" y2="14063"/>
                        <a14:foregroundMark x1="82813" y1="4980" x2="58887" y2="4004"/>
                        <a14:foregroundMark x1="58887" y1="4004" x2="12793" y2="7227"/>
                      </a14:backgroundRemoval>
                    </a14:imgEffect>
                  </a14:imgLayer>
                </a14:imgProps>
              </a:ext>
              <a:ext uri="{28A0092B-C50C-407E-A947-70E740481C1C}">
                <a14:useLocalDpi xmlns:a14="http://schemas.microsoft.com/office/drawing/2010/main" val="0"/>
              </a:ext>
            </a:extLst>
          </a:blip>
          <a:stretch>
            <a:fillRect/>
          </a:stretch>
        </p:blipFill>
        <p:spPr>
          <a:xfrm>
            <a:off x="7004298" y="1885466"/>
            <a:ext cx="1910420" cy="1910420"/>
          </a:xfrm>
          <a:prstGeom prst="rect">
            <a:avLst/>
          </a:prstGeom>
        </p:spPr>
      </p:pic>
      <p:sp>
        <p:nvSpPr>
          <p:cNvPr id="31" name="Rectangle 30">
            <a:extLst>
              <a:ext uri="{FF2B5EF4-FFF2-40B4-BE49-F238E27FC236}">
                <a16:creationId xmlns:a16="http://schemas.microsoft.com/office/drawing/2014/main" id="{05A8A940-F44C-461B-8FFC-7E9E7E18F34F}"/>
              </a:ext>
            </a:extLst>
          </p:cNvPr>
          <p:cNvSpPr/>
          <p:nvPr/>
        </p:nvSpPr>
        <p:spPr>
          <a:xfrm>
            <a:off x="395536" y="1441068"/>
            <a:ext cx="8352928" cy="577850"/>
          </a:xfrm>
          <a:prstGeom prst="rect">
            <a:avLst/>
          </a:prstGeom>
        </p:spPr>
        <p:txBody>
          <a:bodyPr wrap="square">
            <a:spAutoFit/>
          </a:bodyPr>
          <a:lstStyle/>
          <a:p>
            <a:pPr algn="just">
              <a:lnSpc>
                <a:spcPct val="150000"/>
              </a:lnSpc>
            </a:pPr>
            <a:r>
              <a:rPr lang="en-US" sz="2400" dirty="0" err="1">
                <a:solidFill>
                  <a:srgbClr val="FF0000"/>
                </a:solidFill>
              </a:rPr>
              <a:t>Kako</a:t>
            </a:r>
            <a:r>
              <a:rPr lang="en-US" sz="2400" dirty="0">
                <a:solidFill>
                  <a:srgbClr val="FF0000"/>
                </a:solidFill>
              </a:rPr>
              <a:t> </a:t>
            </a:r>
            <a:r>
              <a:rPr lang="en-US" sz="2400" dirty="0" err="1">
                <a:solidFill>
                  <a:srgbClr val="FF0000"/>
                </a:solidFill>
              </a:rPr>
              <a:t>smo</a:t>
            </a:r>
            <a:r>
              <a:rPr lang="en-US" sz="2400" dirty="0">
                <a:solidFill>
                  <a:srgbClr val="FF0000"/>
                </a:solidFill>
              </a:rPr>
              <a:t> </a:t>
            </a:r>
            <a:r>
              <a:rPr lang="en-US" sz="2400" dirty="0" err="1">
                <a:solidFill>
                  <a:srgbClr val="FF0000"/>
                </a:solidFill>
              </a:rPr>
              <a:t>nekada</a:t>
            </a:r>
            <a:r>
              <a:rPr lang="en-US" sz="2400" dirty="0">
                <a:solidFill>
                  <a:srgbClr val="FF0000"/>
                </a:solidFill>
              </a:rPr>
              <a:t> </a:t>
            </a:r>
            <a:r>
              <a:rPr lang="en-US" sz="2400" dirty="0" err="1">
                <a:solidFill>
                  <a:srgbClr val="FF0000"/>
                </a:solidFill>
              </a:rPr>
              <a:t>komunicirali</a:t>
            </a:r>
            <a:r>
              <a:rPr lang="en-US" sz="2400" dirty="0">
                <a:solidFill>
                  <a:srgbClr val="FF0000"/>
                </a:solidFill>
              </a:rPr>
              <a:t>?</a:t>
            </a:r>
            <a:endParaRPr lang="sr-Cyrl-CS" sz="2400" dirty="0">
              <a:solidFill>
                <a:srgbClr val="179A9D"/>
              </a:solidFill>
            </a:endParaRPr>
          </a:p>
        </p:txBody>
      </p:sp>
      <p:pic>
        <p:nvPicPr>
          <p:cNvPr id="33" name="Picture 32">
            <a:extLst>
              <a:ext uri="{FF2B5EF4-FFF2-40B4-BE49-F238E27FC236}">
                <a16:creationId xmlns:a16="http://schemas.microsoft.com/office/drawing/2014/main" id="{8801F0BE-E9AE-43ED-8272-6F55F0D0A8FE}"/>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417" l="4875" r="94813">
                        <a14:foregroundMark x1="8438" y1="28333" x2="7500" y2="42667"/>
                        <a14:foregroundMark x1="7500" y1="42667" x2="15375" y2="49250"/>
                        <a14:foregroundMark x1="5625" y1="29667" x2="7062" y2="29667"/>
                        <a14:foregroundMark x1="4875" y1="37333" x2="8250" y2="38167"/>
                        <a14:foregroundMark x1="91625" y1="46333" x2="94813" y2="49750"/>
                        <a14:foregroundMark x1="92625" y1="62000" x2="94813" y2="64083"/>
                        <a14:foregroundMark x1="74563" y1="82333" x2="65625" y2="90417"/>
                        <a14:foregroundMark x1="65625" y1="90417" x2="61063" y2="87667"/>
                        <a14:foregroundMark x1="16938" y1="51917" x2="21750" y2="55333"/>
                        <a14:foregroundMark x1="27063" y1="55833" x2="31250" y2="57500"/>
                        <a14:foregroundMark x1="15188" y1="51083" x2="30438" y2="55833"/>
                        <a14:foregroundMark x1="30250" y1="10333" x2="39625" y2="10083"/>
                      </a14:backgroundRemoval>
                    </a14:imgEffect>
                  </a14:imgLayer>
                </a14:imgProps>
              </a:ext>
              <a:ext uri="{28A0092B-C50C-407E-A947-70E740481C1C}">
                <a14:useLocalDpi xmlns:a14="http://schemas.microsoft.com/office/drawing/2010/main" val="0"/>
              </a:ext>
            </a:extLst>
          </a:blip>
          <a:stretch>
            <a:fillRect/>
          </a:stretch>
        </p:blipFill>
        <p:spPr>
          <a:xfrm>
            <a:off x="4392021" y="1102017"/>
            <a:ext cx="4356443" cy="3267332"/>
          </a:xfrm>
          <a:prstGeom prst="rect">
            <a:avLst/>
          </a:prstGeom>
        </p:spPr>
      </p:pic>
    </p:spTree>
    <p:extLst>
      <p:ext uri="{BB962C8B-B14F-4D97-AF65-F5344CB8AC3E}">
        <p14:creationId xmlns:p14="http://schemas.microsoft.com/office/powerpoint/2010/main" val="933914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75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xit" presetSubtype="0" fill="hold" nodeType="withEffect">
                                  <p:stCondLst>
                                    <p:cond delay="0"/>
                                  </p:stCondLst>
                                  <p:childTnLst>
                                    <p:animEffect transition="out" filter="fade">
                                      <p:cBhvr>
                                        <p:cTn id="26" dur="1000"/>
                                        <p:tgtEl>
                                          <p:spTgt spid="33"/>
                                        </p:tgtEl>
                                      </p:cBhvr>
                                    </p:animEffect>
                                    <p:set>
                                      <p:cBhvr>
                                        <p:cTn id="27" dur="1" fill="hold">
                                          <p:stCondLst>
                                            <p:cond delay="999"/>
                                          </p:stCondLst>
                                        </p:cTn>
                                        <p:tgtEl>
                                          <p:spTgt spid="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2790" y="361101"/>
            <a:ext cx="3045154" cy="576064"/>
          </a:xfrm>
        </p:spPr>
        <p:txBody>
          <a:bodyPr/>
          <a:lstStyle/>
          <a:p>
            <a:r>
              <a:rPr lang="sr-Latn-RS" altLang="ko-KR" b="1">
                <a:solidFill>
                  <a:srgbClr val="179A9D"/>
                </a:solidFill>
              </a:rPr>
              <a:t>Informatika i računarstvo</a:t>
            </a:r>
            <a:endParaRPr lang="ko-KR" altLang="en-US" b="1">
              <a:solidFill>
                <a:srgbClr val="179A9D"/>
              </a:solidFill>
            </a:endParaRPr>
          </a:p>
        </p:txBody>
      </p:sp>
      <p:grpSp>
        <p:nvGrpSpPr>
          <p:cNvPr id="3" name="Group 2"/>
          <p:cNvGrpSpPr/>
          <p:nvPr/>
        </p:nvGrpSpPr>
        <p:grpSpPr>
          <a:xfrm>
            <a:off x="251520" y="339502"/>
            <a:ext cx="649059" cy="649059"/>
            <a:chOff x="5696729" y="3628850"/>
            <a:chExt cx="1800000" cy="1800000"/>
          </a:xfrm>
          <a:solidFill>
            <a:schemeClr val="bg1"/>
          </a:solidFill>
        </p:grpSpPr>
        <p:sp>
          <p:nvSpPr>
            <p:cNvPr id="4" name="Rectangle 3"/>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5" name="Rectangle 4"/>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6" name="Rectangle 5"/>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7" name="Rectangle 6"/>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8" name="Rectangle 7"/>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
        <p:nvSpPr>
          <p:cNvPr id="12" name="Rectangle 11"/>
          <p:cNvSpPr/>
          <p:nvPr/>
        </p:nvSpPr>
        <p:spPr>
          <a:xfrm>
            <a:off x="395536" y="2282825"/>
            <a:ext cx="8352928" cy="577850"/>
          </a:xfrm>
          <a:prstGeom prst="rect">
            <a:avLst/>
          </a:prstGeom>
        </p:spPr>
        <p:txBody>
          <a:bodyPr wrap="square">
            <a:spAutoFit/>
          </a:bodyPr>
          <a:lstStyle/>
          <a:p>
            <a:pPr algn="just">
              <a:lnSpc>
                <a:spcPct val="150000"/>
              </a:lnSpc>
            </a:pPr>
            <a:r>
              <a:rPr lang="en-US" sz="2400" dirty="0" err="1">
                <a:solidFill>
                  <a:srgbClr val="FF0000"/>
                </a:solidFill>
              </a:rPr>
              <a:t>Kako</a:t>
            </a:r>
            <a:r>
              <a:rPr lang="en-US" sz="2400" dirty="0">
                <a:solidFill>
                  <a:srgbClr val="FF0000"/>
                </a:solidFill>
              </a:rPr>
              <a:t> </a:t>
            </a:r>
            <a:r>
              <a:rPr lang="en-US" sz="2400" dirty="0" err="1">
                <a:solidFill>
                  <a:srgbClr val="FF0000"/>
                </a:solidFill>
              </a:rPr>
              <a:t>danas</a:t>
            </a:r>
            <a:r>
              <a:rPr lang="en-US" sz="2400" dirty="0">
                <a:solidFill>
                  <a:srgbClr val="FF0000"/>
                </a:solidFill>
              </a:rPr>
              <a:t> </a:t>
            </a:r>
            <a:r>
              <a:rPr lang="en-US" sz="2400" dirty="0" err="1">
                <a:solidFill>
                  <a:srgbClr val="FF0000"/>
                </a:solidFill>
              </a:rPr>
              <a:t>pronalazimo</a:t>
            </a:r>
            <a:r>
              <a:rPr lang="en-US" sz="2400" dirty="0">
                <a:solidFill>
                  <a:srgbClr val="FF0000"/>
                </a:solidFill>
              </a:rPr>
              <a:t> </a:t>
            </a:r>
            <a:r>
              <a:rPr lang="en-US" sz="2400" dirty="0" err="1">
                <a:solidFill>
                  <a:srgbClr val="FF0000"/>
                </a:solidFill>
              </a:rPr>
              <a:t>informacije</a:t>
            </a:r>
            <a:r>
              <a:rPr lang="en-US" sz="2400" dirty="0">
                <a:solidFill>
                  <a:srgbClr val="FF0000"/>
                </a:solidFill>
              </a:rPr>
              <a:t>?</a:t>
            </a:r>
            <a:endParaRPr lang="sr-Cyrl-CS" sz="2400" dirty="0">
              <a:solidFill>
                <a:srgbClr val="179A9D"/>
              </a:solidFill>
            </a:endParaRPr>
          </a:p>
        </p:txBody>
      </p:sp>
      <p:sp>
        <p:nvSpPr>
          <p:cNvPr id="31" name="Rectangle 30">
            <a:extLst>
              <a:ext uri="{FF2B5EF4-FFF2-40B4-BE49-F238E27FC236}">
                <a16:creationId xmlns:a16="http://schemas.microsoft.com/office/drawing/2014/main" id="{05A8A940-F44C-461B-8FFC-7E9E7E18F34F}"/>
              </a:ext>
            </a:extLst>
          </p:cNvPr>
          <p:cNvSpPr/>
          <p:nvPr/>
        </p:nvSpPr>
        <p:spPr>
          <a:xfrm>
            <a:off x="395536" y="1441068"/>
            <a:ext cx="8352928" cy="577850"/>
          </a:xfrm>
          <a:prstGeom prst="rect">
            <a:avLst/>
          </a:prstGeom>
        </p:spPr>
        <p:txBody>
          <a:bodyPr wrap="square">
            <a:spAutoFit/>
          </a:bodyPr>
          <a:lstStyle/>
          <a:p>
            <a:pPr algn="just">
              <a:lnSpc>
                <a:spcPct val="150000"/>
              </a:lnSpc>
            </a:pPr>
            <a:r>
              <a:rPr lang="en-US" sz="2400" dirty="0" err="1">
                <a:solidFill>
                  <a:srgbClr val="FF0000"/>
                </a:solidFill>
              </a:rPr>
              <a:t>Kako</a:t>
            </a:r>
            <a:r>
              <a:rPr lang="en-US" sz="2400" dirty="0">
                <a:solidFill>
                  <a:srgbClr val="FF0000"/>
                </a:solidFill>
              </a:rPr>
              <a:t> </a:t>
            </a:r>
            <a:r>
              <a:rPr lang="en-US" sz="2400" dirty="0" err="1">
                <a:solidFill>
                  <a:srgbClr val="FF0000"/>
                </a:solidFill>
              </a:rPr>
              <a:t>smo</a:t>
            </a:r>
            <a:r>
              <a:rPr lang="en-US" sz="2400" dirty="0">
                <a:solidFill>
                  <a:srgbClr val="FF0000"/>
                </a:solidFill>
              </a:rPr>
              <a:t> </a:t>
            </a:r>
            <a:r>
              <a:rPr lang="en-US" sz="2400" dirty="0" err="1">
                <a:solidFill>
                  <a:srgbClr val="FF0000"/>
                </a:solidFill>
              </a:rPr>
              <a:t>nekada</a:t>
            </a:r>
            <a:r>
              <a:rPr lang="en-US" sz="2400" dirty="0">
                <a:solidFill>
                  <a:srgbClr val="FF0000"/>
                </a:solidFill>
              </a:rPr>
              <a:t> </a:t>
            </a:r>
            <a:r>
              <a:rPr lang="en-US" sz="2400" dirty="0" err="1">
                <a:solidFill>
                  <a:srgbClr val="FF0000"/>
                </a:solidFill>
              </a:rPr>
              <a:t>pronalazili</a:t>
            </a:r>
            <a:r>
              <a:rPr lang="en-US" sz="2400" dirty="0">
                <a:solidFill>
                  <a:srgbClr val="FF0000"/>
                </a:solidFill>
              </a:rPr>
              <a:t> </a:t>
            </a:r>
            <a:r>
              <a:rPr lang="en-US" sz="2400" dirty="0" err="1">
                <a:solidFill>
                  <a:srgbClr val="FF0000"/>
                </a:solidFill>
              </a:rPr>
              <a:t>informacije</a:t>
            </a:r>
            <a:r>
              <a:rPr lang="en-US" sz="2400" dirty="0">
                <a:solidFill>
                  <a:srgbClr val="FF0000"/>
                </a:solidFill>
              </a:rPr>
              <a:t>?</a:t>
            </a:r>
            <a:endParaRPr lang="sr-Cyrl-CS" sz="2400" dirty="0">
              <a:solidFill>
                <a:srgbClr val="179A9D"/>
              </a:solidFill>
            </a:endParaRPr>
          </a:p>
        </p:txBody>
      </p:sp>
      <p:pic>
        <p:nvPicPr>
          <p:cNvPr id="16" name="Picture 15">
            <a:extLst>
              <a:ext uri="{FF2B5EF4-FFF2-40B4-BE49-F238E27FC236}">
                <a16:creationId xmlns:a16="http://schemas.microsoft.com/office/drawing/2014/main" id="{B526F3BC-89BF-4FEE-9906-EA027FD44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139702"/>
            <a:ext cx="3534424" cy="2270508"/>
          </a:xfrm>
          <a:prstGeom prst="rect">
            <a:avLst/>
          </a:prstGeom>
        </p:spPr>
      </p:pic>
      <p:pic>
        <p:nvPicPr>
          <p:cNvPr id="19" name="Picture 18">
            <a:extLst>
              <a:ext uri="{FF2B5EF4-FFF2-40B4-BE49-F238E27FC236}">
                <a16:creationId xmlns:a16="http://schemas.microsoft.com/office/drawing/2014/main" id="{CDAB002B-D6ED-4598-92C1-B02DEF98D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090220"/>
            <a:ext cx="3140968" cy="2355726"/>
          </a:xfrm>
          <a:prstGeom prst="rect">
            <a:avLst/>
          </a:prstGeom>
        </p:spPr>
      </p:pic>
      <p:pic>
        <p:nvPicPr>
          <p:cNvPr id="25" name="Picture 24">
            <a:extLst>
              <a:ext uri="{FF2B5EF4-FFF2-40B4-BE49-F238E27FC236}">
                <a16:creationId xmlns:a16="http://schemas.microsoft.com/office/drawing/2014/main" id="{B361EEB5-187E-4D39-974D-096B031C02F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23583" y1="36625" x2="16000" y2="34375"/>
                        <a14:foregroundMark x1="32417" y1="48375" x2="32250" y2="54625"/>
                        <a14:foregroundMark x1="61500" y1="49125" x2="61167" y2="55375"/>
                        <a14:foregroundMark x1="75833" y1="38125" x2="76500" y2="48625"/>
                        <a14:foregroundMark x1="81083" y1="54125" x2="86917" y2="52625"/>
                      </a14:backgroundRemoval>
                    </a14:imgEffect>
                  </a14:imgLayer>
                </a14:imgProps>
              </a:ext>
              <a:ext uri="{28A0092B-C50C-407E-A947-70E740481C1C}">
                <a14:useLocalDpi xmlns:a14="http://schemas.microsoft.com/office/drawing/2010/main" val="0"/>
              </a:ext>
            </a:extLst>
          </a:blip>
          <a:stretch>
            <a:fillRect/>
          </a:stretch>
        </p:blipFill>
        <p:spPr>
          <a:xfrm>
            <a:off x="80348" y="2282825"/>
            <a:ext cx="4499665" cy="2999777"/>
          </a:xfrm>
          <a:prstGeom prst="rect">
            <a:avLst/>
          </a:prstGeom>
        </p:spPr>
      </p:pic>
      <p:pic>
        <p:nvPicPr>
          <p:cNvPr id="29" name="Picture 28">
            <a:extLst>
              <a:ext uri="{FF2B5EF4-FFF2-40B4-BE49-F238E27FC236}">
                <a16:creationId xmlns:a16="http://schemas.microsoft.com/office/drawing/2014/main" id="{F72E9E2E-77B8-47A3-A720-0F6E41E41D23}"/>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403" b="93856" l="3025" r="94802">
                        <a14:foregroundMark x1="24102" y1="5577" x2="14272" y2="28166"/>
                        <a14:foregroundMark x1="14272" y1="28166" x2="10870" y2="62949"/>
                        <a14:foregroundMark x1="10870" y1="62949" x2="15974" y2="71645"/>
                        <a14:foregroundMark x1="15974" y1="71645" x2="18904" y2="73535"/>
                        <a14:foregroundMark x1="19849" y1="25898" x2="42060" y2="24291"/>
                        <a14:foregroundMark x1="49244" y1="9074" x2="55198" y2="8129"/>
                        <a14:foregroundMark x1="63138" y1="7183" x2="71267" y2="5766"/>
                        <a14:foregroundMark x1="81474" y1="16635" x2="89225" y2="23251"/>
                        <a14:foregroundMark x1="89225" y1="23251" x2="94234" y2="33365"/>
                        <a14:foregroundMark x1="94234" y1="33365" x2="96219" y2="43762"/>
                        <a14:foregroundMark x1="96219" y1="43762" x2="93478" y2="64556"/>
                        <a14:foregroundMark x1="93478" y1="64556" x2="89414" y2="73251"/>
                        <a14:foregroundMark x1="89414" y1="73251" x2="62287" y2="90926"/>
                        <a14:foregroundMark x1="62287" y1="90926" x2="39698" y2="92344"/>
                        <a14:foregroundMark x1="39698" y1="92344" x2="14083" y2="75236"/>
                        <a14:foregroundMark x1="14083" y1="75236" x2="5671" y2="50567"/>
                        <a14:foregroundMark x1="5671" y1="50567" x2="5577" y2="41021"/>
                        <a14:foregroundMark x1="5577" y1="41021" x2="17486" y2="12382"/>
                        <a14:foregroundMark x1="17486" y1="12382" x2="18715" y2="10586"/>
                        <a14:foregroundMark x1="26465" y1="4631" x2="10775" y2="19187"/>
                        <a14:foregroundMark x1="10775" y1="19187" x2="5577" y2="27599"/>
                        <a14:foregroundMark x1="5577" y1="27599" x2="3686" y2="39603"/>
                        <a14:foregroundMark x1="29773" y1="34594" x2="40737" y2="39603"/>
                        <a14:foregroundMark x1="36484" y1="37429" x2="23346" y2="44045"/>
                        <a14:foregroundMark x1="77788" y1="38563" x2="94802" y2="56522"/>
                        <a14:foregroundMark x1="42817" y1="12004" x2="50756" y2="10397"/>
                        <a14:foregroundMark x1="28733" y1="3497" x2="23346" y2="6805"/>
                        <a14:foregroundMark x1="21267" y1="8129" x2="22401" y2="6711"/>
                        <a14:foregroundMark x1="20888" y1="7940" x2="18147" y2="10586"/>
                        <a14:foregroundMark x1="3119" y1="49244" x2="7467" y2="67675"/>
                        <a14:foregroundMark x1="7467" y1="67675" x2="9263" y2="70227"/>
                        <a14:foregroundMark x1="10586" y1="73346" x2="16257" y2="78544"/>
                        <a14:foregroundMark x1="39225" y1="92060" x2="49622" y2="93856"/>
                        <a14:foregroundMark x1="49622" y1="93856" x2="57372" y2="93667"/>
                        <a14:backgroundMark x1="378" y1="24669" x2="1134" y2="38185"/>
                        <a14:backgroundMark x1="1323" y1="59074" x2="567" y2="38374"/>
                      </a14:backgroundRemoval>
                    </a14:imgEffect>
                  </a14:imgLayer>
                </a14:imgProps>
              </a:ext>
              <a:ext uri="{28A0092B-C50C-407E-A947-70E740481C1C}">
                <a14:useLocalDpi xmlns:a14="http://schemas.microsoft.com/office/drawing/2010/main" val="0"/>
              </a:ext>
            </a:extLst>
          </a:blip>
          <a:stretch>
            <a:fillRect/>
          </a:stretch>
        </p:blipFill>
        <p:spPr>
          <a:xfrm>
            <a:off x="5508104" y="2672702"/>
            <a:ext cx="2232248" cy="2232248"/>
          </a:xfrm>
          <a:prstGeom prst="rect">
            <a:avLst/>
          </a:prstGeom>
        </p:spPr>
      </p:pic>
    </p:spTree>
    <p:extLst>
      <p:ext uri="{BB962C8B-B14F-4D97-AF65-F5344CB8AC3E}">
        <p14:creationId xmlns:p14="http://schemas.microsoft.com/office/powerpoint/2010/main" val="2993229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75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10" presetClass="exit" presetSubtype="0" fill="hold"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2790" y="361101"/>
            <a:ext cx="3045154" cy="576064"/>
          </a:xfrm>
        </p:spPr>
        <p:txBody>
          <a:bodyPr/>
          <a:lstStyle/>
          <a:p>
            <a:r>
              <a:rPr lang="sr-Latn-RS" altLang="ko-KR" b="1">
                <a:solidFill>
                  <a:srgbClr val="179A9D"/>
                </a:solidFill>
              </a:rPr>
              <a:t>Informatika i računarstvo</a:t>
            </a:r>
            <a:endParaRPr lang="ko-KR" altLang="en-US" b="1">
              <a:solidFill>
                <a:srgbClr val="179A9D"/>
              </a:solidFill>
            </a:endParaRPr>
          </a:p>
        </p:txBody>
      </p:sp>
      <p:grpSp>
        <p:nvGrpSpPr>
          <p:cNvPr id="3" name="Group 2"/>
          <p:cNvGrpSpPr/>
          <p:nvPr/>
        </p:nvGrpSpPr>
        <p:grpSpPr>
          <a:xfrm>
            <a:off x="251520" y="339502"/>
            <a:ext cx="649059" cy="649059"/>
            <a:chOff x="5696729" y="3628850"/>
            <a:chExt cx="1800000" cy="1800000"/>
          </a:xfrm>
          <a:solidFill>
            <a:schemeClr val="bg1"/>
          </a:solidFill>
        </p:grpSpPr>
        <p:sp>
          <p:nvSpPr>
            <p:cNvPr id="4" name="Rectangle 3"/>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5" name="Rectangle 4"/>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6" name="Rectangle 5"/>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7" name="Rectangle 6"/>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8" name="Rectangle 7"/>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
        <p:nvSpPr>
          <p:cNvPr id="21" name="Rectangle 20">
            <a:extLst>
              <a:ext uri="{FF2B5EF4-FFF2-40B4-BE49-F238E27FC236}">
                <a16:creationId xmlns:a16="http://schemas.microsoft.com/office/drawing/2014/main" id="{2962B280-7BF4-4BB2-994A-99E89B9FC8A7}"/>
              </a:ext>
            </a:extLst>
          </p:cNvPr>
          <p:cNvSpPr/>
          <p:nvPr/>
        </p:nvSpPr>
        <p:spPr>
          <a:xfrm>
            <a:off x="568225" y="1481845"/>
            <a:ext cx="8352928" cy="2793842"/>
          </a:xfrm>
          <a:prstGeom prst="rect">
            <a:avLst/>
          </a:prstGeom>
        </p:spPr>
        <p:txBody>
          <a:bodyPr wrap="square">
            <a:spAutoFit/>
          </a:bodyPr>
          <a:lstStyle/>
          <a:p>
            <a:pPr algn="just">
              <a:lnSpc>
                <a:spcPct val="150000"/>
              </a:lnSpc>
            </a:pPr>
            <a:r>
              <a:rPr lang="sr-Latn-RS" sz="2400" dirty="0">
                <a:solidFill>
                  <a:srgbClr val="FF0000"/>
                </a:solidFill>
              </a:rPr>
              <a:t>Multimedijalni sadržaji:</a:t>
            </a:r>
          </a:p>
          <a:p>
            <a:pPr algn="just">
              <a:lnSpc>
                <a:spcPct val="150000"/>
              </a:lnSpc>
            </a:pPr>
            <a:r>
              <a:rPr lang="sr-Latn-RS" sz="2400" dirty="0">
                <a:solidFill>
                  <a:srgbClr val="179A9D"/>
                </a:solidFill>
              </a:rPr>
              <a:t>Nekada?</a:t>
            </a:r>
          </a:p>
          <a:p>
            <a:pPr algn="just">
              <a:lnSpc>
                <a:spcPct val="150000"/>
              </a:lnSpc>
            </a:pPr>
            <a:endParaRPr lang="sr-Latn-RS" sz="2400" dirty="0">
              <a:solidFill>
                <a:srgbClr val="179A9D"/>
              </a:solidFill>
            </a:endParaRPr>
          </a:p>
          <a:p>
            <a:pPr algn="just">
              <a:lnSpc>
                <a:spcPct val="150000"/>
              </a:lnSpc>
            </a:pPr>
            <a:endParaRPr lang="sr-Latn-RS" sz="2400" dirty="0">
              <a:solidFill>
                <a:srgbClr val="179A9D"/>
              </a:solidFill>
            </a:endParaRPr>
          </a:p>
          <a:p>
            <a:pPr algn="just">
              <a:lnSpc>
                <a:spcPct val="150000"/>
              </a:lnSpc>
            </a:pPr>
            <a:r>
              <a:rPr lang="sr-Latn-RS" sz="2400" dirty="0">
                <a:solidFill>
                  <a:srgbClr val="179A9D"/>
                </a:solidFill>
              </a:rPr>
              <a:t>Danas?</a:t>
            </a:r>
            <a:endParaRPr lang="sr-Cyrl-CS" sz="2400" dirty="0">
              <a:solidFill>
                <a:srgbClr val="179A9D"/>
              </a:solidFill>
            </a:endParaRPr>
          </a:p>
        </p:txBody>
      </p:sp>
      <p:pic>
        <p:nvPicPr>
          <p:cNvPr id="14" name="Picture 13">
            <a:extLst>
              <a:ext uri="{FF2B5EF4-FFF2-40B4-BE49-F238E27FC236}">
                <a16:creationId xmlns:a16="http://schemas.microsoft.com/office/drawing/2014/main" id="{D5F4D6B9-769A-4F57-B3F3-5E7D58BAB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136" y="2139702"/>
            <a:ext cx="2510583" cy="1411355"/>
          </a:xfrm>
          <a:prstGeom prst="rect">
            <a:avLst/>
          </a:prstGeom>
        </p:spPr>
      </p:pic>
      <p:pic>
        <p:nvPicPr>
          <p:cNvPr id="17" name="Picture 16">
            <a:extLst>
              <a:ext uri="{FF2B5EF4-FFF2-40B4-BE49-F238E27FC236}">
                <a16:creationId xmlns:a16="http://schemas.microsoft.com/office/drawing/2014/main" id="{E815FF27-658E-416C-9616-273A4B2EF40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17969" y1="22656" x2="31445" y2="14648"/>
                        <a14:foregroundMark x1="31445" y1="14648" x2="46191" y2="11621"/>
                        <a14:foregroundMark x1="46191" y1="11621" x2="60840" y2="13965"/>
                        <a14:backgroundMark x1="22852" y1="83301" x2="40039" y2="84668"/>
                        <a14:backgroundMark x1="40039" y1="84668" x2="83398" y2="79102"/>
                      </a14:backgroundRemoval>
                    </a14:imgEffect>
                  </a14:imgLayer>
                </a14:imgProps>
              </a:ext>
              <a:ext uri="{28A0092B-C50C-407E-A947-70E740481C1C}">
                <a14:useLocalDpi xmlns:a14="http://schemas.microsoft.com/office/drawing/2010/main" val="0"/>
              </a:ext>
            </a:extLst>
          </a:blip>
          <a:stretch>
            <a:fillRect/>
          </a:stretch>
        </p:blipFill>
        <p:spPr>
          <a:xfrm>
            <a:off x="4946354" y="540558"/>
            <a:ext cx="3174856" cy="3174856"/>
          </a:xfrm>
          <a:prstGeom prst="rect">
            <a:avLst/>
          </a:prstGeom>
        </p:spPr>
      </p:pic>
      <p:pic>
        <p:nvPicPr>
          <p:cNvPr id="23" name="Picture 22">
            <a:extLst>
              <a:ext uri="{FF2B5EF4-FFF2-40B4-BE49-F238E27FC236}">
                <a16:creationId xmlns:a16="http://schemas.microsoft.com/office/drawing/2014/main" id="{B3D69D01-7F25-4474-B08F-EDDC3A9438B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18844" y1="38693" x2="20729" y2="45729"/>
                        <a14:foregroundMark x1="25377" y1="45729" x2="26256" y2="51508"/>
                        <a14:foregroundMark x1="31784" y1="48492" x2="33291" y2="56030"/>
                        <a14:foregroundMark x1="42211" y1="40955" x2="41960" y2="54271"/>
                        <a14:foregroundMark x1="44472" y1="39950" x2="43593" y2="53518"/>
                        <a14:foregroundMark x1="40829" y1="36181" x2="46985" y2="39196"/>
                        <a14:foregroundMark x1="47990" y1="44472" x2="50503" y2="62814"/>
                        <a14:foregroundMark x1="55151" y1="36181" x2="56533" y2="65075"/>
                        <a14:foregroundMark x1="57412" y1="43970" x2="59799" y2="55779"/>
                        <a14:foregroundMark x1="59799" y1="55779" x2="59799" y2="56784"/>
                        <a14:foregroundMark x1="62814" y1="43719" x2="65578" y2="58291"/>
                        <a14:foregroundMark x1="51382" y1="43719" x2="52136" y2="62563"/>
                        <a14:foregroundMark x1="43844" y1="51508" x2="45226" y2="65075"/>
                      </a14:backgroundRemoval>
                    </a14:imgEffect>
                  </a14:imgLayer>
                </a14:imgProps>
              </a:ext>
              <a:ext uri="{28A0092B-C50C-407E-A947-70E740481C1C}">
                <a14:useLocalDpi xmlns:a14="http://schemas.microsoft.com/office/drawing/2010/main" val="0"/>
              </a:ext>
            </a:extLst>
          </a:blip>
          <a:stretch>
            <a:fillRect/>
          </a:stretch>
        </p:blipFill>
        <p:spPr>
          <a:xfrm>
            <a:off x="1547664" y="3224956"/>
            <a:ext cx="3934966" cy="1967483"/>
          </a:xfrm>
          <a:prstGeom prst="rect">
            <a:avLst/>
          </a:prstGeom>
        </p:spPr>
      </p:pic>
    </p:spTree>
    <p:extLst>
      <p:ext uri="{BB962C8B-B14F-4D97-AF65-F5344CB8AC3E}">
        <p14:creationId xmlns:p14="http://schemas.microsoft.com/office/powerpoint/2010/main" val="255812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fade">
                                      <p:cBhvr>
                                        <p:cTn id="19" dur="500"/>
                                        <p:tgtEl>
                                          <p:spTgt spid="2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xEl>
                                              <p:pRg st="4" end="4"/>
                                            </p:txEl>
                                          </p:spTgt>
                                        </p:tgtEl>
                                        <p:attrNameLst>
                                          <p:attrName>style.visibility</p:attrName>
                                        </p:attrNameLst>
                                      </p:cBhvr>
                                      <p:to>
                                        <p:strVal val="visible"/>
                                      </p:to>
                                    </p:set>
                                    <p:animEffect transition="in" filter="fade">
                                      <p:cBhvr>
                                        <p:cTn id="34" dur="500"/>
                                        <p:tgtEl>
                                          <p:spTgt spid="2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2790" y="361101"/>
            <a:ext cx="3045154" cy="576064"/>
          </a:xfrm>
        </p:spPr>
        <p:txBody>
          <a:bodyPr/>
          <a:lstStyle/>
          <a:p>
            <a:r>
              <a:rPr lang="sr-Latn-RS" altLang="ko-KR" b="1">
                <a:solidFill>
                  <a:srgbClr val="179A9D"/>
                </a:solidFill>
              </a:rPr>
              <a:t>Informatika i računarstvo</a:t>
            </a:r>
            <a:endParaRPr lang="ko-KR" altLang="en-US" b="1">
              <a:solidFill>
                <a:srgbClr val="179A9D"/>
              </a:solidFill>
            </a:endParaRPr>
          </a:p>
        </p:txBody>
      </p:sp>
      <p:grpSp>
        <p:nvGrpSpPr>
          <p:cNvPr id="3" name="Group 2"/>
          <p:cNvGrpSpPr/>
          <p:nvPr/>
        </p:nvGrpSpPr>
        <p:grpSpPr>
          <a:xfrm>
            <a:off x="251520" y="339502"/>
            <a:ext cx="649059" cy="649059"/>
            <a:chOff x="5696729" y="3628850"/>
            <a:chExt cx="1800000" cy="1800000"/>
          </a:xfrm>
          <a:solidFill>
            <a:schemeClr val="bg1"/>
          </a:solidFill>
        </p:grpSpPr>
        <p:sp>
          <p:nvSpPr>
            <p:cNvPr id="4" name="Rectangle 3"/>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5" name="Rectangle 4"/>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6" name="Rectangle 5"/>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7" name="Rectangle 6"/>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8" name="Rectangle 7"/>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
        <p:nvSpPr>
          <p:cNvPr id="21" name="Rectangle 20">
            <a:extLst>
              <a:ext uri="{FF2B5EF4-FFF2-40B4-BE49-F238E27FC236}">
                <a16:creationId xmlns:a16="http://schemas.microsoft.com/office/drawing/2014/main" id="{2962B280-7BF4-4BB2-994A-99E89B9FC8A7}"/>
              </a:ext>
            </a:extLst>
          </p:cNvPr>
          <p:cNvSpPr/>
          <p:nvPr/>
        </p:nvSpPr>
        <p:spPr>
          <a:xfrm>
            <a:off x="446619" y="1317946"/>
            <a:ext cx="8352928" cy="2793842"/>
          </a:xfrm>
          <a:prstGeom prst="rect">
            <a:avLst/>
          </a:prstGeom>
        </p:spPr>
        <p:txBody>
          <a:bodyPr wrap="square">
            <a:spAutoFit/>
          </a:bodyPr>
          <a:lstStyle/>
          <a:p>
            <a:pPr algn="just">
              <a:lnSpc>
                <a:spcPct val="150000"/>
              </a:lnSpc>
            </a:pPr>
            <a:r>
              <a:rPr lang="sr-Latn-RS" sz="2400" dirty="0">
                <a:solidFill>
                  <a:srgbClr val="FF0000"/>
                </a:solidFill>
              </a:rPr>
              <a:t>Kancelarijsko poslovanje:</a:t>
            </a:r>
          </a:p>
          <a:p>
            <a:pPr algn="just">
              <a:lnSpc>
                <a:spcPct val="150000"/>
              </a:lnSpc>
            </a:pPr>
            <a:r>
              <a:rPr lang="sr-Latn-RS" sz="2400" dirty="0">
                <a:solidFill>
                  <a:srgbClr val="179A9D"/>
                </a:solidFill>
              </a:rPr>
              <a:t>Nekada? </a:t>
            </a:r>
          </a:p>
          <a:p>
            <a:pPr algn="just">
              <a:lnSpc>
                <a:spcPct val="150000"/>
              </a:lnSpc>
            </a:pPr>
            <a:endParaRPr lang="sr-Latn-RS" sz="2400" dirty="0">
              <a:solidFill>
                <a:srgbClr val="179A9D"/>
              </a:solidFill>
            </a:endParaRPr>
          </a:p>
          <a:p>
            <a:pPr algn="just">
              <a:lnSpc>
                <a:spcPct val="150000"/>
              </a:lnSpc>
            </a:pPr>
            <a:endParaRPr lang="sr-Latn-RS" sz="2400" dirty="0">
              <a:solidFill>
                <a:srgbClr val="179A9D"/>
              </a:solidFill>
            </a:endParaRPr>
          </a:p>
          <a:p>
            <a:pPr algn="just">
              <a:lnSpc>
                <a:spcPct val="150000"/>
              </a:lnSpc>
            </a:pPr>
            <a:r>
              <a:rPr lang="sr-Latn-RS" sz="2400" dirty="0">
                <a:solidFill>
                  <a:srgbClr val="179A9D"/>
                </a:solidFill>
              </a:rPr>
              <a:t>Danas?</a:t>
            </a:r>
            <a:endParaRPr lang="sr-Cyrl-CS" sz="2400" dirty="0">
              <a:solidFill>
                <a:srgbClr val="179A9D"/>
              </a:solidFill>
            </a:endParaRPr>
          </a:p>
        </p:txBody>
      </p:sp>
      <p:pic>
        <p:nvPicPr>
          <p:cNvPr id="13" name="Picture 12">
            <a:extLst>
              <a:ext uri="{FF2B5EF4-FFF2-40B4-BE49-F238E27FC236}">
                <a16:creationId xmlns:a16="http://schemas.microsoft.com/office/drawing/2014/main" id="{A7347375-A92C-4244-B5C7-87DF33EC232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774" b="93827" l="9954" r="89892">
                        <a14:foregroundMark x1="47145" y1="9774" x2="54244" y2="10700"/>
                        <a14:foregroundMark x1="50463" y1="81996" x2="43441" y2="93827"/>
                        <a14:foregroundMark x1="43441" y1="93827" x2="31404" y2="89712"/>
                        <a14:foregroundMark x1="31404" y1="89712" x2="17438" y2="67181"/>
                        <a14:foregroundMark x1="21605" y1="68107" x2="30247" y2="81379"/>
                        <a14:foregroundMark x1="38503" y1="90535" x2="28935" y2="72222"/>
                        <a14:backgroundMark x1="29398" y1="15123" x2="16512" y2="20988"/>
                      </a14:backgroundRemoval>
                    </a14:imgEffect>
                  </a14:imgLayer>
                </a14:imgProps>
              </a:ext>
              <a:ext uri="{28A0092B-C50C-407E-A947-70E740481C1C}">
                <a14:useLocalDpi xmlns:a14="http://schemas.microsoft.com/office/drawing/2010/main" val="0"/>
              </a:ext>
            </a:extLst>
          </a:blip>
          <a:stretch>
            <a:fillRect/>
          </a:stretch>
        </p:blipFill>
        <p:spPr>
          <a:xfrm>
            <a:off x="1619672" y="1131590"/>
            <a:ext cx="3427585" cy="2570689"/>
          </a:xfrm>
          <a:prstGeom prst="rect">
            <a:avLst/>
          </a:prstGeom>
        </p:spPr>
      </p:pic>
      <p:pic>
        <p:nvPicPr>
          <p:cNvPr id="18" name="Picture 17">
            <a:extLst>
              <a:ext uri="{FF2B5EF4-FFF2-40B4-BE49-F238E27FC236}">
                <a16:creationId xmlns:a16="http://schemas.microsoft.com/office/drawing/2014/main" id="{E1B5434B-7615-4158-92F0-D4F5CD8E3E4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72" b="95283" l="10000" r="90000">
                        <a14:foregroundMark x1="49625" y1="10000" x2="52125" y2="8868"/>
                        <a14:foregroundMark x1="40000" y1="5660" x2="45625" y2="13396"/>
                        <a14:foregroundMark x1="47375" y1="10000" x2="53375" y2="9811"/>
                        <a14:foregroundMark x1="52250" y1="90377" x2="54625" y2="95283"/>
                        <a14:foregroundMark x1="64125" y1="73019" x2="53750" y2="82830"/>
                        <a14:backgroundMark x1="70250" y1="36981" x2="71875" y2="50377"/>
                        <a14:backgroundMark x1="71875" y1="50377" x2="78125" y2="60755"/>
                        <a14:backgroundMark x1="78125" y1="60755" x2="83750" y2="64528"/>
                        <a14:backgroundMark x1="47750" y1="50000" x2="56000" y2="46604"/>
                        <a14:backgroundMark x1="51625" y1="75472" x2="60750" y2="67547"/>
                        <a14:backgroundMark x1="51500" y1="64906" x2="50250" y2="68113"/>
                        <a14:backgroundMark x1="60250" y1="61887" x2="58875" y2="66415"/>
                        <a14:backgroundMark x1="65750" y1="61698" x2="65000" y2="68679"/>
                        <a14:backgroundMark x1="69375" y1="72075" x2="62625" y2="81887"/>
                        <a14:backgroundMark x1="62625" y1="81887" x2="58125" y2="84340"/>
                        <a14:backgroundMark x1="45875" y1="81132" x2="48875" y2="94528"/>
                        <a14:backgroundMark x1="48875" y1="94528" x2="49000" y2="94528"/>
                        <a14:backgroundMark x1="39250" y1="78302" x2="35875" y2="89245"/>
                        <a14:backgroundMark x1="35875" y1="89245" x2="35500" y2="89623"/>
                        <a14:backgroundMark x1="27875" y1="30755" x2="34250" y2="40189"/>
                        <a14:backgroundMark x1="34250" y1="40189" x2="37000" y2="52075"/>
                        <a14:backgroundMark x1="37000" y1="52075" x2="34250" y2="62830"/>
                        <a14:backgroundMark x1="40375" y1="38302" x2="38500" y2="34151"/>
                        <a14:backgroundMark x1="45250" y1="38113" x2="46000" y2="39057"/>
                        <a14:backgroundMark x1="60875" y1="60755" x2="58125" y2="65660"/>
                        <a14:backgroundMark x1="57625" y1="63774" x2="55875" y2="67358"/>
                        <a14:backgroundMark x1="53250" y1="63774" x2="49750" y2="65472"/>
                      </a14:backgroundRemoval>
                    </a14:imgEffect>
                  </a14:imgLayer>
                </a14:imgProps>
              </a:ext>
              <a:ext uri="{28A0092B-C50C-407E-A947-70E740481C1C}">
                <a14:useLocalDpi xmlns:a14="http://schemas.microsoft.com/office/drawing/2010/main" val="0"/>
              </a:ext>
            </a:extLst>
          </a:blip>
          <a:stretch>
            <a:fillRect/>
          </a:stretch>
        </p:blipFill>
        <p:spPr>
          <a:xfrm>
            <a:off x="2938021" y="74751"/>
            <a:ext cx="6055714" cy="4011910"/>
          </a:xfrm>
          <a:prstGeom prst="rect">
            <a:avLst/>
          </a:prstGeom>
        </p:spPr>
      </p:pic>
      <p:pic>
        <p:nvPicPr>
          <p:cNvPr id="22" name="Picture 21">
            <a:extLst>
              <a:ext uri="{FF2B5EF4-FFF2-40B4-BE49-F238E27FC236}">
                <a16:creationId xmlns:a16="http://schemas.microsoft.com/office/drawing/2014/main" id="{BA3473FA-FBF0-4D95-8DC0-080ADFB04C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9070" y="3152468"/>
            <a:ext cx="4023360" cy="1918640"/>
          </a:xfrm>
          <a:prstGeom prst="rect">
            <a:avLst/>
          </a:prstGeom>
        </p:spPr>
      </p:pic>
      <p:pic>
        <p:nvPicPr>
          <p:cNvPr id="24" name="Picture 23">
            <a:extLst>
              <a:ext uri="{FF2B5EF4-FFF2-40B4-BE49-F238E27FC236}">
                <a16:creationId xmlns:a16="http://schemas.microsoft.com/office/drawing/2014/main" id="{EC0048D4-C71B-4351-AFBE-98D5623C22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2740" y="2795955"/>
            <a:ext cx="3898930" cy="2193148"/>
          </a:xfrm>
          <a:prstGeom prst="rect">
            <a:avLst/>
          </a:prstGeom>
        </p:spPr>
      </p:pic>
    </p:spTree>
    <p:extLst>
      <p:ext uri="{BB962C8B-B14F-4D97-AF65-F5344CB8AC3E}">
        <p14:creationId xmlns:p14="http://schemas.microsoft.com/office/powerpoint/2010/main" val="773551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fade">
                                      <p:cBhvr>
                                        <p:cTn id="19" dur="500"/>
                                        <p:tgtEl>
                                          <p:spTgt spid="2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xEl>
                                              <p:pRg st="4" end="4"/>
                                            </p:txEl>
                                          </p:spTgt>
                                        </p:tgtEl>
                                        <p:attrNameLst>
                                          <p:attrName>style.visibility</p:attrName>
                                        </p:attrNameLst>
                                      </p:cBhvr>
                                      <p:to>
                                        <p:strVal val="visible"/>
                                      </p:to>
                                    </p:set>
                                    <p:animEffect transition="in" filter="fade">
                                      <p:cBhvr>
                                        <p:cTn id="34" dur="500"/>
                                        <p:tgtEl>
                                          <p:spTgt spid="2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2790" y="361101"/>
            <a:ext cx="3045154" cy="576064"/>
          </a:xfrm>
        </p:spPr>
        <p:txBody>
          <a:bodyPr/>
          <a:lstStyle/>
          <a:p>
            <a:r>
              <a:rPr lang="sr-Latn-RS" altLang="ko-KR" b="1">
                <a:solidFill>
                  <a:srgbClr val="179A9D"/>
                </a:solidFill>
              </a:rPr>
              <a:t>Informatika i računarstvo</a:t>
            </a:r>
            <a:endParaRPr lang="ko-KR" altLang="en-US" b="1">
              <a:solidFill>
                <a:srgbClr val="179A9D"/>
              </a:solidFill>
            </a:endParaRPr>
          </a:p>
        </p:txBody>
      </p:sp>
      <p:grpSp>
        <p:nvGrpSpPr>
          <p:cNvPr id="3" name="Group 2"/>
          <p:cNvGrpSpPr/>
          <p:nvPr/>
        </p:nvGrpSpPr>
        <p:grpSpPr>
          <a:xfrm>
            <a:off x="251520" y="339502"/>
            <a:ext cx="649059" cy="649059"/>
            <a:chOff x="5696729" y="3628850"/>
            <a:chExt cx="1800000" cy="1800000"/>
          </a:xfrm>
          <a:solidFill>
            <a:schemeClr val="bg1"/>
          </a:solidFill>
        </p:grpSpPr>
        <p:sp>
          <p:nvSpPr>
            <p:cNvPr id="4" name="Rectangle 3"/>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5" name="Rectangle 4"/>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6" name="Rectangle 5"/>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7" name="Rectangle 6"/>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8" name="Rectangle 7"/>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
        <p:nvSpPr>
          <p:cNvPr id="21" name="Rectangle 20">
            <a:extLst>
              <a:ext uri="{FF2B5EF4-FFF2-40B4-BE49-F238E27FC236}">
                <a16:creationId xmlns:a16="http://schemas.microsoft.com/office/drawing/2014/main" id="{2962B280-7BF4-4BB2-994A-99E89B9FC8A7}"/>
              </a:ext>
            </a:extLst>
          </p:cNvPr>
          <p:cNvSpPr/>
          <p:nvPr/>
        </p:nvSpPr>
        <p:spPr>
          <a:xfrm>
            <a:off x="446619" y="1317946"/>
            <a:ext cx="8352928" cy="2793842"/>
          </a:xfrm>
          <a:prstGeom prst="rect">
            <a:avLst/>
          </a:prstGeom>
        </p:spPr>
        <p:txBody>
          <a:bodyPr wrap="square">
            <a:spAutoFit/>
          </a:bodyPr>
          <a:lstStyle/>
          <a:p>
            <a:pPr algn="just">
              <a:lnSpc>
                <a:spcPct val="150000"/>
              </a:lnSpc>
            </a:pPr>
            <a:r>
              <a:rPr lang="sr-Latn-RS" sz="2400" dirty="0">
                <a:solidFill>
                  <a:srgbClr val="FF0000"/>
                </a:solidFill>
              </a:rPr>
              <a:t>Geografski informacioni sistemi (navigacija)</a:t>
            </a:r>
          </a:p>
          <a:p>
            <a:pPr algn="just">
              <a:lnSpc>
                <a:spcPct val="150000"/>
              </a:lnSpc>
            </a:pPr>
            <a:r>
              <a:rPr lang="sr-Latn-RS" sz="2400" dirty="0">
                <a:solidFill>
                  <a:srgbClr val="179A9D"/>
                </a:solidFill>
              </a:rPr>
              <a:t>Nekada? </a:t>
            </a:r>
          </a:p>
          <a:p>
            <a:pPr algn="just">
              <a:lnSpc>
                <a:spcPct val="150000"/>
              </a:lnSpc>
            </a:pPr>
            <a:endParaRPr lang="sr-Latn-RS" sz="2400" dirty="0">
              <a:solidFill>
                <a:srgbClr val="179A9D"/>
              </a:solidFill>
            </a:endParaRPr>
          </a:p>
          <a:p>
            <a:pPr algn="just">
              <a:lnSpc>
                <a:spcPct val="150000"/>
              </a:lnSpc>
            </a:pPr>
            <a:endParaRPr lang="sr-Latn-RS" sz="2400" dirty="0">
              <a:solidFill>
                <a:srgbClr val="179A9D"/>
              </a:solidFill>
            </a:endParaRPr>
          </a:p>
          <a:p>
            <a:pPr algn="just">
              <a:lnSpc>
                <a:spcPct val="150000"/>
              </a:lnSpc>
            </a:pPr>
            <a:r>
              <a:rPr lang="sr-Latn-RS" sz="2400" dirty="0">
                <a:solidFill>
                  <a:srgbClr val="179A9D"/>
                </a:solidFill>
              </a:rPr>
              <a:t>Danas?</a:t>
            </a:r>
            <a:endParaRPr lang="sr-Cyrl-CS" sz="2400" dirty="0">
              <a:solidFill>
                <a:srgbClr val="179A9D"/>
              </a:solidFill>
            </a:endParaRPr>
          </a:p>
        </p:txBody>
      </p:sp>
      <p:pic>
        <p:nvPicPr>
          <p:cNvPr id="16" name="Picture 15">
            <a:extLst>
              <a:ext uri="{FF2B5EF4-FFF2-40B4-BE49-F238E27FC236}">
                <a16:creationId xmlns:a16="http://schemas.microsoft.com/office/drawing/2014/main" id="{B47AD77D-153F-4A8C-87DE-99DD2D18BF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8237" y="1317946"/>
            <a:ext cx="5013176" cy="3759882"/>
          </a:xfrm>
          <a:prstGeom prst="rect">
            <a:avLst/>
          </a:prstGeom>
        </p:spPr>
      </p:pic>
      <p:pic>
        <p:nvPicPr>
          <p:cNvPr id="19" name="Picture 18">
            <a:extLst>
              <a:ext uri="{FF2B5EF4-FFF2-40B4-BE49-F238E27FC236}">
                <a16:creationId xmlns:a16="http://schemas.microsoft.com/office/drawing/2014/main" id="{04157FFA-238A-4D0D-9574-05DEF1CE5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661" y="1478457"/>
            <a:ext cx="6877720" cy="3438860"/>
          </a:xfrm>
          <a:prstGeom prst="rect">
            <a:avLst/>
          </a:prstGeom>
        </p:spPr>
      </p:pic>
    </p:spTree>
    <p:extLst>
      <p:ext uri="{BB962C8B-B14F-4D97-AF65-F5344CB8AC3E}">
        <p14:creationId xmlns:p14="http://schemas.microsoft.com/office/powerpoint/2010/main" val="1357525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fade">
                                      <p:cBhvr>
                                        <p:cTn id="19" dur="500"/>
                                        <p:tgtEl>
                                          <p:spTgt spid="2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xEl>
                                              <p:pRg st="4" end="4"/>
                                            </p:txEl>
                                          </p:spTgt>
                                        </p:tgtEl>
                                        <p:attrNameLst>
                                          <p:attrName>style.visibility</p:attrName>
                                        </p:attrNameLst>
                                      </p:cBhvr>
                                      <p:to>
                                        <p:strVal val="visible"/>
                                      </p:to>
                                    </p:set>
                                    <p:animEffect transition="in" filter="fade">
                                      <p:cBhvr>
                                        <p:cTn id="29" dur="500"/>
                                        <p:tgtEl>
                                          <p:spTgt spid="21">
                                            <p:txEl>
                                              <p:pRg st="4" end="4"/>
                                            </p:txEl>
                                          </p:spTgt>
                                        </p:tgtEl>
                                      </p:cBhvr>
                                    </p:animEffect>
                                  </p:childTnLst>
                                </p:cTn>
                              </p:par>
                              <p:par>
                                <p:cTn id="30" presetID="10" presetClass="exit" presetSubtype="0" fill="hold"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CA0D2-3111-423E-8DB9-554DFD0FF15D}"/>
              </a:ext>
            </a:extLst>
          </p:cNvPr>
          <p:cNvSpPr>
            <a:spLocks noGrp="1"/>
          </p:cNvSpPr>
          <p:nvPr>
            <p:ph type="body" sz="quarter" idx="10"/>
          </p:nvPr>
        </p:nvSpPr>
        <p:spPr>
          <a:xfrm>
            <a:off x="323528" y="195486"/>
            <a:ext cx="3888432" cy="576064"/>
          </a:xfrm>
        </p:spPr>
        <p:txBody>
          <a:bodyPr/>
          <a:lstStyle/>
          <a:p>
            <a:r>
              <a:rPr lang="en-US" sz="4800" dirty="0">
                <a:solidFill>
                  <a:schemeClr val="accent4">
                    <a:lumMod val="60000"/>
                    <a:lumOff val="40000"/>
                  </a:schemeClr>
                </a:solidFill>
              </a:rPr>
              <a:t>Internet</a:t>
            </a:r>
            <a:endParaRPr lang="sr-Latn-RS" sz="4800" dirty="0">
              <a:solidFill>
                <a:schemeClr val="accent4">
                  <a:lumMod val="60000"/>
                  <a:lumOff val="40000"/>
                </a:schemeClr>
              </a:solidFill>
            </a:endParaRPr>
          </a:p>
        </p:txBody>
      </p:sp>
      <p:sp>
        <p:nvSpPr>
          <p:cNvPr id="3" name="Text Placeholder 2">
            <a:extLst>
              <a:ext uri="{FF2B5EF4-FFF2-40B4-BE49-F238E27FC236}">
                <a16:creationId xmlns:a16="http://schemas.microsoft.com/office/drawing/2014/main" id="{9AFE9C49-D2C3-45AA-819A-A383773683F3}"/>
              </a:ext>
            </a:extLst>
          </p:cNvPr>
          <p:cNvSpPr>
            <a:spLocks noGrp="1"/>
          </p:cNvSpPr>
          <p:nvPr>
            <p:ph type="body" sz="quarter" idx="11"/>
          </p:nvPr>
        </p:nvSpPr>
        <p:spPr>
          <a:xfrm>
            <a:off x="539552" y="1203598"/>
            <a:ext cx="8064896" cy="3744416"/>
          </a:xfrm>
        </p:spPr>
        <p:txBody>
          <a:bodyPr/>
          <a:lstStyle/>
          <a:p>
            <a:pPr algn="just"/>
            <a:r>
              <a:rPr lang="sr-Latn-RS" sz="2000" dirty="0">
                <a:solidFill>
                  <a:schemeClr val="accent3">
                    <a:lumMod val="60000"/>
                    <a:lumOff val="40000"/>
                  </a:schemeClr>
                </a:solidFill>
              </a:rPr>
              <a:t>Šta je  internet?</a:t>
            </a:r>
            <a:endParaRPr lang="en-US" sz="2000" dirty="0">
              <a:solidFill>
                <a:schemeClr val="accent3">
                  <a:lumMod val="60000"/>
                  <a:lumOff val="40000"/>
                </a:schemeClr>
              </a:solidFill>
            </a:endParaRPr>
          </a:p>
          <a:p>
            <a:pPr algn="just"/>
            <a:r>
              <a:rPr lang="sr-Latn-RS" sz="2000" dirty="0"/>
              <a:t>Internet je </a:t>
            </a:r>
            <a:r>
              <a:rPr lang="sr-Latn-RS" sz="2000" b="1" dirty="0"/>
              <a:t>globalna računarska mreža</a:t>
            </a:r>
            <a:r>
              <a:rPr lang="sr-Latn-RS" sz="2000" dirty="0"/>
              <a:t>, zasnovana na </a:t>
            </a:r>
            <a:r>
              <a:rPr lang="sr-Latn-RS" sz="2000" b="1" dirty="0"/>
              <a:t>paketnom prenosu podataka</a:t>
            </a:r>
            <a:r>
              <a:rPr lang="sr-Latn-RS" sz="2000" dirty="0"/>
              <a:t> i </a:t>
            </a:r>
            <a:r>
              <a:rPr lang="sr-Latn-RS" sz="2000" b="1" dirty="0"/>
              <a:t>klijent-server arhitekturi</a:t>
            </a:r>
            <a:r>
              <a:rPr lang="sr-Latn-RS" sz="2000" dirty="0"/>
              <a:t> koija pkvezuje korisnike iz celog sveta. </a:t>
            </a:r>
            <a:endParaRPr lang="en-US" sz="2000" dirty="0"/>
          </a:p>
          <a:p>
            <a:pPr algn="just"/>
            <a:r>
              <a:rPr lang="sr-Latn-RS" sz="2000" dirty="0">
                <a:solidFill>
                  <a:schemeClr val="accent3">
                    <a:lumMod val="60000"/>
                    <a:lumOff val="40000"/>
                  </a:schemeClr>
                </a:solidFill>
              </a:rPr>
              <a:t>klijent -&gt; server -&gt; komunikacioni kanali -&gt; mrežni uređaji</a:t>
            </a:r>
          </a:p>
          <a:p>
            <a:pPr algn="just"/>
            <a:r>
              <a:rPr lang="sr-Latn-RS" sz="2000" dirty="0">
                <a:solidFill>
                  <a:schemeClr val="accent3">
                    <a:lumMod val="60000"/>
                    <a:lumOff val="40000"/>
                  </a:schemeClr>
                </a:solidFill>
              </a:rPr>
              <a:t>Usluge:</a:t>
            </a:r>
          </a:p>
          <a:p>
            <a:pPr marL="457200" indent="-457200" algn="just">
              <a:buFont typeface="Arial" panose="020B0604020202020204" pitchFamily="34" charset="0"/>
              <a:buChar char="•"/>
            </a:pPr>
            <a:r>
              <a:rPr lang="sr-Latn-RS" sz="2000" dirty="0">
                <a:solidFill>
                  <a:schemeClr val="accent3">
                    <a:lumMod val="60000"/>
                    <a:lumOff val="40000"/>
                  </a:schemeClr>
                </a:solidFill>
              </a:rPr>
              <a:t>Web</a:t>
            </a:r>
          </a:p>
          <a:p>
            <a:pPr marL="457200" indent="-457200" algn="just">
              <a:buFont typeface="Arial" panose="020B0604020202020204" pitchFamily="34" charset="0"/>
              <a:buChar char="•"/>
            </a:pPr>
            <a:r>
              <a:rPr lang="sr-Latn-RS" sz="2000" dirty="0">
                <a:solidFill>
                  <a:schemeClr val="accent3">
                    <a:lumMod val="60000"/>
                    <a:lumOff val="40000"/>
                  </a:schemeClr>
                </a:solidFill>
              </a:rPr>
              <a:t>Email</a:t>
            </a:r>
          </a:p>
          <a:p>
            <a:pPr marL="457200" indent="-457200" algn="just">
              <a:buFont typeface="Arial" panose="020B0604020202020204" pitchFamily="34" charset="0"/>
              <a:buChar char="•"/>
            </a:pPr>
            <a:r>
              <a:rPr lang="sr-Latn-RS" sz="2000" dirty="0">
                <a:solidFill>
                  <a:schemeClr val="accent3">
                    <a:lumMod val="60000"/>
                    <a:lumOff val="40000"/>
                  </a:schemeClr>
                </a:solidFill>
              </a:rPr>
              <a:t>ftp</a:t>
            </a:r>
          </a:p>
          <a:p>
            <a:pPr marL="457200" indent="-457200" algn="just">
              <a:buFont typeface="Arial" panose="020B0604020202020204" pitchFamily="34" charset="0"/>
              <a:buChar char="•"/>
            </a:pPr>
            <a:r>
              <a:rPr lang="sr-Latn-RS" sz="2000" dirty="0">
                <a:solidFill>
                  <a:schemeClr val="accent3">
                    <a:lumMod val="60000"/>
                    <a:lumOff val="40000"/>
                  </a:schemeClr>
                </a:solidFill>
              </a:rPr>
              <a:t>Remote login</a:t>
            </a:r>
          </a:p>
          <a:p>
            <a:pPr marL="457200" indent="-457200" algn="just">
              <a:buFont typeface="Arial" panose="020B0604020202020204" pitchFamily="34" charset="0"/>
              <a:buChar char="•"/>
            </a:pPr>
            <a:r>
              <a:rPr lang="sr-Latn-RS" sz="2000" dirty="0">
                <a:solidFill>
                  <a:schemeClr val="accent3">
                    <a:lumMod val="60000"/>
                    <a:lumOff val="40000"/>
                  </a:schemeClr>
                </a:solidFill>
              </a:rPr>
              <a:t>Instant messaging</a:t>
            </a:r>
          </a:p>
          <a:p>
            <a:pPr algn="just"/>
            <a:endParaRPr lang="sr-Latn-RS" sz="2000" dirty="0">
              <a:solidFill>
                <a:schemeClr val="accent3">
                  <a:lumMod val="60000"/>
                  <a:lumOff val="40000"/>
                </a:schemeClr>
              </a:solidFill>
            </a:endParaRPr>
          </a:p>
        </p:txBody>
      </p:sp>
    </p:spTree>
    <p:extLst>
      <p:ext uri="{BB962C8B-B14F-4D97-AF65-F5344CB8AC3E}">
        <p14:creationId xmlns:p14="http://schemas.microsoft.com/office/powerpoint/2010/main" val="2057572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CA0D2-3111-423E-8DB9-554DFD0FF15D}"/>
              </a:ext>
            </a:extLst>
          </p:cNvPr>
          <p:cNvSpPr>
            <a:spLocks noGrp="1"/>
          </p:cNvSpPr>
          <p:nvPr>
            <p:ph type="body" sz="quarter" idx="10"/>
          </p:nvPr>
        </p:nvSpPr>
        <p:spPr>
          <a:xfrm>
            <a:off x="323528" y="195486"/>
            <a:ext cx="3888432" cy="576064"/>
          </a:xfrm>
        </p:spPr>
        <p:txBody>
          <a:bodyPr/>
          <a:lstStyle/>
          <a:p>
            <a:r>
              <a:rPr lang="en-US" sz="4800" dirty="0">
                <a:solidFill>
                  <a:schemeClr val="accent4">
                    <a:lumMod val="60000"/>
                    <a:lumOff val="40000"/>
                  </a:schemeClr>
                </a:solidFill>
              </a:rPr>
              <a:t>Internet</a:t>
            </a:r>
            <a:endParaRPr lang="sr-Latn-RS" sz="4800" dirty="0">
              <a:solidFill>
                <a:schemeClr val="accent4">
                  <a:lumMod val="60000"/>
                  <a:lumOff val="40000"/>
                </a:schemeClr>
              </a:solidFill>
            </a:endParaRPr>
          </a:p>
        </p:txBody>
      </p:sp>
      <p:sp>
        <p:nvSpPr>
          <p:cNvPr id="3" name="Text Placeholder 2">
            <a:extLst>
              <a:ext uri="{FF2B5EF4-FFF2-40B4-BE49-F238E27FC236}">
                <a16:creationId xmlns:a16="http://schemas.microsoft.com/office/drawing/2014/main" id="{9AFE9C49-D2C3-45AA-819A-A383773683F3}"/>
              </a:ext>
            </a:extLst>
          </p:cNvPr>
          <p:cNvSpPr>
            <a:spLocks noGrp="1"/>
          </p:cNvSpPr>
          <p:nvPr>
            <p:ph type="body" sz="quarter" idx="11"/>
          </p:nvPr>
        </p:nvSpPr>
        <p:spPr>
          <a:xfrm>
            <a:off x="539552" y="1203598"/>
            <a:ext cx="8064896" cy="3744416"/>
          </a:xfrm>
        </p:spPr>
        <p:txBody>
          <a:bodyPr/>
          <a:lstStyle/>
          <a:p>
            <a:pPr algn="just"/>
            <a:r>
              <a:rPr lang="sr-Latn-RS" sz="2800" dirty="0">
                <a:solidFill>
                  <a:schemeClr val="accent3">
                    <a:lumMod val="60000"/>
                    <a:lumOff val="40000"/>
                  </a:schemeClr>
                </a:solidFill>
              </a:rPr>
              <a:t>IP Adresa</a:t>
            </a:r>
            <a:r>
              <a:rPr lang="en-US" sz="2800" dirty="0">
                <a:solidFill>
                  <a:schemeClr val="accent3">
                    <a:lumMod val="60000"/>
                    <a:lumOff val="40000"/>
                  </a:schemeClr>
                </a:solidFill>
              </a:rPr>
              <a:t> </a:t>
            </a:r>
            <a:r>
              <a:rPr lang="sr-Cyrl-BA" sz="2800" dirty="0"/>
              <a:t>(</a:t>
            </a:r>
            <a:r>
              <a:rPr lang="sr-Cyrl-BA" sz="2800" dirty="0">
                <a:hlinkClick r:id="rId2" tooltip="Енглески језик"/>
              </a:rPr>
              <a:t>енгл.</a:t>
            </a:r>
            <a:r>
              <a:rPr lang="sr-Cyrl-BA" sz="2800" dirty="0"/>
              <a:t> </a:t>
            </a:r>
            <a:r>
              <a:rPr lang="sr-Latn-RS" sz="2800" i="1" dirty="0"/>
              <a:t>Internet Protocol address</a:t>
            </a:r>
            <a:r>
              <a:rPr lang="sr-Latn-RS" sz="2800" dirty="0"/>
              <a:t>) </a:t>
            </a:r>
            <a:r>
              <a:rPr lang="sr-Cyrl-BA" sz="2800" dirty="0"/>
              <a:t>је јединствени број, сличан телефонском броју, који користе машине (најчешће </a:t>
            </a:r>
            <a:r>
              <a:rPr lang="sr-Cyrl-BA" sz="2800" dirty="0">
                <a:hlinkClick r:id="rId3" tooltip="Рачунар"/>
              </a:rPr>
              <a:t>рачунари</a:t>
            </a:r>
            <a:r>
              <a:rPr lang="sr-Cyrl-BA" sz="2800" dirty="0"/>
              <a:t>) у међусобном саобраћају путем </a:t>
            </a:r>
            <a:r>
              <a:rPr lang="sr-Cyrl-BA" sz="2800" dirty="0">
                <a:hlinkClick r:id="rId4" tooltip="Интернет"/>
              </a:rPr>
              <a:t>интернета</a:t>
            </a:r>
            <a:r>
              <a:rPr lang="sr-Cyrl-BA" sz="2800" dirty="0"/>
              <a:t> уз коришћење </a:t>
            </a:r>
            <a:r>
              <a:rPr lang="sr-Cyrl-BA" sz="2800" dirty="0">
                <a:hlinkClick r:id="rId5" tooltip="Интернет протокол"/>
              </a:rPr>
              <a:t>интернет протокола</a:t>
            </a:r>
            <a:r>
              <a:rPr lang="sr-Cyrl-BA" sz="2800" dirty="0"/>
              <a:t>.</a:t>
            </a:r>
            <a:endParaRPr lang="sr-Latn-RS" sz="2800" dirty="0">
              <a:solidFill>
                <a:schemeClr val="accent3">
                  <a:lumMod val="60000"/>
                  <a:lumOff val="40000"/>
                </a:schemeClr>
              </a:solidFill>
            </a:endParaRPr>
          </a:p>
          <a:p>
            <a:pPr algn="just"/>
            <a:r>
              <a:rPr lang="sr-Latn-RS" sz="2800" dirty="0">
                <a:solidFill>
                  <a:schemeClr val="accent3">
                    <a:lumMod val="60000"/>
                    <a:lumOff val="40000"/>
                  </a:schemeClr>
                </a:solidFill>
              </a:rPr>
              <a:t>DNS – Domain name system – sistem imena domena</a:t>
            </a:r>
          </a:p>
          <a:p>
            <a:pPr algn="just"/>
            <a:r>
              <a:rPr lang="sr-Latn-RS" sz="2800" dirty="0">
                <a:solidFill>
                  <a:schemeClr val="accent3">
                    <a:lumMod val="60000"/>
                    <a:lumOff val="40000"/>
                  </a:schemeClr>
                </a:solidFill>
              </a:rPr>
              <a:t>www.matf.bg.ac.rs</a:t>
            </a:r>
          </a:p>
          <a:p>
            <a:pPr algn="just"/>
            <a:endParaRPr lang="sr-Latn-RS" sz="2800" dirty="0">
              <a:solidFill>
                <a:schemeClr val="accent3">
                  <a:lumMod val="60000"/>
                  <a:lumOff val="40000"/>
                </a:schemeClr>
              </a:solidFill>
            </a:endParaRPr>
          </a:p>
        </p:txBody>
      </p:sp>
    </p:spTree>
    <p:extLst>
      <p:ext uri="{BB962C8B-B14F-4D97-AF65-F5344CB8AC3E}">
        <p14:creationId xmlns:p14="http://schemas.microsoft.com/office/powerpoint/2010/main" val="4758142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CA0D2-3111-423E-8DB9-554DFD0FF15D}"/>
              </a:ext>
            </a:extLst>
          </p:cNvPr>
          <p:cNvSpPr>
            <a:spLocks noGrp="1"/>
          </p:cNvSpPr>
          <p:nvPr>
            <p:ph type="body" sz="quarter" idx="10"/>
          </p:nvPr>
        </p:nvSpPr>
        <p:spPr>
          <a:xfrm>
            <a:off x="323528" y="195486"/>
            <a:ext cx="3888432" cy="576064"/>
          </a:xfrm>
        </p:spPr>
        <p:txBody>
          <a:bodyPr/>
          <a:lstStyle/>
          <a:p>
            <a:r>
              <a:rPr lang="en-US" sz="4800" dirty="0">
                <a:solidFill>
                  <a:schemeClr val="accent4">
                    <a:lumMod val="60000"/>
                    <a:lumOff val="40000"/>
                  </a:schemeClr>
                </a:solidFill>
              </a:rPr>
              <a:t>Internet</a:t>
            </a:r>
            <a:endParaRPr lang="sr-Latn-RS" sz="4800" dirty="0">
              <a:solidFill>
                <a:schemeClr val="accent4">
                  <a:lumMod val="60000"/>
                  <a:lumOff val="40000"/>
                </a:schemeClr>
              </a:solidFill>
            </a:endParaRPr>
          </a:p>
        </p:txBody>
      </p:sp>
      <p:sp>
        <p:nvSpPr>
          <p:cNvPr id="3" name="Text Placeholder 2">
            <a:extLst>
              <a:ext uri="{FF2B5EF4-FFF2-40B4-BE49-F238E27FC236}">
                <a16:creationId xmlns:a16="http://schemas.microsoft.com/office/drawing/2014/main" id="{9AFE9C49-D2C3-45AA-819A-A383773683F3}"/>
              </a:ext>
            </a:extLst>
          </p:cNvPr>
          <p:cNvSpPr>
            <a:spLocks noGrp="1"/>
          </p:cNvSpPr>
          <p:nvPr>
            <p:ph type="body" sz="quarter" idx="11"/>
          </p:nvPr>
        </p:nvSpPr>
        <p:spPr>
          <a:xfrm>
            <a:off x="539552" y="1203598"/>
            <a:ext cx="8064896" cy="3744416"/>
          </a:xfrm>
        </p:spPr>
        <p:txBody>
          <a:bodyPr/>
          <a:lstStyle/>
          <a:p>
            <a:pPr algn="just"/>
            <a:r>
              <a:rPr lang="sr-Latn-RS" sz="2800" dirty="0">
                <a:solidFill>
                  <a:schemeClr val="accent3">
                    <a:lumMod val="60000"/>
                    <a:lumOff val="40000"/>
                  </a:schemeClr>
                </a:solidFill>
              </a:rPr>
              <a:t>Dobavljači interneta – ISP</a:t>
            </a:r>
          </a:p>
          <a:p>
            <a:pPr algn="just"/>
            <a:r>
              <a:rPr lang="sr-Latn-RS" sz="2800" dirty="0">
                <a:solidFill>
                  <a:schemeClr val="accent3">
                    <a:lumMod val="60000"/>
                    <a:lumOff val="40000"/>
                  </a:schemeClr>
                </a:solidFill>
              </a:rPr>
              <a:t>Tipovi interneta:</a:t>
            </a:r>
          </a:p>
          <a:p>
            <a:pPr marL="457200" indent="-457200" algn="just">
              <a:buFont typeface="Arial" panose="020B0604020202020204" pitchFamily="34" charset="0"/>
              <a:buChar char="•"/>
            </a:pPr>
            <a:r>
              <a:rPr lang="sr-Latn-RS" sz="2800" dirty="0">
                <a:solidFill>
                  <a:schemeClr val="accent3">
                    <a:lumMod val="60000"/>
                    <a:lumOff val="40000"/>
                  </a:schemeClr>
                </a:solidFill>
              </a:rPr>
              <a:t>DSL</a:t>
            </a:r>
          </a:p>
          <a:p>
            <a:pPr marL="457200" indent="-457200" algn="just">
              <a:buFont typeface="Arial" panose="020B0604020202020204" pitchFamily="34" charset="0"/>
              <a:buChar char="•"/>
            </a:pPr>
            <a:r>
              <a:rPr lang="sr-Latn-RS" sz="2800" dirty="0">
                <a:solidFill>
                  <a:schemeClr val="accent3">
                    <a:lumMod val="60000"/>
                    <a:lumOff val="40000"/>
                  </a:schemeClr>
                </a:solidFill>
              </a:rPr>
              <a:t>Kablovski internet</a:t>
            </a:r>
          </a:p>
          <a:p>
            <a:pPr marL="457200" indent="-457200" algn="just">
              <a:buFont typeface="Arial" panose="020B0604020202020204" pitchFamily="34" charset="0"/>
              <a:buChar char="•"/>
            </a:pPr>
            <a:r>
              <a:rPr lang="sr-Latn-RS" sz="2800" dirty="0">
                <a:solidFill>
                  <a:schemeClr val="accent3">
                    <a:lumMod val="60000"/>
                    <a:lumOff val="40000"/>
                  </a:schemeClr>
                </a:solidFill>
              </a:rPr>
              <a:t>Optički internet</a:t>
            </a:r>
          </a:p>
          <a:p>
            <a:pPr marL="457200" indent="-457200" algn="just">
              <a:buFont typeface="Arial" panose="020B0604020202020204" pitchFamily="34" charset="0"/>
              <a:buChar char="•"/>
            </a:pPr>
            <a:r>
              <a:rPr lang="sr-Latn-RS" sz="2800" dirty="0">
                <a:solidFill>
                  <a:schemeClr val="accent3">
                    <a:lumMod val="60000"/>
                    <a:lumOff val="40000"/>
                  </a:schemeClr>
                </a:solidFill>
              </a:rPr>
              <a:t>Mobilni internet</a:t>
            </a:r>
          </a:p>
          <a:p>
            <a:pPr marL="457200" indent="-457200" algn="just">
              <a:buFont typeface="Arial" panose="020B0604020202020204" pitchFamily="34" charset="0"/>
              <a:buChar char="•"/>
            </a:pPr>
            <a:r>
              <a:rPr lang="sr-Latn-RS" sz="2800" dirty="0">
                <a:solidFill>
                  <a:schemeClr val="accent3">
                    <a:lumMod val="60000"/>
                    <a:lumOff val="40000"/>
                  </a:schemeClr>
                </a:solidFill>
              </a:rPr>
              <a:t>WiMAX</a:t>
            </a:r>
          </a:p>
          <a:p>
            <a:pPr algn="just"/>
            <a:endParaRPr lang="sr-Latn-RS" sz="2800" dirty="0">
              <a:solidFill>
                <a:schemeClr val="accent3">
                  <a:lumMod val="60000"/>
                  <a:lumOff val="40000"/>
                </a:schemeClr>
              </a:solidFill>
            </a:endParaRPr>
          </a:p>
        </p:txBody>
      </p:sp>
    </p:spTree>
    <p:extLst>
      <p:ext uri="{BB962C8B-B14F-4D97-AF65-F5344CB8AC3E}">
        <p14:creationId xmlns:p14="http://schemas.microsoft.com/office/powerpoint/2010/main" val="14148971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CA0D2-3111-423E-8DB9-554DFD0FF15D}"/>
              </a:ext>
            </a:extLst>
          </p:cNvPr>
          <p:cNvSpPr>
            <a:spLocks noGrp="1"/>
          </p:cNvSpPr>
          <p:nvPr>
            <p:ph type="body" sz="quarter" idx="10"/>
          </p:nvPr>
        </p:nvSpPr>
        <p:spPr>
          <a:xfrm>
            <a:off x="323528" y="195486"/>
            <a:ext cx="3888432" cy="576064"/>
          </a:xfrm>
        </p:spPr>
        <p:txBody>
          <a:bodyPr/>
          <a:lstStyle/>
          <a:p>
            <a:r>
              <a:rPr lang="en-US" sz="4800" dirty="0">
                <a:solidFill>
                  <a:schemeClr val="accent4">
                    <a:lumMod val="60000"/>
                    <a:lumOff val="40000"/>
                  </a:schemeClr>
                </a:solidFill>
              </a:rPr>
              <a:t>Internet</a:t>
            </a:r>
            <a:endParaRPr lang="sr-Latn-RS" sz="4800" dirty="0">
              <a:solidFill>
                <a:schemeClr val="accent4">
                  <a:lumMod val="60000"/>
                  <a:lumOff val="40000"/>
                </a:schemeClr>
              </a:solidFill>
            </a:endParaRPr>
          </a:p>
        </p:txBody>
      </p:sp>
      <p:sp>
        <p:nvSpPr>
          <p:cNvPr id="3" name="Text Placeholder 2">
            <a:extLst>
              <a:ext uri="{FF2B5EF4-FFF2-40B4-BE49-F238E27FC236}">
                <a16:creationId xmlns:a16="http://schemas.microsoft.com/office/drawing/2014/main" id="{9AFE9C49-D2C3-45AA-819A-A383773683F3}"/>
              </a:ext>
            </a:extLst>
          </p:cNvPr>
          <p:cNvSpPr>
            <a:spLocks noGrp="1"/>
          </p:cNvSpPr>
          <p:nvPr>
            <p:ph type="body" sz="quarter" idx="11"/>
          </p:nvPr>
        </p:nvSpPr>
        <p:spPr>
          <a:xfrm>
            <a:off x="539552" y="1203598"/>
            <a:ext cx="8064896" cy="3744416"/>
          </a:xfrm>
        </p:spPr>
        <p:txBody>
          <a:bodyPr/>
          <a:lstStyle/>
          <a:p>
            <a:pPr algn="just"/>
            <a:r>
              <a:rPr lang="sr-Latn-RS" sz="2000" dirty="0">
                <a:solidFill>
                  <a:schemeClr val="accent3">
                    <a:lumMod val="60000"/>
                    <a:lumOff val="40000"/>
                  </a:schemeClr>
                </a:solidFill>
              </a:rPr>
              <a:t>WEB – sve stranice koje se nalaze na www</a:t>
            </a:r>
          </a:p>
          <a:p>
            <a:pPr algn="just"/>
            <a:r>
              <a:rPr lang="sr-Latn-RS" sz="2000" dirty="0">
                <a:solidFill>
                  <a:schemeClr val="accent3">
                    <a:lumMod val="60000"/>
                    <a:lumOff val="40000"/>
                  </a:schemeClr>
                </a:solidFill>
              </a:rPr>
              <a:t>Web page – web stranica (privatna/poslovna)</a:t>
            </a:r>
          </a:p>
          <a:p>
            <a:pPr algn="just"/>
            <a:r>
              <a:rPr lang="sr-Latn-RS" sz="2000" dirty="0">
                <a:solidFill>
                  <a:schemeClr val="accent3">
                    <a:lumMod val="60000"/>
                    <a:lumOff val="40000"/>
                  </a:schemeClr>
                </a:solidFill>
              </a:rPr>
              <a:t>Link / hyperlink – služi za navigaciju/kretanje između web stranica</a:t>
            </a:r>
          </a:p>
          <a:p>
            <a:pPr algn="just"/>
            <a:r>
              <a:rPr lang="sr-Latn-RS" sz="2000" dirty="0">
                <a:solidFill>
                  <a:schemeClr val="accent3">
                    <a:lumMod val="60000"/>
                    <a:lumOff val="40000"/>
                  </a:schemeClr>
                </a:solidFill>
              </a:rPr>
              <a:t>HTML – hypertext markup language – programski jezik u kom se prave web stranice</a:t>
            </a:r>
          </a:p>
          <a:p>
            <a:pPr algn="just"/>
            <a:r>
              <a:rPr lang="sr-Latn-RS" sz="2000" dirty="0">
                <a:solidFill>
                  <a:schemeClr val="accent3">
                    <a:lumMod val="60000"/>
                    <a:lumOff val="40000"/>
                  </a:schemeClr>
                </a:solidFill>
              </a:rPr>
              <a:t>CSS – cascading style sheets – program koji nam omogućava da bez znanja HTML-a možemo da kreiramo naše stranice</a:t>
            </a:r>
          </a:p>
          <a:p>
            <a:pPr algn="just"/>
            <a:r>
              <a:rPr lang="sr-Latn-RS" sz="2000" dirty="0">
                <a:solidFill>
                  <a:schemeClr val="accent3">
                    <a:lumMod val="60000"/>
                    <a:lumOff val="40000"/>
                  </a:schemeClr>
                </a:solidFill>
              </a:rPr>
              <a:t>Web site – web server (na jednom serveru može da se nalazi na hiljade sajtova)</a:t>
            </a:r>
          </a:p>
          <a:p>
            <a:pPr algn="just"/>
            <a:r>
              <a:rPr lang="sr-Latn-RS" sz="2000" dirty="0">
                <a:solidFill>
                  <a:schemeClr val="accent3">
                    <a:lumMod val="60000"/>
                    <a:lumOff val="40000"/>
                  </a:schemeClr>
                </a:solidFill>
              </a:rPr>
              <a:t>Web browser – search engine (web pregledač – web pretraživač)</a:t>
            </a:r>
          </a:p>
        </p:txBody>
      </p:sp>
    </p:spTree>
    <p:extLst>
      <p:ext uri="{BB962C8B-B14F-4D97-AF65-F5344CB8AC3E}">
        <p14:creationId xmlns:p14="http://schemas.microsoft.com/office/powerpoint/2010/main" val="1774263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496" y="267494"/>
            <a:ext cx="3024336" cy="1872208"/>
          </a:xfrm>
        </p:spPr>
        <p:txBody>
          <a:bodyPr/>
          <a:lstStyle/>
          <a:p>
            <a:pPr algn="r"/>
            <a:r>
              <a:rPr lang="sr-Latn-RS" altLang="ko-KR" sz="4000">
                <a:solidFill>
                  <a:srgbClr val="179A9D"/>
                </a:solidFill>
              </a:rPr>
              <a:t>Podatak</a:t>
            </a:r>
          </a:p>
          <a:p>
            <a:r>
              <a:rPr lang="sr-Latn-RS" altLang="ko-KR" sz="4000">
                <a:solidFill>
                  <a:srgbClr val="179A9D"/>
                </a:solidFill>
              </a:rPr>
              <a:t>Informacija</a:t>
            </a:r>
          </a:p>
          <a:p>
            <a:r>
              <a:rPr lang="sr-Latn-RS" altLang="ko-KR" sz="4000">
                <a:solidFill>
                  <a:srgbClr val="179A9D"/>
                </a:solidFill>
              </a:rPr>
              <a:t>Znanje</a:t>
            </a:r>
            <a:endParaRPr lang="ko-KR" altLang="en-US" sz="4000">
              <a:solidFill>
                <a:srgbClr val="179A9D"/>
              </a:solidFill>
            </a:endParaRPr>
          </a:p>
        </p:txBody>
      </p:sp>
      <p:sp>
        <p:nvSpPr>
          <p:cNvPr id="3" name="Text Placeholder 2"/>
          <p:cNvSpPr>
            <a:spLocks noGrp="1"/>
          </p:cNvSpPr>
          <p:nvPr>
            <p:ph type="body" sz="quarter" idx="11"/>
          </p:nvPr>
        </p:nvSpPr>
        <p:spPr>
          <a:xfrm>
            <a:off x="5364088" y="1851670"/>
            <a:ext cx="3888432" cy="792088"/>
          </a:xfrm>
        </p:spPr>
        <p:txBody>
          <a:bodyPr/>
          <a:lstStyle/>
          <a:p>
            <a:pPr lvl="0"/>
            <a:r>
              <a:rPr lang="sr-Latn-RS" altLang="ko-KR" sz="3200">
                <a:solidFill>
                  <a:srgbClr val="179A9D"/>
                </a:solidFill>
              </a:rPr>
              <a:t>Šta je to </a:t>
            </a:r>
            <a:r>
              <a:rPr lang="sr-Latn-RS" altLang="ko-KR" sz="3200">
                <a:solidFill>
                  <a:srgbClr val="FF0000"/>
                </a:solidFill>
              </a:rPr>
              <a:t>podatak</a:t>
            </a:r>
            <a:r>
              <a:rPr lang="sr-Latn-RS" altLang="ko-KR" sz="3200">
                <a:solidFill>
                  <a:srgbClr val="179A9D"/>
                </a:solidFill>
              </a:rPr>
              <a:t>?</a:t>
            </a:r>
            <a:endParaRPr lang="en-US" altLang="ko-KR" sz="3200">
              <a:solidFill>
                <a:srgbClr val="179A9D"/>
              </a:solidFill>
            </a:endParaRPr>
          </a:p>
        </p:txBody>
      </p:sp>
      <p:sp>
        <p:nvSpPr>
          <p:cNvPr id="4" name="TextBox 3"/>
          <p:cNvSpPr txBox="1"/>
          <p:nvPr/>
        </p:nvSpPr>
        <p:spPr>
          <a:xfrm>
            <a:off x="3851920" y="2643758"/>
            <a:ext cx="4968552" cy="2246769"/>
          </a:xfrm>
          <a:prstGeom prst="rect">
            <a:avLst/>
          </a:prstGeom>
          <a:noFill/>
        </p:spPr>
        <p:txBody>
          <a:bodyPr wrap="square" rtlCol="0">
            <a:spAutoFit/>
          </a:bodyPr>
          <a:lstStyle/>
          <a:p>
            <a:pPr marL="285750" indent="-285750" algn="just">
              <a:buFont typeface="Arial" panose="020B0604020202020204" pitchFamily="34" charset="0"/>
              <a:buChar char="•"/>
            </a:pPr>
            <a:r>
              <a:rPr lang="sr-Latn-RS" sz="2800">
                <a:solidFill>
                  <a:srgbClr val="179A9D"/>
                </a:solidFill>
              </a:rPr>
              <a:t>Podatak je sirov zapis neke činjenice</a:t>
            </a:r>
          </a:p>
          <a:p>
            <a:pPr marL="285750" indent="-285750" algn="just">
              <a:buFont typeface="Arial" panose="020B0604020202020204" pitchFamily="34" charset="0"/>
              <a:buChar char="•"/>
            </a:pPr>
            <a:r>
              <a:rPr lang="sr-Latn-RS" sz="2800">
                <a:solidFill>
                  <a:srgbClr val="179A9D"/>
                </a:solidFill>
              </a:rPr>
              <a:t>Najčešće je predstavljen u  obliku simbola, brojeva, boje ili zvuka</a:t>
            </a:r>
            <a:endParaRPr lang="en-US" sz="2800">
              <a:solidFill>
                <a:srgbClr val="179A9D"/>
              </a:solidFill>
            </a:endParaRPr>
          </a:p>
        </p:txBody>
      </p:sp>
      <p:grpSp>
        <p:nvGrpSpPr>
          <p:cNvPr id="5" name="Group 4"/>
          <p:cNvGrpSpPr/>
          <p:nvPr/>
        </p:nvGrpSpPr>
        <p:grpSpPr>
          <a:xfrm>
            <a:off x="251520" y="339502"/>
            <a:ext cx="649059" cy="649059"/>
            <a:chOff x="5696729" y="3628850"/>
            <a:chExt cx="1800000" cy="1800000"/>
          </a:xfrm>
          <a:solidFill>
            <a:schemeClr val="bg1"/>
          </a:solidFill>
        </p:grpSpPr>
        <p:sp>
          <p:nvSpPr>
            <p:cNvPr id="6" name="Rectangle 5"/>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7" name="Rectangle 6"/>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8" name="Rectangle 7"/>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2" name="Rectangle 11"/>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3" name="Rectangle 12"/>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Tree>
    <p:extLst>
      <p:ext uri="{BB962C8B-B14F-4D97-AF65-F5344CB8AC3E}">
        <p14:creationId xmlns:p14="http://schemas.microsoft.com/office/powerpoint/2010/main" val="3101234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125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CA0D2-3111-423E-8DB9-554DFD0FF15D}"/>
              </a:ext>
            </a:extLst>
          </p:cNvPr>
          <p:cNvSpPr>
            <a:spLocks noGrp="1"/>
          </p:cNvSpPr>
          <p:nvPr>
            <p:ph type="body" sz="quarter" idx="10"/>
          </p:nvPr>
        </p:nvSpPr>
        <p:spPr>
          <a:xfrm>
            <a:off x="323528" y="195486"/>
            <a:ext cx="3888432" cy="576064"/>
          </a:xfrm>
        </p:spPr>
        <p:txBody>
          <a:bodyPr/>
          <a:lstStyle/>
          <a:p>
            <a:r>
              <a:rPr lang="en-US" sz="4800" dirty="0">
                <a:solidFill>
                  <a:schemeClr val="accent4">
                    <a:lumMod val="60000"/>
                    <a:lumOff val="40000"/>
                  </a:schemeClr>
                </a:solidFill>
              </a:rPr>
              <a:t>Internet</a:t>
            </a:r>
            <a:endParaRPr lang="sr-Latn-RS" sz="4800" dirty="0">
              <a:solidFill>
                <a:schemeClr val="accent4">
                  <a:lumMod val="60000"/>
                  <a:lumOff val="40000"/>
                </a:schemeClr>
              </a:solidFill>
            </a:endParaRPr>
          </a:p>
        </p:txBody>
      </p:sp>
      <p:sp>
        <p:nvSpPr>
          <p:cNvPr id="3" name="Text Placeholder 2">
            <a:extLst>
              <a:ext uri="{FF2B5EF4-FFF2-40B4-BE49-F238E27FC236}">
                <a16:creationId xmlns:a16="http://schemas.microsoft.com/office/drawing/2014/main" id="{9AFE9C49-D2C3-45AA-819A-A383773683F3}"/>
              </a:ext>
            </a:extLst>
          </p:cNvPr>
          <p:cNvSpPr>
            <a:spLocks noGrp="1"/>
          </p:cNvSpPr>
          <p:nvPr>
            <p:ph type="body" sz="quarter" idx="11"/>
          </p:nvPr>
        </p:nvSpPr>
        <p:spPr>
          <a:xfrm>
            <a:off x="539552" y="1203598"/>
            <a:ext cx="8064896" cy="3744416"/>
          </a:xfrm>
        </p:spPr>
        <p:txBody>
          <a:bodyPr/>
          <a:lstStyle/>
          <a:p>
            <a:pPr algn="just"/>
            <a:r>
              <a:rPr lang="sr-Latn-RS" sz="2800" dirty="0">
                <a:solidFill>
                  <a:schemeClr val="accent3">
                    <a:lumMod val="60000"/>
                    <a:lumOff val="40000"/>
                  </a:schemeClr>
                </a:solidFill>
              </a:rPr>
              <a:t>Web browser</a:t>
            </a:r>
            <a:r>
              <a:rPr lang="en-US" sz="2800" dirty="0">
                <a:solidFill>
                  <a:schemeClr val="accent3">
                    <a:lumMod val="60000"/>
                    <a:lumOff val="40000"/>
                  </a:schemeClr>
                </a:solidFill>
              </a:rPr>
              <a:t> – </a:t>
            </a:r>
            <a:r>
              <a:rPr lang="en-US" sz="2800" dirty="0" err="1"/>
              <a:t>slu</a:t>
            </a:r>
            <a:r>
              <a:rPr lang="sr-Latn-RS" sz="2800" dirty="0"/>
              <a:t>ži da preko njega možemo da pregledamo web stranice</a:t>
            </a:r>
          </a:p>
          <a:p>
            <a:pPr algn="just"/>
            <a:r>
              <a:rPr lang="sr-Latn-RS" sz="2800" dirty="0">
                <a:solidFill>
                  <a:schemeClr val="accent3">
                    <a:lumMod val="60000"/>
                    <a:lumOff val="40000"/>
                  </a:schemeClr>
                </a:solidFill>
              </a:rPr>
              <a:t>Microsoft edge / Internet explorer</a:t>
            </a:r>
          </a:p>
          <a:p>
            <a:pPr algn="just"/>
            <a:r>
              <a:rPr lang="sr-Latn-RS" sz="2800" dirty="0">
                <a:solidFill>
                  <a:schemeClr val="accent3">
                    <a:lumMod val="60000"/>
                    <a:lumOff val="40000"/>
                  </a:schemeClr>
                </a:solidFill>
              </a:rPr>
              <a:t>Mozila Firefox</a:t>
            </a:r>
          </a:p>
          <a:p>
            <a:pPr algn="just"/>
            <a:r>
              <a:rPr lang="sr-Latn-RS" sz="2800" dirty="0">
                <a:solidFill>
                  <a:schemeClr val="accent3">
                    <a:lumMod val="60000"/>
                    <a:lumOff val="40000"/>
                  </a:schemeClr>
                </a:solidFill>
              </a:rPr>
              <a:t>Google Chrome</a:t>
            </a:r>
          </a:p>
          <a:p>
            <a:pPr algn="just"/>
            <a:r>
              <a:rPr lang="sr-Latn-RS" sz="2800" dirty="0">
                <a:solidFill>
                  <a:schemeClr val="accent3">
                    <a:lumMod val="60000"/>
                    <a:lumOff val="40000"/>
                  </a:schemeClr>
                </a:solidFill>
              </a:rPr>
              <a:t>Safari</a:t>
            </a:r>
          </a:p>
          <a:p>
            <a:pPr algn="just"/>
            <a:r>
              <a:rPr lang="sr-Latn-RS" sz="2800" dirty="0">
                <a:solidFill>
                  <a:schemeClr val="accent3">
                    <a:lumMod val="60000"/>
                    <a:lumOff val="40000"/>
                  </a:schemeClr>
                </a:solidFill>
              </a:rPr>
              <a:t>Opera</a:t>
            </a:r>
          </a:p>
        </p:txBody>
      </p:sp>
    </p:spTree>
    <p:extLst>
      <p:ext uri="{BB962C8B-B14F-4D97-AF65-F5344CB8AC3E}">
        <p14:creationId xmlns:p14="http://schemas.microsoft.com/office/powerpoint/2010/main" val="2260954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CA0D2-3111-423E-8DB9-554DFD0FF15D}"/>
              </a:ext>
            </a:extLst>
          </p:cNvPr>
          <p:cNvSpPr>
            <a:spLocks noGrp="1"/>
          </p:cNvSpPr>
          <p:nvPr>
            <p:ph type="body" sz="quarter" idx="10"/>
          </p:nvPr>
        </p:nvSpPr>
        <p:spPr>
          <a:xfrm>
            <a:off x="323528" y="195486"/>
            <a:ext cx="3888432" cy="576064"/>
          </a:xfrm>
        </p:spPr>
        <p:txBody>
          <a:bodyPr/>
          <a:lstStyle/>
          <a:p>
            <a:r>
              <a:rPr lang="en-US" sz="4800" dirty="0">
                <a:solidFill>
                  <a:schemeClr val="accent4">
                    <a:lumMod val="60000"/>
                    <a:lumOff val="40000"/>
                  </a:schemeClr>
                </a:solidFill>
              </a:rPr>
              <a:t>Internet</a:t>
            </a:r>
            <a:endParaRPr lang="sr-Latn-RS" sz="4800" dirty="0">
              <a:solidFill>
                <a:schemeClr val="accent4">
                  <a:lumMod val="60000"/>
                  <a:lumOff val="40000"/>
                </a:schemeClr>
              </a:solidFill>
            </a:endParaRPr>
          </a:p>
        </p:txBody>
      </p:sp>
      <p:sp>
        <p:nvSpPr>
          <p:cNvPr id="3" name="Text Placeholder 2">
            <a:extLst>
              <a:ext uri="{FF2B5EF4-FFF2-40B4-BE49-F238E27FC236}">
                <a16:creationId xmlns:a16="http://schemas.microsoft.com/office/drawing/2014/main" id="{9AFE9C49-D2C3-45AA-819A-A383773683F3}"/>
              </a:ext>
            </a:extLst>
          </p:cNvPr>
          <p:cNvSpPr>
            <a:spLocks noGrp="1"/>
          </p:cNvSpPr>
          <p:nvPr>
            <p:ph type="body" sz="quarter" idx="11"/>
          </p:nvPr>
        </p:nvSpPr>
        <p:spPr>
          <a:xfrm>
            <a:off x="539552" y="1203598"/>
            <a:ext cx="8064896" cy="3744416"/>
          </a:xfrm>
        </p:spPr>
        <p:txBody>
          <a:bodyPr/>
          <a:lstStyle/>
          <a:p>
            <a:pPr algn="just"/>
            <a:r>
              <a:rPr lang="sr-Latn-RS" sz="2800" dirty="0">
                <a:solidFill>
                  <a:schemeClr val="accent3">
                    <a:lumMod val="60000"/>
                    <a:lumOff val="40000"/>
                  </a:schemeClr>
                </a:solidFill>
              </a:rPr>
              <a:t>Search engine – </a:t>
            </a:r>
            <a:r>
              <a:rPr lang="sr-Latn-RS" sz="2800" dirty="0"/>
              <a:t>služi da preko njega možemo da pretražujemo internet</a:t>
            </a:r>
          </a:p>
          <a:p>
            <a:pPr algn="just"/>
            <a:r>
              <a:rPr lang="sr-Latn-RS" sz="2800" dirty="0">
                <a:solidFill>
                  <a:schemeClr val="accent3">
                    <a:lumMod val="60000"/>
                    <a:lumOff val="40000"/>
                  </a:schemeClr>
                </a:solidFill>
              </a:rPr>
              <a:t>google</a:t>
            </a:r>
          </a:p>
          <a:p>
            <a:pPr algn="just"/>
            <a:r>
              <a:rPr lang="sr-Latn-RS" sz="2800" dirty="0">
                <a:solidFill>
                  <a:schemeClr val="accent3">
                    <a:lumMod val="60000"/>
                    <a:lumOff val="40000"/>
                  </a:schemeClr>
                </a:solidFill>
              </a:rPr>
              <a:t>Site: - računarstvo i informatika site:mpn.gov.rs</a:t>
            </a:r>
          </a:p>
        </p:txBody>
      </p:sp>
    </p:spTree>
    <p:extLst>
      <p:ext uri="{BB962C8B-B14F-4D97-AF65-F5344CB8AC3E}">
        <p14:creationId xmlns:p14="http://schemas.microsoft.com/office/powerpoint/2010/main" val="27843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CA0D2-3111-423E-8DB9-554DFD0FF15D}"/>
              </a:ext>
            </a:extLst>
          </p:cNvPr>
          <p:cNvSpPr>
            <a:spLocks noGrp="1"/>
          </p:cNvSpPr>
          <p:nvPr>
            <p:ph type="body" sz="quarter" idx="10"/>
          </p:nvPr>
        </p:nvSpPr>
        <p:spPr>
          <a:xfrm>
            <a:off x="323528" y="195486"/>
            <a:ext cx="3888432" cy="576064"/>
          </a:xfrm>
        </p:spPr>
        <p:txBody>
          <a:bodyPr/>
          <a:lstStyle/>
          <a:p>
            <a:r>
              <a:rPr lang="en-US" sz="4800" dirty="0">
                <a:solidFill>
                  <a:schemeClr val="accent4">
                    <a:lumMod val="60000"/>
                    <a:lumOff val="40000"/>
                  </a:schemeClr>
                </a:solidFill>
              </a:rPr>
              <a:t>Internet</a:t>
            </a:r>
            <a:endParaRPr lang="sr-Latn-RS" sz="4800" dirty="0">
              <a:solidFill>
                <a:schemeClr val="accent4">
                  <a:lumMod val="60000"/>
                  <a:lumOff val="40000"/>
                </a:schemeClr>
              </a:solidFill>
            </a:endParaRPr>
          </a:p>
        </p:txBody>
      </p:sp>
      <p:sp>
        <p:nvSpPr>
          <p:cNvPr id="3" name="Text Placeholder 2">
            <a:extLst>
              <a:ext uri="{FF2B5EF4-FFF2-40B4-BE49-F238E27FC236}">
                <a16:creationId xmlns:a16="http://schemas.microsoft.com/office/drawing/2014/main" id="{9AFE9C49-D2C3-45AA-819A-A383773683F3}"/>
              </a:ext>
            </a:extLst>
          </p:cNvPr>
          <p:cNvSpPr>
            <a:spLocks noGrp="1"/>
          </p:cNvSpPr>
          <p:nvPr>
            <p:ph type="body" sz="quarter" idx="11"/>
          </p:nvPr>
        </p:nvSpPr>
        <p:spPr>
          <a:xfrm>
            <a:off x="539552" y="1203598"/>
            <a:ext cx="8064896" cy="3744416"/>
          </a:xfrm>
        </p:spPr>
        <p:txBody>
          <a:bodyPr/>
          <a:lstStyle/>
          <a:p>
            <a:pPr algn="just"/>
            <a:r>
              <a:rPr lang="sr-Latn-RS" sz="2800" dirty="0">
                <a:solidFill>
                  <a:schemeClr val="accent3">
                    <a:lumMod val="60000"/>
                    <a:lumOff val="40000"/>
                  </a:schemeClr>
                </a:solidFill>
              </a:rPr>
              <a:t>Forumi – mogu da budu specijalizovani</a:t>
            </a:r>
          </a:p>
          <a:p>
            <a:pPr algn="just"/>
            <a:r>
              <a:rPr lang="sr-Latn-RS" sz="2800" dirty="0">
                <a:solidFill>
                  <a:schemeClr val="accent3">
                    <a:lumMod val="60000"/>
                    <a:lumOff val="40000"/>
                  </a:schemeClr>
                </a:solidFill>
              </a:rPr>
              <a:t>Blogovi – lični blogovi koji korisniku omogućavaju da iskaže sopstveno mišljenje o nečemu</a:t>
            </a:r>
          </a:p>
          <a:p>
            <a:pPr algn="just"/>
            <a:r>
              <a:rPr lang="sr-Latn-RS" sz="2800" dirty="0">
                <a:solidFill>
                  <a:schemeClr val="accent3">
                    <a:lumMod val="60000"/>
                    <a:lumOff val="40000"/>
                  </a:schemeClr>
                </a:solidFill>
              </a:rPr>
              <a:t>Društvene mreže – omogućavaju lakšu komunikaciju između korisnika</a:t>
            </a:r>
          </a:p>
          <a:p>
            <a:pPr algn="just"/>
            <a:r>
              <a:rPr lang="sr-Latn-RS" sz="2800" dirty="0">
                <a:solidFill>
                  <a:schemeClr val="accent3">
                    <a:lumMod val="60000"/>
                    <a:lumOff val="40000"/>
                  </a:schemeClr>
                </a:solidFill>
              </a:rPr>
              <a:t>Slobodne enciklopedije – pružaju nam pristup beskonačnu kolekciju informacija</a:t>
            </a:r>
          </a:p>
        </p:txBody>
      </p:sp>
    </p:spTree>
    <p:extLst>
      <p:ext uri="{BB962C8B-B14F-4D97-AF65-F5344CB8AC3E}">
        <p14:creationId xmlns:p14="http://schemas.microsoft.com/office/powerpoint/2010/main" val="4281433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107504" y="123478"/>
            <a:ext cx="3888432" cy="576064"/>
          </a:xfrm>
        </p:spPr>
        <p:txBody>
          <a:bodyPr/>
          <a:lstStyle/>
          <a:p>
            <a:r>
              <a:rPr lang="sr-Latn-RS" b="1" dirty="0">
                <a:solidFill>
                  <a:srgbClr val="38D4CD"/>
                </a:solidFill>
              </a:rPr>
              <a:t>Brojni sistemi</a:t>
            </a:r>
          </a:p>
        </p:txBody>
      </p:sp>
      <p:sp>
        <p:nvSpPr>
          <p:cNvPr id="4" name="Rectangle 3">
            <a:extLst>
              <a:ext uri="{FF2B5EF4-FFF2-40B4-BE49-F238E27FC236}">
                <a16:creationId xmlns:a16="http://schemas.microsoft.com/office/drawing/2014/main" id="{4CB3799C-6703-4DB9-9C48-C2B78D10F382}"/>
              </a:ext>
            </a:extLst>
          </p:cNvPr>
          <p:cNvSpPr/>
          <p:nvPr/>
        </p:nvSpPr>
        <p:spPr>
          <a:xfrm>
            <a:off x="899592" y="742295"/>
            <a:ext cx="7776864" cy="3662541"/>
          </a:xfrm>
          <a:prstGeom prst="rect">
            <a:avLst/>
          </a:prstGeom>
        </p:spPr>
        <p:txBody>
          <a:bodyPr wrap="square">
            <a:spAutoFit/>
          </a:bodyPr>
          <a:lstStyle/>
          <a:p>
            <a:pPr marL="381000" indent="-381000">
              <a:buFontTx/>
              <a:buNone/>
            </a:pPr>
            <a:r>
              <a:rPr lang="sr-Latn-CS" altLang="sr-Latn-RS" sz="2400" b="1" dirty="0">
                <a:solidFill>
                  <a:srgbClr val="38D4CD"/>
                </a:solidFill>
              </a:rPr>
              <a:t>Def:  Način predstavljanja brojeva skupom simbola</a:t>
            </a:r>
            <a:br>
              <a:rPr lang="sr-Latn-CS" altLang="sr-Latn-RS" sz="2400" b="1" dirty="0">
                <a:solidFill>
                  <a:srgbClr val="38D4CD"/>
                </a:solidFill>
              </a:rPr>
            </a:br>
            <a:r>
              <a:rPr lang="sr-Latn-CS" altLang="sr-Latn-RS" sz="2400" b="1" dirty="0">
                <a:solidFill>
                  <a:srgbClr val="38D4CD"/>
                </a:solidFill>
              </a:rPr>
              <a:t>         koji se  nazivaju cifre</a:t>
            </a:r>
          </a:p>
          <a:p>
            <a:pPr marL="381000" indent="-381000">
              <a:buFontTx/>
              <a:buNone/>
            </a:pPr>
            <a:endParaRPr lang="sr-Latn-CS" altLang="sr-Latn-RS" sz="2400" dirty="0">
              <a:solidFill>
                <a:srgbClr val="38D4CD"/>
              </a:solidFill>
            </a:endParaRPr>
          </a:p>
          <a:p>
            <a:pPr marL="381000" indent="-381000">
              <a:buFontTx/>
              <a:buNone/>
            </a:pPr>
            <a:endParaRPr lang="sr-Latn-CS" altLang="sr-Latn-RS" sz="2400" dirty="0">
              <a:solidFill>
                <a:srgbClr val="38D4CD"/>
              </a:solidFill>
            </a:endParaRPr>
          </a:p>
          <a:p>
            <a:pPr marL="381000" indent="-381000">
              <a:buFontTx/>
              <a:buNone/>
            </a:pPr>
            <a:r>
              <a:rPr lang="sr-Latn-CS" altLang="sr-Latn-RS" sz="2400" dirty="0">
                <a:solidFill>
                  <a:srgbClr val="38D4CD"/>
                </a:solidFill>
              </a:rPr>
              <a:t>    </a:t>
            </a:r>
            <a:r>
              <a:rPr lang="sr-Cyrl-CS" altLang="sr-Latn-RS" sz="2400" b="1" dirty="0">
                <a:solidFill>
                  <a:srgbClr val="38D4CD"/>
                </a:solidFill>
              </a:rPr>
              <a:t>Svi poznati brojni sistemi mogu se podeliti</a:t>
            </a:r>
            <a:br>
              <a:rPr lang="sr-Latn-CS" altLang="sr-Latn-RS" sz="2400" b="1" dirty="0">
                <a:solidFill>
                  <a:srgbClr val="38D4CD"/>
                </a:solidFill>
              </a:rPr>
            </a:br>
            <a:r>
              <a:rPr lang="sr-Cyrl-CS" altLang="sr-Latn-RS" sz="2400" b="1" dirty="0">
                <a:solidFill>
                  <a:srgbClr val="38D4CD"/>
                </a:solidFill>
              </a:rPr>
              <a:t>u </a:t>
            </a:r>
            <a:r>
              <a:rPr lang="sr-Cyrl-CS" altLang="sr-Latn-RS" sz="2400" b="1" dirty="0">
                <a:solidFill>
                  <a:srgbClr val="FF0000"/>
                </a:solidFill>
              </a:rPr>
              <a:t>dve</a:t>
            </a:r>
            <a:r>
              <a:rPr lang="sr-Cyrl-CS" altLang="sr-Latn-RS" sz="2400" b="1" dirty="0">
                <a:solidFill>
                  <a:srgbClr val="38D4CD"/>
                </a:solidFill>
              </a:rPr>
              <a:t> osnovne grupe: </a:t>
            </a:r>
            <a:endParaRPr lang="en-US" altLang="sr-Latn-RS" sz="2400" b="1" dirty="0">
              <a:solidFill>
                <a:srgbClr val="38D4CD"/>
              </a:solidFill>
            </a:endParaRPr>
          </a:p>
          <a:p>
            <a:pPr marL="381000" indent="-381000">
              <a:buFontTx/>
              <a:buNone/>
            </a:pPr>
            <a:endParaRPr lang="en-US" altLang="sr-Latn-RS" sz="2400" b="1" dirty="0">
              <a:solidFill>
                <a:srgbClr val="38D4CD"/>
              </a:solidFill>
            </a:endParaRPr>
          </a:p>
          <a:p>
            <a:pPr marL="1752600" lvl="3" indent="-381000">
              <a:buFontTx/>
              <a:buAutoNum type="arabicPeriod"/>
            </a:pPr>
            <a:r>
              <a:rPr lang="sr-Cyrl-CS" altLang="sr-Latn-RS" sz="3200" b="1" dirty="0">
                <a:solidFill>
                  <a:srgbClr val="38D4CD"/>
                </a:solidFill>
              </a:rPr>
              <a:t>Pozicioni</a:t>
            </a:r>
          </a:p>
          <a:p>
            <a:pPr marL="1752600" lvl="3" indent="-381000">
              <a:buFontTx/>
              <a:buAutoNum type="arabicPeriod"/>
            </a:pPr>
            <a:r>
              <a:rPr lang="sr-Cyrl-CS" altLang="sr-Latn-RS" sz="3200" b="1" dirty="0">
                <a:solidFill>
                  <a:srgbClr val="38D4CD"/>
                </a:solidFill>
              </a:rPr>
              <a:t>Nepozicioni</a:t>
            </a:r>
            <a:endParaRPr lang="sr-Latn-CS" altLang="sr-Latn-RS" sz="3200" b="1" dirty="0">
              <a:solidFill>
                <a:srgbClr val="38D4CD"/>
              </a:solidFill>
            </a:endParaRPr>
          </a:p>
        </p:txBody>
      </p:sp>
    </p:spTree>
    <p:extLst>
      <p:ext uri="{BB962C8B-B14F-4D97-AF65-F5344CB8AC3E}">
        <p14:creationId xmlns:p14="http://schemas.microsoft.com/office/powerpoint/2010/main" val="31504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107504" y="123478"/>
            <a:ext cx="5904656" cy="576064"/>
          </a:xfrm>
        </p:spPr>
        <p:txBody>
          <a:bodyPr/>
          <a:lstStyle/>
          <a:p>
            <a:r>
              <a:rPr lang="sr-Latn-RS" b="1" dirty="0">
                <a:solidFill>
                  <a:srgbClr val="38D4CD"/>
                </a:solidFill>
              </a:rPr>
              <a:t>Nepozicioni brojni sistem</a:t>
            </a:r>
          </a:p>
        </p:txBody>
      </p:sp>
      <p:sp>
        <p:nvSpPr>
          <p:cNvPr id="2" name="Rectangle 1">
            <a:extLst>
              <a:ext uri="{FF2B5EF4-FFF2-40B4-BE49-F238E27FC236}">
                <a16:creationId xmlns:a16="http://schemas.microsoft.com/office/drawing/2014/main" id="{C8344A19-D120-4F61-ACA5-86053B385483}"/>
              </a:ext>
            </a:extLst>
          </p:cNvPr>
          <p:cNvSpPr/>
          <p:nvPr/>
        </p:nvSpPr>
        <p:spPr>
          <a:xfrm>
            <a:off x="539552" y="680035"/>
            <a:ext cx="6390456" cy="3416320"/>
          </a:xfrm>
          <a:prstGeom prst="rect">
            <a:avLst/>
          </a:prstGeom>
        </p:spPr>
        <p:txBody>
          <a:bodyPr wrap="square">
            <a:spAutoFit/>
          </a:bodyPr>
          <a:lstStyle/>
          <a:p>
            <a:pPr marL="271463" indent="-271463">
              <a:buFont typeface="Wingdings" panose="05000000000000000000" pitchFamily="2" charset="2"/>
              <a:buChar char="Ø"/>
            </a:pPr>
            <a:endParaRPr lang="sr-Latn-CS" altLang="sr-Latn-RS" b="1" dirty="0"/>
          </a:p>
          <a:p>
            <a:pPr marL="271463" indent="-271463">
              <a:buFont typeface="Wingdings" panose="05000000000000000000" pitchFamily="2" charset="2"/>
              <a:buChar char="Ø"/>
            </a:pPr>
            <a:r>
              <a:rPr lang="sr-Cyrl-CS" altLang="sr-Latn-RS" b="1" dirty="0">
                <a:solidFill>
                  <a:srgbClr val="38D4CD"/>
                </a:solidFill>
              </a:rPr>
              <a:t>Cifre ovakvih sistema iskazuju uvek istu vrednost, bez obzira na kom mestu se nalaze u broju. </a:t>
            </a:r>
            <a:endParaRPr lang="en-US" altLang="sr-Latn-RS" b="1" dirty="0">
              <a:solidFill>
                <a:srgbClr val="38D4CD"/>
              </a:solidFill>
            </a:endParaRPr>
          </a:p>
          <a:p>
            <a:pPr marL="271463" indent="-271463">
              <a:buFont typeface="Wingdings" panose="05000000000000000000" pitchFamily="2" charset="2"/>
              <a:buNone/>
            </a:pPr>
            <a:br>
              <a:rPr lang="en-US" altLang="sr-Latn-RS" b="1" dirty="0"/>
            </a:br>
            <a:endParaRPr lang="en-US" altLang="sr-Latn-RS" b="1" dirty="0"/>
          </a:p>
          <a:p>
            <a:pPr marL="271463" indent="-271463">
              <a:buFont typeface="Wingdings" panose="05000000000000000000" pitchFamily="2" charset="2"/>
              <a:buChar char="Ø"/>
            </a:pPr>
            <a:r>
              <a:rPr lang="sr-Cyrl-CS" altLang="sr-Latn-RS" b="1" dirty="0">
                <a:solidFill>
                  <a:srgbClr val="38D4CD"/>
                </a:solidFill>
              </a:rPr>
              <a:t>Tipičan primer ovakvog sistema je nama svima poznati </a:t>
            </a:r>
            <a:r>
              <a:rPr lang="sr-Cyrl-CS" altLang="sr-Latn-RS" b="1" u="sng" dirty="0">
                <a:solidFill>
                  <a:srgbClr val="38D4CD"/>
                </a:solidFill>
              </a:rPr>
              <a:t>rimski</a:t>
            </a:r>
            <a:r>
              <a:rPr lang="sr-Cyrl-CS" altLang="sr-Latn-RS" b="1" dirty="0">
                <a:solidFill>
                  <a:srgbClr val="38D4CD"/>
                </a:solidFill>
              </a:rPr>
              <a:t> brojni sistem:</a:t>
            </a:r>
            <a:endParaRPr lang="en-US" altLang="sr-Latn-RS" b="1" dirty="0">
              <a:solidFill>
                <a:srgbClr val="38D4CD"/>
              </a:solidFill>
            </a:endParaRPr>
          </a:p>
          <a:p>
            <a:pPr marL="271463" indent="-271463">
              <a:buFontTx/>
              <a:buNone/>
            </a:pPr>
            <a:endParaRPr lang="sr-Cyrl-CS" altLang="sr-Latn-RS" b="1" dirty="0"/>
          </a:p>
          <a:p>
            <a:pPr marL="271463" indent="-271463">
              <a:buFontTx/>
              <a:buNone/>
            </a:pPr>
            <a:r>
              <a:rPr lang="en-US" altLang="sr-Latn-RS" b="1" dirty="0"/>
              <a:t>			</a:t>
            </a:r>
            <a:r>
              <a:rPr lang="sr-Cyrl-CS" altLang="sr-Latn-RS" b="1" dirty="0">
                <a:solidFill>
                  <a:srgbClr val="FF0000"/>
                </a:solidFill>
              </a:rPr>
              <a:t>I,    V,    X,    L,    C,    D</a:t>
            </a:r>
            <a:r>
              <a:rPr lang="sr-Latn-CS" altLang="sr-Latn-RS" b="1" dirty="0">
                <a:solidFill>
                  <a:srgbClr val="FF0000"/>
                </a:solidFill>
              </a:rPr>
              <a:t>,    </a:t>
            </a:r>
            <a:r>
              <a:rPr lang="sr-Cyrl-CS" altLang="sr-Latn-RS" b="1" dirty="0">
                <a:solidFill>
                  <a:srgbClr val="FF0000"/>
                </a:solidFill>
              </a:rPr>
              <a:t>M</a:t>
            </a:r>
            <a:endParaRPr lang="en-US" altLang="sr-Latn-RS" b="1" dirty="0">
              <a:solidFill>
                <a:srgbClr val="FF0000"/>
              </a:solidFill>
            </a:endParaRPr>
          </a:p>
          <a:p>
            <a:pPr marL="271463" indent="-271463">
              <a:buFontTx/>
              <a:buNone/>
            </a:pPr>
            <a:endParaRPr lang="sr-Cyrl-CS" altLang="sr-Latn-RS" dirty="0">
              <a:solidFill>
                <a:srgbClr val="FF0000"/>
              </a:solidFill>
            </a:endParaRPr>
          </a:p>
          <a:p>
            <a:pPr marL="271463" indent="-271463">
              <a:buFontTx/>
              <a:buNone/>
            </a:pPr>
            <a:r>
              <a:rPr lang="en-US" altLang="sr-Latn-RS" b="1" dirty="0"/>
              <a:t>	</a:t>
            </a:r>
            <a:r>
              <a:rPr lang="sr-Cyrl-CS" altLang="sr-Latn-RS" b="1" dirty="0">
                <a:solidFill>
                  <a:srgbClr val="38D4CD"/>
                </a:solidFill>
              </a:rPr>
              <a:t>i imaju dekadne vrednosti:  </a:t>
            </a:r>
            <a:r>
              <a:rPr lang="sr-Cyrl-CS" altLang="sr-Latn-RS" b="1" dirty="0">
                <a:solidFill>
                  <a:srgbClr val="FF0000"/>
                </a:solidFill>
              </a:rPr>
              <a:t>1, 5, 10, 50, 100, 500 i 1000</a:t>
            </a:r>
            <a:r>
              <a:rPr lang="sr-Cyrl-CS" altLang="sr-Latn-RS" b="1" dirty="0">
                <a:solidFill>
                  <a:schemeClr val="accent2"/>
                </a:solidFill>
              </a:rPr>
              <a:t>.</a:t>
            </a:r>
            <a:endParaRPr lang="en-US" altLang="sr-Latn-RS" b="1" dirty="0">
              <a:solidFill>
                <a:schemeClr val="accent2"/>
              </a:solidFill>
            </a:endParaRPr>
          </a:p>
          <a:p>
            <a:pPr marL="271463" indent="-271463">
              <a:buFontTx/>
              <a:buNone/>
            </a:pPr>
            <a:endParaRPr lang="sr-Latn-CS" altLang="sr-Latn-RS" dirty="0"/>
          </a:p>
        </p:txBody>
      </p:sp>
    </p:spTree>
    <p:extLst>
      <p:ext uri="{BB962C8B-B14F-4D97-AF65-F5344CB8AC3E}">
        <p14:creationId xmlns:p14="http://schemas.microsoft.com/office/powerpoint/2010/main" val="3719621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par>
                          <p:cTn id="19" fill="hold">
                            <p:stCondLst>
                              <p:cond delay="500"/>
                            </p:stCondLst>
                            <p:childTnLst>
                              <p:par>
                                <p:cTn id="20" presetID="10" presetClass="entr" presetSubtype="0" fill="hold" nodeType="afterEffect">
                                  <p:stCondLst>
                                    <p:cond delay="100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107504" y="123478"/>
            <a:ext cx="5904656" cy="576064"/>
          </a:xfrm>
        </p:spPr>
        <p:txBody>
          <a:bodyPr/>
          <a:lstStyle/>
          <a:p>
            <a:r>
              <a:rPr lang="sr-Latn-RS" b="1" dirty="0">
                <a:solidFill>
                  <a:srgbClr val="38D4CD"/>
                </a:solidFill>
              </a:rPr>
              <a:t>Nepozicioni brojni sistem</a:t>
            </a:r>
          </a:p>
        </p:txBody>
      </p:sp>
      <p:sp>
        <p:nvSpPr>
          <p:cNvPr id="2" name="Rectangle 1">
            <a:extLst>
              <a:ext uri="{FF2B5EF4-FFF2-40B4-BE49-F238E27FC236}">
                <a16:creationId xmlns:a16="http://schemas.microsoft.com/office/drawing/2014/main" id="{C8344A19-D120-4F61-ACA5-86053B385483}"/>
              </a:ext>
            </a:extLst>
          </p:cNvPr>
          <p:cNvSpPr/>
          <p:nvPr/>
        </p:nvSpPr>
        <p:spPr>
          <a:xfrm>
            <a:off x="-36512" y="680035"/>
            <a:ext cx="9180512" cy="4635115"/>
          </a:xfrm>
          <a:prstGeom prst="rect">
            <a:avLst/>
          </a:prstGeom>
        </p:spPr>
        <p:txBody>
          <a:bodyPr wrap="square">
            <a:spAutoFit/>
          </a:bodyPr>
          <a:lstStyle/>
          <a:p>
            <a:pPr marL="271463" indent="-271463">
              <a:buFont typeface="Wingdings" panose="05000000000000000000" pitchFamily="2" charset="2"/>
              <a:buChar char="Ø"/>
            </a:pPr>
            <a:endParaRPr lang="sr-Latn-CS" altLang="sr-Latn-RS" b="1" dirty="0"/>
          </a:p>
          <a:p>
            <a:pPr marL="271463" indent="-271463">
              <a:lnSpc>
                <a:spcPct val="90000"/>
              </a:lnSpc>
              <a:buFont typeface="Wingdings" panose="05000000000000000000" pitchFamily="2" charset="2"/>
              <a:buNone/>
            </a:pPr>
            <a:r>
              <a:rPr lang="sr-Cyrl-CS" altLang="sr-Latn-RS" b="1" dirty="0">
                <a:solidFill>
                  <a:srgbClr val="38D4CD"/>
                </a:solidFill>
              </a:rPr>
              <a:t>Pravila za pisanje i čitanje brojeva, sastavljenih od </a:t>
            </a:r>
            <a:r>
              <a:rPr lang="sr-Cyrl-CS" altLang="sr-Latn-RS" b="1" u="sng" dirty="0">
                <a:solidFill>
                  <a:srgbClr val="38D4CD"/>
                </a:solidFill>
              </a:rPr>
              <a:t>rimskih cifara</a:t>
            </a:r>
            <a:r>
              <a:rPr lang="sr-Cyrl-CS" altLang="sr-Latn-RS" b="1" dirty="0">
                <a:solidFill>
                  <a:srgbClr val="38D4CD"/>
                </a:solidFill>
              </a:rPr>
              <a:t>, mogu se iskazati na sledeći način:</a:t>
            </a:r>
            <a:endParaRPr lang="en-US" altLang="sr-Latn-RS" b="1" dirty="0">
              <a:solidFill>
                <a:srgbClr val="38D4CD"/>
              </a:solidFill>
            </a:endParaRPr>
          </a:p>
          <a:p>
            <a:pPr marL="271463" indent="-271463">
              <a:lnSpc>
                <a:spcPct val="90000"/>
              </a:lnSpc>
              <a:buFontTx/>
              <a:buNone/>
            </a:pPr>
            <a:endParaRPr lang="sr-Cyrl-CS" altLang="sr-Latn-RS" b="1" dirty="0"/>
          </a:p>
          <a:p>
            <a:pPr>
              <a:lnSpc>
                <a:spcPct val="90000"/>
              </a:lnSpc>
            </a:pPr>
            <a:r>
              <a:rPr lang="en-US" altLang="sr-Latn-RS" b="1" dirty="0">
                <a:solidFill>
                  <a:srgbClr val="38D4CD"/>
                </a:solidFill>
              </a:rPr>
              <a:t>N</a:t>
            </a:r>
            <a:r>
              <a:rPr lang="sr-Cyrl-CS" altLang="sr-Latn-RS" b="1" dirty="0">
                <a:solidFill>
                  <a:srgbClr val="38D4CD"/>
                </a:solidFill>
              </a:rPr>
              <a:t>iz istih cifara u broju predstavlja vrednost jednaku njihovom zbiru, na</a:t>
            </a:r>
            <a:r>
              <a:rPr lang="en-US" altLang="sr-Latn-RS" b="1" dirty="0">
                <a:solidFill>
                  <a:srgbClr val="38D4CD"/>
                </a:solidFill>
              </a:rPr>
              <a:t> </a:t>
            </a:r>
            <a:r>
              <a:rPr lang="sr-Cyrl-CS" altLang="sr-Latn-RS" b="1" dirty="0">
                <a:solidFill>
                  <a:srgbClr val="38D4CD"/>
                </a:solidFill>
              </a:rPr>
              <a:t>primer:</a:t>
            </a:r>
            <a:br>
              <a:rPr lang="sr-Latn-CS" altLang="sr-Latn-RS" b="1" dirty="0"/>
            </a:br>
            <a:endParaRPr lang="sr-Cyrl-CS" altLang="sr-Latn-RS" b="1" dirty="0"/>
          </a:p>
          <a:p>
            <a:pPr marL="271463" indent="-271463" algn="ctr">
              <a:lnSpc>
                <a:spcPct val="90000"/>
              </a:lnSpc>
              <a:buFontTx/>
              <a:buNone/>
            </a:pPr>
            <a:r>
              <a:rPr lang="de-DE" altLang="sr-Latn-RS" b="1" dirty="0">
                <a:solidFill>
                  <a:srgbClr val="FF0000"/>
                </a:solidFill>
              </a:rPr>
              <a:t>II</a:t>
            </a:r>
            <a:r>
              <a:rPr lang="sr-Cyrl-CS" altLang="sr-Latn-RS" b="1" dirty="0">
                <a:solidFill>
                  <a:srgbClr val="FF0000"/>
                </a:solidFill>
              </a:rPr>
              <a:t>	 ima vrednost 	</a:t>
            </a:r>
            <a:r>
              <a:rPr lang="sr-Latn-CS" altLang="sr-Latn-RS" b="1" dirty="0">
                <a:solidFill>
                  <a:srgbClr val="FF0000"/>
                </a:solidFill>
              </a:rPr>
              <a:t>2</a:t>
            </a:r>
            <a:br>
              <a:rPr lang="sr-Latn-CS" altLang="sr-Latn-RS" b="1" dirty="0">
                <a:solidFill>
                  <a:srgbClr val="FF0000"/>
                </a:solidFill>
              </a:rPr>
            </a:br>
            <a:endParaRPr lang="sr-Latn-CS" altLang="sr-Latn-RS" b="1" dirty="0"/>
          </a:p>
          <a:p>
            <a:pPr>
              <a:lnSpc>
                <a:spcPct val="90000"/>
              </a:lnSpc>
            </a:pPr>
            <a:r>
              <a:rPr lang="sr-Latn-CS" altLang="sr-Latn-RS" b="1" dirty="0">
                <a:solidFill>
                  <a:srgbClr val="38D4CD"/>
                </a:solidFill>
              </a:rPr>
              <a:t>Dve cifre od </a:t>
            </a:r>
            <a:r>
              <a:rPr lang="sr-Cyrl-CS" altLang="sr-Latn-RS" b="1" dirty="0">
                <a:solidFill>
                  <a:srgbClr val="38D4CD"/>
                </a:solidFill>
              </a:rPr>
              <a:t>kojih se manja nalazi levo od veće, predstavljaju vrednost jednaku razlici veće i manje, na primer: </a:t>
            </a:r>
            <a:br>
              <a:rPr lang="sr-Latn-CS" altLang="sr-Latn-RS" b="1" dirty="0"/>
            </a:br>
            <a:endParaRPr lang="en-US" altLang="sr-Latn-RS" b="1" dirty="0"/>
          </a:p>
          <a:p>
            <a:pPr marL="271463" indent="-271463" algn="ctr">
              <a:lnSpc>
                <a:spcPct val="90000"/>
              </a:lnSpc>
              <a:buFontTx/>
              <a:buNone/>
            </a:pPr>
            <a:r>
              <a:rPr lang="de-DE" altLang="sr-Latn-RS" b="1" dirty="0">
                <a:solidFill>
                  <a:srgbClr val="FF0000"/>
                </a:solidFill>
              </a:rPr>
              <a:t>IV 	</a:t>
            </a:r>
            <a:r>
              <a:rPr lang="sr-Cyrl-CS" altLang="sr-Latn-RS" b="1" dirty="0">
                <a:solidFill>
                  <a:srgbClr val="FF0000"/>
                </a:solidFill>
              </a:rPr>
              <a:t>ima vrednost 	</a:t>
            </a:r>
            <a:r>
              <a:rPr lang="de-DE" altLang="sr-Latn-RS" b="1" dirty="0">
                <a:solidFill>
                  <a:srgbClr val="FF0000"/>
                </a:solidFill>
              </a:rPr>
              <a:t>4</a:t>
            </a:r>
            <a:endParaRPr lang="de-DE" altLang="sr-Latn-RS" b="1" dirty="0"/>
          </a:p>
          <a:p>
            <a:pPr marL="271463" indent="-271463">
              <a:lnSpc>
                <a:spcPct val="90000"/>
              </a:lnSpc>
              <a:buFontTx/>
              <a:buNone/>
            </a:pPr>
            <a:endParaRPr lang="de-DE" altLang="sr-Latn-RS" b="1" dirty="0"/>
          </a:p>
          <a:p>
            <a:pPr>
              <a:lnSpc>
                <a:spcPct val="90000"/>
              </a:lnSpc>
            </a:pPr>
            <a:r>
              <a:rPr lang="en-US" altLang="sr-Latn-RS" b="1" dirty="0">
                <a:solidFill>
                  <a:srgbClr val="38D4CD"/>
                </a:solidFill>
              </a:rPr>
              <a:t>D</a:t>
            </a:r>
            <a:r>
              <a:rPr lang="sr-Cyrl-CS" altLang="sr-Latn-RS" b="1" dirty="0">
                <a:solidFill>
                  <a:srgbClr val="38D4CD"/>
                </a:solidFill>
              </a:rPr>
              <a:t>ve cifre od kojih se manja nalazi desno od veće, predstavljaju vrednost </a:t>
            </a:r>
            <a:r>
              <a:rPr lang="de-DE" altLang="sr-Latn-RS" b="1" dirty="0">
                <a:solidFill>
                  <a:srgbClr val="38D4CD"/>
                </a:solidFill>
              </a:rPr>
              <a:t>j</a:t>
            </a:r>
            <a:r>
              <a:rPr lang="sr-Cyrl-CS" altLang="sr-Latn-RS" b="1" dirty="0">
                <a:solidFill>
                  <a:srgbClr val="38D4CD"/>
                </a:solidFill>
              </a:rPr>
              <a:t>ednaku zbiru veće i manje, na primer:</a:t>
            </a:r>
            <a:endParaRPr lang="en-US" altLang="sr-Latn-RS" b="1" dirty="0">
              <a:solidFill>
                <a:srgbClr val="38D4CD"/>
              </a:solidFill>
            </a:endParaRPr>
          </a:p>
          <a:p>
            <a:pPr marL="271463" indent="-271463">
              <a:lnSpc>
                <a:spcPct val="90000"/>
              </a:lnSpc>
              <a:buFontTx/>
              <a:buNone/>
            </a:pPr>
            <a:endParaRPr lang="de-DE" altLang="sr-Latn-RS" b="1" dirty="0"/>
          </a:p>
          <a:p>
            <a:pPr marL="271463" indent="-271463" algn="ctr">
              <a:lnSpc>
                <a:spcPct val="90000"/>
              </a:lnSpc>
              <a:buFontTx/>
              <a:buNone/>
            </a:pPr>
            <a:r>
              <a:rPr lang="en-US" altLang="sr-Latn-RS" b="1" dirty="0">
                <a:solidFill>
                  <a:schemeClr val="accent2"/>
                </a:solidFill>
              </a:rPr>
              <a:t>		</a:t>
            </a:r>
            <a:r>
              <a:rPr lang="pl-PL" altLang="sr-Latn-RS" b="1" dirty="0">
                <a:solidFill>
                  <a:srgbClr val="FF0000"/>
                </a:solidFill>
              </a:rPr>
              <a:t>VII	 </a:t>
            </a:r>
            <a:r>
              <a:rPr lang="sr-Cyrl-CS" altLang="sr-Latn-RS" b="1" dirty="0">
                <a:solidFill>
                  <a:srgbClr val="FF0000"/>
                </a:solidFill>
              </a:rPr>
              <a:t>ima vrednost </a:t>
            </a:r>
            <a:r>
              <a:rPr lang="sr-Latn-CS" altLang="sr-Latn-RS" b="1" dirty="0">
                <a:solidFill>
                  <a:srgbClr val="FF0000"/>
                </a:solidFill>
              </a:rPr>
              <a:t>	7</a:t>
            </a:r>
            <a:endParaRPr lang="en-US" altLang="sr-Latn-RS" b="1" dirty="0">
              <a:solidFill>
                <a:schemeClr val="accent2"/>
              </a:solidFill>
            </a:endParaRPr>
          </a:p>
          <a:p>
            <a:pPr marL="271463" indent="-271463">
              <a:buFontTx/>
              <a:buNone/>
            </a:pPr>
            <a:endParaRPr lang="sr-Latn-CS" altLang="sr-Latn-RS" dirty="0"/>
          </a:p>
        </p:txBody>
      </p:sp>
    </p:spTree>
    <p:extLst>
      <p:ext uri="{BB962C8B-B14F-4D97-AF65-F5344CB8AC3E}">
        <p14:creationId xmlns:p14="http://schemas.microsoft.com/office/powerpoint/2010/main" val="13220351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107504" y="123478"/>
            <a:ext cx="5904656" cy="576064"/>
          </a:xfrm>
        </p:spPr>
        <p:txBody>
          <a:bodyPr/>
          <a:lstStyle/>
          <a:p>
            <a:r>
              <a:rPr lang="sr-Latn-RS" b="1" dirty="0">
                <a:solidFill>
                  <a:srgbClr val="38D4CD"/>
                </a:solidFill>
              </a:rPr>
              <a:t>Nepozicioni brojni sistem</a:t>
            </a:r>
          </a:p>
        </p:txBody>
      </p:sp>
      <p:sp>
        <p:nvSpPr>
          <p:cNvPr id="2" name="Rectangle 1">
            <a:extLst>
              <a:ext uri="{FF2B5EF4-FFF2-40B4-BE49-F238E27FC236}">
                <a16:creationId xmlns:a16="http://schemas.microsoft.com/office/drawing/2014/main" id="{C8344A19-D120-4F61-ACA5-86053B385483}"/>
              </a:ext>
            </a:extLst>
          </p:cNvPr>
          <p:cNvSpPr/>
          <p:nvPr/>
        </p:nvSpPr>
        <p:spPr>
          <a:xfrm>
            <a:off x="611560" y="841402"/>
            <a:ext cx="7416824" cy="3046988"/>
          </a:xfrm>
          <a:prstGeom prst="rect">
            <a:avLst/>
          </a:prstGeom>
        </p:spPr>
        <p:txBody>
          <a:bodyPr wrap="square">
            <a:spAutoFit/>
          </a:bodyPr>
          <a:lstStyle/>
          <a:p>
            <a:pPr algn="just"/>
            <a:r>
              <a:rPr lang="sr-Cyrl-CS" altLang="sr-Latn-RS" sz="2400" b="1" dirty="0">
                <a:solidFill>
                  <a:srgbClr val="38D4CD"/>
                </a:solidFill>
              </a:rPr>
              <a:t>Jasno je da bi bilo naporno </a:t>
            </a:r>
            <a:r>
              <a:rPr lang="sr-Cyrl-CS" altLang="sr-Latn-RS" sz="2400" b="1" dirty="0">
                <a:solidFill>
                  <a:srgbClr val="FF0000"/>
                </a:solidFill>
              </a:rPr>
              <a:t>izvođenje aritmetičkih operacija</a:t>
            </a:r>
            <a:r>
              <a:rPr lang="sr-Cyrl-CS" altLang="sr-Latn-RS" sz="2400" b="1" dirty="0"/>
              <a:t> </a:t>
            </a:r>
            <a:r>
              <a:rPr lang="sr-Cyrl-CS" altLang="sr-Latn-RS" sz="2400" b="1" dirty="0">
                <a:solidFill>
                  <a:srgbClr val="38D4CD"/>
                </a:solidFill>
              </a:rPr>
              <a:t>sa rimskim brojevima</a:t>
            </a:r>
            <a:r>
              <a:rPr lang="sr-Latn-CS" altLang="sr-Latn-RS" sz="2400" b="1" dirty="0">
                <a:solidFill>
                  <a:srgbClr val="38D4CD"/>
                </a:solidFill>
              </a:rPr>
              <a:t>,</a:t>
            </a:r>
            <a:r>
              <a:rPr lang="sr-Cyrl-CS" altLang="sr-Latn-RS" sz="2400" b="1" dirty="0">
                <a:solidFill>
                  <a:srgbClr val="38D4CD"/>
                </a:solidFill>
              </a:rPr>
              <a:t> kao i zapisivanje velikih brojeva</a:t>
            </a:r>
            <a:r>
              <a:rPr lang="en-US" altLang="sr-Latn-RS" sz="2400" b="1" dirty="0">
                <a:solidFill>
                  <a:srgbClr val="38D4CD"/>
                </a:solidFill>
              </a:rPr>
              <a:t>.</a:t>
            </a:r>
          </a:p>
          <a:p>
            <a:pPr algn="just"/>
            <a:endParaRPr lang="sr-Latn-CS" altLang="sr-Latn-RS" sz="2400" b="1" dirty="0"/>
          </a:p>
          <a:p>
            <a:pPr algn="just"/>
            <a:endParaRPr lang="en-US" altLang="sr-Latn-RS" sz="2400" b="1" dirty="0"/>
          </a:p>
          <a:p>
            <a:pPr algn="just"/>
            <a:r>
              <a:rPr lang="en-US" altLang="sr-Latn-RS" sz="2400" b="1" dirty="0" err="1">
                <a:solidFill>
                  <a:srgbClr val="38D4CD"/>
                </a:solidFill>
              </a:rPr>
              <a:t>Iz</a:t>
            </a:r>
            <a:r>
              <a:rPr lang="en-US" altLang="sr-Latn-RS" sz="2400" b="1" dirty="0">
                <a:solidFill>
                  <a:srgbClr val="38D4CD"/>
                </a:solidFill>
              </a:rPr>
              <a:t> t</a:t>
            </a:r>
            <a:r>
              <a:rPr lang="sr-Cyrl-CS" altLang="sr-Latn-RS" sz="2400" b="1" dirty="0">
                <a:solidFill>
                  <a:srgbClr val="38D4CD"/>
                </a:solidFill>
              </a:rPr>
              <a:t>og </a:t>
            </a:r>
            <a:r>
              <a:rPr lang="en-US" altLang="sr-Latn-RS" sz="2400" b="1" dirty="0" err="1">
                <a:solidFill>
                  <a:srgbClr val="38D4CD"/>
                </a:solidFill>
              </a:rPr>
              <a:t>razloga</a:t>
            </a:r>
            <a:r>
              <a:rPr lang="en-US" altLang="sr-Latn-RS" sz="2400" b="1" dirty="0">
                <a:solidFill>
                  <a:srgbClr val="38D4CD"/>
                </a:solidFill>
              </a:rPr>
              <a:t> </a:t>
            </a:r>
            <a:r>
              <a:rPr lang="sr-Cyrl-CS" altLang="sr-Latn-RS" sz="2400" b="1" dirty="0">
                <a:solidFill>
                  <a:srgbClr val="38D4CD"/>
                </a:solidFill>
              </a:rPr>
              <a:t>se ovaj sistem nije ni razvio u tom </a:t>
            </a:r>
            <a:r>
              <a:rPr lang="sr-Latn-RS" altLang="sr-Latn-RS" sz="2400" b="1" dirty="0">
                <a:solidFill>
                  <a:srgbClr val="38D4CD"/>
                </a:solidFill>
              </a:rPr>
              <a:t> </a:t>
            </a:r>
            <a:r>
              <a:rPr lang="sr-Cyrl-CS" altLang="sr-Latn-RS" sz="2400" b="1" dirty="0">
                <a:solidFill>
                  <a:srgbClr val="38D4CD"/>
                </a:solidFill>
              </a:rPr>
              <a:t>smeru već je tu ulogu preuzeo </a:t>
            </a:r>
            <a:r>
              <a:rPr lang="sr-Cyrl-CS" altLang="sr-Latn-RS" sz="2400" b="1" dirty="0">
                <a:solidFill>
                  <a:srgbClr val="FF0000"/>
                </a:solidFill>
              </a:rPr>
              <a:t>pozicioni brojni sistem</a:t>
            </a:r>
            <a:r>
              <a:rPr lang="sr-Cyrl-CS" altLang="sr-Latn-RS" sz="2400" b="1" dirty="0">
                <a:solidFill>
                  <a:srgbClr val="38D4CD"/>
                </a:solidFill>
              </a:rPr>
              <a:t>.</a:t>
            </a:r>
            <a:endParaRPr lang="en-US" altLang="sr-Latn-RS" sz="2400" b="1" dirty="0">
              <a:solidFill>
                <a:srgbClr val="38D4CD"/>
              </a:solidFill>
            </a:endParaRPr>
          </a:p>
        </p:txBody>
      </p:sp>
    </p:spTree>
    <p:extLst>
      <p:ext uri="{BB962C8B-B14F-4D97-AF65-F5344CB8AC3E}">
        <p14:creationId xmlns:p14="http://schemas.microsoft.com/office/powerpoint/2010/main" val="1320748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107504" y="123478"/>
            <a:ext cx="5904656" cy="576064"/>
          </a:xfrm>
        </p:spPr>
        <p:txBody>
          <a:bodyPr/>
          <a:lstStyle/>
          <a:p>
            <a:r>
              <a:rPr lang="sr-Latn-RS" b="1" dirty="0">
                <a:solidFill>
                  <a:srgbClr val="38D4CD"/>
                </a:solidFill>
              </a:rPr>
              <a:t>Pozicioni brojni sistem</a:t>
            </a:r>
          </a:p>
        </p:txBody>
      </p:sp>
      <p:sp>
        <p:nvSpPr>
          <p:cNvPr id="2" name="Rectangle 1">
            <a:extLst>
              <a:ext uri="{FF2B5EF4-FFF2-40B4-BE49-F238E27FC236}">
                <a16:creationId xmlns:a16="http://schemas.microsoft.com/office/drawing/2014/main" id="{C8344A19-D120-4F61-ACA5-86053B385483}"/>
              </a:ext>
            </a:extLst>
          </p:cNvPr>
          <p:cNvSpPr/>
          <p:nvPr/>
        </p:nvSpPr>
        <p:spPr>
          <a:xfrm>
            <a:off x="611560" y="841402"/>
            <a:ext cx="7416824" cy="3354765"/>
          </a:xfrm>
          <a:prstGeom prst="rect">
            <a:avLst/>
          </a:prstGeom>
        </p:spPr>
        <p:txBody>
          <a:bodyPr wrap="square">
            <a:spAutoFit/>
          </a:bodyPr>
          <a:lstStyle/>
          <a:p>
            <a:pPr algn="just"/>
            <a:r>
              <a:rPr lang="sr-Latn-CS" altLang="sr-Latn-RS" sz="2400" dirty="0">
                <a:solidFill>
                  <a:srgbClr val="38D4CD"/>
                </a:solidFill>
              </a:rPr>
              <a:t>Sastoje se od </a:t>
            </a:r>
            <a:r>
              <a:rPr lang="sr-Cyrl-CS" altLang="sr-Latn-RS" sz="2400" dirty="0">
                <a:solidFill>
                  <a:srgbClr val="38D4CD"/>
                </a:solidFill>
              </a:rPr>
              <a:t>skup</a:t>
            </a:r>
            <a:r>
              <a:rPr lang="sr-Latn-CS" altLang="sr-Latn-RS" sz="2400" dirty="0">
                <a:solidFill>
                  <a:srgbClr val="38D4CD"/>
                </a:solidFill>
              </a:rPr>
              <a:t>a</a:t>
            </a:r>
            <a:r>
              <a:rPr lang="sr-Cyrl-CS" altLang="sr-Latn-RS" sz="2400" dirty="0">
                <a:solidFill>
                  <a:srgbClr val="38D4CD"/>
                </a:solidFill>
              </a:rPr>
              <a:t> cifara koji čini njihovu </a:t>
            </a:r>
            <a:r>
              <a:rPr lang="sr-Cyrl-CS" altLang="sr-Latn-RS" sz="2400" b="1" dirty="0">
                <a:solidFill>
                  <a:srgbClr val="FF0000"/>
                </a:solidFill>
              </a:rPr>
              <a:t>azbuku</a:t>
            </a:r>
            <a:r>
              <a:rPr lang="sr-Cyrl-CS" altLang="sr-Latn-RS" sz="2400" dirty="0"/>
              <a:t> </a:t>
            </a:r>
            <a:br>
              <a:rPr lang="sr-Latn-CS" altLang="sr-Latn-RS" sz="2400" dirty="0"/>
            </a:br>
            <a:r>
              <a:rPr lang="sr-Cyrl-CS" altLang="sr-Latn-RS" sz="2400" i="1" dirty="0">
                <a:solidFill>
                  <a:srgbClr val="38D4CD"/>
                </a:solidFill>
              </a:rPr>
              <a:t>A = {a1, a2, a3,..., aN}. </a:t>
            </a:r>
            <a:endParaRPr lang="en-US" altLang="sr-Latn-RS" sz="2400" i="1" dirty="0">
              <a:solidFill>
                <a:srgbClr val="38D4CD"/>
              </a:solidFill>
            </a:endParaRPr>
          </a:p>
          <a:p>
            <a:pPr algn="just"/>
            <a:r>
              <a:rPr lang="sr-Cyrl-CS" altLang="sr-Latn-RS" sz="2400" dirty="0">
                <a:solidFill>
                  <a:srgbClr val="38D4CD"/>
                </a:solidFill>
              </a:rPr>
              <a:t>Broj</a:t>
            </a:r>
            <a:r>
              <a:rPr lang="sr-Cyrl-CS" altLang="sr-Latn-RS" sz="2400" dirty="0"/>
              <a:t> </a:t>
            </a:r>
            <a:r>
              <a:rPr lang="sr-Cyrl-CS" altLang="sr-Latn-RS" sz="2400" b="1" i="1" dirty="0">
                <a:solidFill>
                  <a:srgbClr val="FF0000"/>
                </a:solidFill>
              </a:rPr>
              <a:t>N</a:t>
            </a:r>
            <a:r>
              <a:rPr lang="sr-Cyrl-CS" altLang="sr-Latn-RS" sz="2400" i="1" dirty="0"/>
              <a:t> </a:t>
            </a:r>
            <a:r>
              <a:rPr lang="sr-Cyrl-CS" altLang="sr-Latn-RS" sz="2400" dirty="0">
                <a:solidFill>
                  <a:srgbClr val="38D4CD"/>
                </a:solidFill>
              </a:rPr>
              <a:t>cifara azbuke zovemo </a:t>
            </a:r>
            <a:r>
              <a:rPr lang="sr-Cyrl-CS" altLang="sr-Latn-RS" sz="2400" b="1" dirty="0">
                <a:solidFill>
                  <a:srgbClr val="FF0000"/>
                </a:solidFill>
              </a:rPr>
              <a:t>osnovom sistema</a:t>
            </a:r>
            <a:r>
              <a:rPr lang="sr-Cyrl-CS" altLang="sr-Latn-RS" sz="2400" dirty="0"/>
              <a:t>. </a:t>
            </a:r>
            <a:endParaRPr lang="sr-Latn-CS" altLang="sr-Latn-RS" sz="2400" dirty="0"/>
          </a:p>
          <a:p>
            <a:pPr algn="ctr">
              <a:buFont typeface="Wingdings" panose="05000000000000000000" pitchFamily="2" charset="2"/>
              <a:buNone/>
            </a:pPr>
            <a:r>
              <a:rPr lang="en-US" altLang="sr-Latn-RS" sz="2400" dirty="0"/>
              <a:t>	</a:t>
            </a:r>
            <a:r>
              <a:rPr lang="en-US" altLang="sr-Latn-RS" sz="2400" dirty="0">
                <a:solidFill>
                  <a:srgbClr val="38D4CD"/>
                </a:solidFill>
              </a:rPr>
              <a:t>Primer:	439</a:t>
            </a:r>
            <a:r>
              <a:rPr lang="en-US" altLang="sr-Latn-RS" sz="2400" b="1" baseline="-25000" dirty="0">
                <a:solidFill>
                  <a:srgbClr val="FF0000"/>
                </a:solidFill>
              </a:rPr>
              <a:t>10</a:t>
            </a:r>
            <a:r>
              <a:rPr lang="en-US" altLang="sr-Latn-RS" sz="2400" baseline="-25000" dirty="0">
                <a:solidFill>
                  <a:srgbClr val="311288"/>
                </a:solidFill>
              </a:rPr>
              <a:t>	</a:t>
            </a:r>
            <a:r>
              <a:rPr lang="en-US" altLang="sr-Latn-RS" sz="2400" dirty="0">
                <a:solidFill>
                  <a:srgbClr val="311288"/>
                </a:solidFill>
              </a:rPr>
              <a:t>1</a:t>
            </a:r>
            <a:r>
              <a:rPr lang="en-US" altLang="sr-Latn-RS" sz="2400" dirty="0">
                <a:solidFill>
                  <a:srgbClr val="38D4CD"/>
                </a:solidFill>
              </a:rPr>
              <a:t>10110111</a:t>
            </a:r>
            <a:r>
              <a:rPr lang="en-US" altLang="sr-Latn-RS" sz="2400" b="1" baseline="-25000" dirty="0">
                <a:solidFill>
                  <a:srgbClr val="FF0000"/>
                </a:solidFill>
              </a:rPr>
              <a:t>2</a:t>
            </a:r>
            <a:r>
              <a:rPr lang="en-US" altLang="sr-Latn-RS" sz="2400" baseline="-25000" dirty="0">
                <a:solidFill>
                  <a:srgbClr val="311288"/>
                </a:solidFill>
              </a:rPr>
              <a:t>	</a:t>
            </a:r>
            <a:r>
              <a:rPr lang="en-US" altLang="sr-Latn-RS" sz="2400" dirty="0">
                <a:solidFill>
                  <a:srgbClr val="38D4CD"/>
                </a:solidFill>
              </a:rPr>
              <a:t>1B7</a:t>
            </a:r>
            <a:r>
              <a:rPr lang="en-US" altLang="sr-Latn-RS" sz="2400" b="1" baseline="-25000" dirty="0">
                <a:solidFill>
                  <a:srgbClr val="FF0000"/>
                </a:solidFill>
              </a:rPr>
              <a:t>16</a:t>
            </a:r>
          </a:p>
          <a:p>
            <a:r>
              <a:rPr lang="sr-Cyrl-CS" altLang="sr-Latn-RS" sz="2400" dirty="0">
                <a:solidFill>
                  <a:srgbClr val="38D4CD"/>
                </a:solidFill>
              </a:rPr>
              <a:t>Cifre pozicionih brojnih sistema u broju daju vrednost u</a:t>
            </a:r>
            <a:r>
              <a:rPr lang="sr-Cyrl-CS" altLang="sr-Latn-RS" sz="2400" dirty="0"/>
              <a:t> </a:t>
            </a:r>
            <a:r>
              <a:rPr lang="sr-Cyrl-CS" altLang="sr-Latn-RS" sz="2400" b="1" dirty="0">
                <a:solidFill>
                  <a:srgbClr val="FF0000"/>
                </a:solidFill>
              </a:rPr>
              <a:t>zavisnosti od mesta (pozicije)</a:t>
            </a:r>
            <a:r>
              <a:rPr lang="sr-Cyrl-CS" altLang="sr-Latn-RS" sz="2400" dirty="0"/>
              <a:t> </a:t>
            </a:r>
            <a:r>
              <a:rPr lang="sr-Cyrl-CS" altLang="sr-Latn-RS" sz="2400" dirty="0">
                <a:solidFill>
                  <a:srgbClr val="38D4CD"/>
                </a:solidFill>
              </a:rPr>
              <a:t>na kome se nalaze </a:t>
            </a:r>
            <a:br>
              <a:rPr lang="sr-Latn-CS" altLang="sr-Latn-RS" sz="2400" dirty="0">
                <a:solidFill>
                  <a:srgbClr val="38D4CD"/>
                </a:solidFill>
              </a:rPr>
            </a:br>
            <a:r>
              <a:rPr lang="sr-Cyrl-CS" altLang="sr-Latn-RS" sz="2000" dirty="0">
                <a:solidFill>
                  <a:srgbClr val="38D4CD"/>
                </a:solidFill>
              </a:rPr>
              <a:t>(levo od decimalnog zareza pozicije su 0, 1, 2,</a:t>
            </a:r>
            <a:r>
              <a:rPr lang="sr-Latn-CS" altLang="sr-Latn-RS" sz="2000" dirty="0">
                <a:solidFill>
                  <a:srgbClr val="38D4CD"/>
                </a:solidFill>
              </a:rPr>
              <a:t> </a:t>
            </a:r>
            <a:r>
              <a:rPr lang="sr-Cyrl-CS" altLang="sr-Latn-RS" sz="2000" dirty="0">
                <a:solidFill>
                  <a:srgbClr val="38D4CD"/>
                </a:solidFill>
              </a:rPr>
              <a:t>... a desno su —1, —2, ... )</a:t>
            </a:r>
            <a:r>
              <a:rPr lang="sr-Cyrl-CS" altLang="sr-Latn-RS" sz="2400" dirty="0">
                <a:solidFill>
                  <a:srgbClr val="38D4CD"/>
                </a:solidFill>
              </a:rPr>
              <a:t>.</a:t>
            </a:r>
            <a:endParaRPr lang="en-US" altLang="sr-Latn-RS" sz="2400" dirty="0">
              <a:solidFill>
                <a:srgbClr val="38D4CD"/>
              </a:solidFill>
            </a:endParaRPr>
          </a:p>
          <a:p>
            <a:pPr>
              <a:buFontTx/>
              <a:buNone/>
            </a:pPr>
            <a:endParaRPr lang="sr-Latn-CS" altLang="sr-Latn-RS" sz="2400" dirty="0"/>
          </a:p>
        </p:txBody>
      </p:sp>
      <p:graphicFrame>
        <p:nvGraphicFramePr>
          <p:cNvPr id="4" name="Object 4">
            <a:extLst>
              <a:ext uri="{FF2B5EF4-FFF2-40B4-BE49-F238E27FC236}">
                <a16:creationId xmlns:a16="http://schemas.microsoft.com/office/drawing/2014/main" id="{61FB27E1-D516-4A5B-BDC5-3E1E2235D8DE}"/>
              </a:ext>
            </a:extLst>
          </p:cNvPr>
          <p:cNvGraphicFramePr>
            <a:graphicFrameLocks noChangeAspect="1"/>
          </p:cNvGraphicFramePr>
          <p:nvPr>
            <p:extLst>
              <p:ext uri="{D42A27DB-BD31-4B8C-83A1-F6EECF244321}">
                <p14:modId xmlns:p14="http://schemas.microsoft.com/office/powerpoint/2010/main" val="2838712732"/>
              </p:ext>
            </p:extLst>
          </p:nvPr>
        </p:nvGraphicFramePr>
        <p:xfrm>
          <a:off x="1187450" y="3908425"/>
          <a:ext cx="6913563" cy="574675"/>
        </p:xfrm>
        <a:graphic>
          <a:graphicData uri="http://schemas.openxmlformats.org/presentationml/2006/ole">
            <mc:AlternateContent xmlns:mc="http://schemas.openxmlformats.org/markup-compatibility/2006">
              <mc:Choice xmlns:v="urn:schemas-microsoft-com:vml" Requires="v">
                <p:oleObj name="Equation" r:id="rId2" imgW="3962160" imgH="304560" progId="Equation.DSMT4">
                  <p:embed/>
                </p:oleObj>
              </mc:Choice>
              <mc:Fallback>
                <p:oleObj name="Equation" r:id="rId2" imgW="3962160" imgH="304560" progId="Equation.DSMT4">
                  <p:embed/>
                  <p:pic>
                    <p:nvPicPr>
                      <p:cNvPr id="65540" name="Object 4">
                        <a:extLst>
                          <a:ext uri="{FF2B5EF4-FFF2-40B4-BE49-F238E27FC236}">
                            <a16:creationId xmlns:a16="http://schemas.microsoft.com/office/drawing/2014/main" id="{A57987AE-4228-49A1-B60C-3177DD994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908425"/>
                        <a:ext cx="6913563" cy="574675"/>
                      </a:xfrm>
                      <a:prstGeom prst="rect">
                        <a:avLst/>
                      </a:prstGeom>
                      <a:solidFill>
                        <a:schemeClr val="bg1"/>
                      </a:solidFill>
                      <a:ln w="12700">
                        <a:solidFill>
                          <a:schemeClr val="accent2"/>
                        </a:solidFill>
                        <a:miter lim="800000"/>
                        <a:headEnd/>
                        <a:tailEnd/>
                      </a:ln>
                      <a:effectLst>
                        <a:outerShdw dist="71842" dir="2700000" algn="ctr" rotWithShape="0">
                          <a:schemeClr val="accent2">
                            <a:alpha val="50000"/>
                          </a:schemeClr>
                        </a:outerShdw>
                      </a:effectLst>
                    </p:spPr>
                  </p:pic>
                </p:oleObj>
              </mc:Fallback>
            </mc:AlternateContent>
          </a:graphicData>
        </a:graphic>
      </p:graphicFrame>
    </p:spTree>
    <p:extLst>
      <p:ext uri="{BB962C8B-B14F-4D97-AF65-F5344CB8AC3E}">
        <p14:creationId xmlns:p14="http://schemas.microsoft.com/office/powerpoint/2010/main" val="2258837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616" y="1363964"/>
            <a:ext cx="7776864" cy="32960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80441" y="1741453"/>
            <a:ext cx="1950122" cy="584775"/>
          </a:xfrm>
          <a:prstGeom prst="rect">
            <a:avLst/>
          </a:prstGeom>
          <a:noFill/>
        </p:spPr>
        <p:txBody>
          <a:bodyPr wrap="square" rtlCol="0">
            <a:spAutoFit/>
          </a:bodyPr>
          <a:lstStyle/>
          <a:p>
            <a:pPr algn="ctr"/>
            <a:r>
              <a:rPr lang="sr-Latn-RS" altLang="ko-KR" sz="3200" b="1" dirty="0">
                <a:solidFill>
                  <a:schemeClr val="bg1"/>
                </a:solidFill>
                <a:cs typeface="Arial" pitchFamily="34" charset="0"/>
              </a:rPr>
              <a:t>Dekadni</a:t>
            </a:r>
            <a:endParaRPr lang="ko-KR" altLang="en-US" sz="3200" b="1" dirty="0">
              <a:solidFill>
                <a:schemeClr val="bg1"/>
              </a:solidFill>
              <a:cs typeface="Arial" pitchFamily="34" charset="0"/>
            </a:endParaRPr>
          </a:p>
        </p:txBody>
      </p:sp>
      <p:sp>
        <p:nvSpPr>
          <p:cNvPr id="11" name="TextBox 10"/>
          <p:cNvSpPr txBox="1"/>
          <p:nvPr/>
        </p:nvSpPr>
        <p:spPr>
          <a:xfrm>
            <a:off x="1187624" y="2206138"/>
            <a:ext cx="2935756" cy="461665"/>
          </a:xfrm>
          <a:prstGeom prst="rect">
            <a:avLst/>
          </a:prstGeom>
          <a:noFill/>
        </p:spPr>
        <p:txBody>
          <a:bodyPr wrap="square" rtlCol="0">
            <a:spAutoFit/>
          </a:bodyPr>
          <a:lstStyle/>
          <a:p>
            <a:pPr algn="ctr"/>
            <a:r>
              <a:rPr lang="sr-Latn-RS" altLang="ko-KR" sz="2400" b="1" dirty="0">
                <a:solidFill>
                  <a:schemeClr val="bg1"/>
                </a:solidFill>
                <a:cs typeface="Arial" pitchFamily="34" charset="0"/>
              </a:rPr>
              <a:t>0 1 2 3 4 5 6 7 8 9</a:t>
            </a:r>
            <a:endParaRPr lang="ko-KR" altLang="en-US" sz="2400" b="1" dirty="0">
              <a:solidFill>
                <a:schemeClr val="bg1"/>
              </a:solidFill>
              <a:cs typeface="Arial" pitchFamily="34" charset="0"/>
            </a:endParaRPr>
          </a:p>
        </p:txBody>
      </p:sp>
      <p:sp>
        <p:nvSpPr>
          <p:cNvPr id="30" name="Text Placeholder 1"/>
          <p:cNvSpPr txBox="1">
            <a:spLocks/>
          </p:cNvSpPr>
          <p:nvPr/>
        </p:nvSpPr>
        <p:spPr>
          <a:xfrm>
            <a:off x="1022790" y="361101"/>
            <a:ext cx="7365634"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accent3"/>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b="1" dirty="0" err="1">
                <a:solidFill>
                  <a:srgbClr val="179A9D"/>
                </a:solidFill>
              </a:rPr>
              <a:t>Predstavljanje</a:t>
            </a:r>
            <a:r>
              <a:rPr lang="en-US" altLang="ko-KR" b="1" dirty="0">
                <a:solidFill>
                  <a:srgbClr val="179A9D"/>
                </a:solidFill>
              </a:rPr>
              <a:t> </a:t>
            </a:r>
            <a:r>
              <a:rPr lang="en-US" altLang="ko-KR" b="1" dirty="0" err="1">
                <a:solidFill>
                  <a:srgbClr val="179A9D"/>
                </a:solidFill>
              </a:rPr>
              <a:t>razli</a:t>
            </a:r>
            <a:r>
              <a:rPr lang="sr-Latn-RS" altLang="ko-KR" b="1" dirty="0">
                <a:solidFill>
                  <a:srgbClr val="179A9D"/>
                </a:solidFill>
              </a:rPr>
              <a:t>čitih tipova podataka</a:t>
            </a:r>
            <a:endParaRPr lang="ko-KR" altLang="en-US" b="1" dirty="0">
              <a:solidFill>
                <a:srgbClr val="179A9D"/>
              </a:solidFill>
            </a:endParaRPr>
          </a:p>
        </p:txBody>
      </p:sp>
      <p:grpSp>
        <p:nvGrpSpPr>
          <p:cNvPr id="31" name="Group 30"/>
          <p:cNvGrpSpPr/>
          <p:nvPr/>
        </p:nvGrpSpPr>
        <p:grpSpPr>
          <a:xfrm>
            <a:off x="251520" y="339502"/>
            <a:ext cx="649059" cy="649059"/>
            <a:chOff x="5696729" y="3628850"/>
            <a:chExt cx="1800000" cy="1800000"/>
          </a:xfrm>
          <a:solidFill>
            <a:schemeClr val="bg1"/>
          </a:solidFill>
        </p:grpSpPr>
        <p:sp>
          <p:nvSpPr>
            <p:cNvPr id="32" name="Rectangle 31"/>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33" name="Rectangle 32"/>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34" name="Rectangle 33"/>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35" name="Rectangle 34"/>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36" name="Rectangle 35"/>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37" name="Rectangle 36"/>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38" name="Rectangle 37"/>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39" name="Rectangle 38"/>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
        <p:nvSpPr>
          <p:cNvPr id="42" name="TextBox 41"/>
          <p:cNvSpPr txBox="1"/>
          <p:nvPr/>
        </p:nvSpPr>
        <p:spPr>
          <a:xfrm>
            <a:off x="5100124" y="1707654"/>
            <a:ext cx="3323607" cy="584775"/>
          </a:xfrm>
          <a:prstGeom prst="rect">
            <a:avLst/>
          </a:prstGeom>
          <a:noFill/>
        </p:spPr>
        <p:txBody>
          <a:bodyPr wrap="square" rtlCol="0">
            <a:spAutoFit/>
          </a:bodyPr>
          <a:lstStyle/>
          <a:p>
            <a:pPr algn="ctr"/>
            <a:r>
              <a:rPr lang="sr-Latn-RS" altLang="ko-KR" sz="3200" b="1" dirty="0">
                <a:solidFill>
                  <a:schemeClr val="bg1"/>
                </a:solidFill>
                <a:cs typeface="Arial" pitchFamily="34" charset="0"/>
              </a:rPr>
              <a:t>Heksadecimalni</a:t>
            </a:r>
            <a:endParaRPr lang="ko-KR" altLang="en-US" sz="3200" b="1" dirty="0">
              <a:solidFill>
                <a:schemeClr val="bg1"/>
              </a:solidFill>
              <a:cs typeface="Arial" pitchFamily="34" charset="0"/>
            </a:endParaRPr>
          </a:p>
        </p:txBody>
      </p:sp>
      <p:sp>
        <p:nvSpPr>
          <p:cNvPr id="43" name="TextBox 42"/>
          <p:cNvSpPr txBox="1"/>
          <p:nvPr/>
        </p:nvSpPr>
        <p:spPr>
          <a:xfrm>
            <a:off x="4499992" y="2206138"/>
            <a:ext cx="4464496" cy="707886"/>
          </a:xfrm>
          <a:prstGeom prst="rect">
            <a:avLst/>
          </a:prstGeom>
          <a:noFill/>
        </p:spPr>
        <p:txBody>
          <a:bodyPr wrap="square" rtlCol="0">
            <a:spAutoFit/>
          </a:bodyPr>
          <a:lstStyle/>
          <a:p>
            <a:pPr algn="ctr"/>
            <a:r>
              <a:rPr lang="sr-Latn-RS" altLang="ko-KR" sz="2400" b="1" dirty="0">
                <a:solidFill>
                  <a:schemeClr val="bg1"/>
                </a:solidFill>
                <a:cs typeface="Arial" pitchFamily="34" charset="0"/>
              </a:rPr>
              <a:t>0 1 2 3 4 5 6 7 8 9 A B C D E F</a:t>
            </a:r>
          </a:p>
          <a:p>
            <a:pPr algn="r"/>
            <a:r>
              <a:rPr lang="sr-Latn-RS" altLang="ko-KR" sz="1600" b="1" dirty="0">
                <a:solidFill>
                  <a:schemeClr val="bg1"/>
                </a:solidFill>
                <a:cs typeface="Arial" pitchFamily="34" charset="0"/>
              </a:rPr>
              <a:t>     10 11  12 13 14  15</a:t>
            </a:r>
            <a:endParaRPr lang="ko-KR" altLang="en-US" sz="1600" b="1" dirty="0">
              <a:solidFill>
                <a:schemeClr val="bg1"/>
              </a:solidFill>
              <a:cs typeface="Arial" pitchFamily="34" charset="0"/>
            </a:endParaRPr>
          </a:p>
        </p:txBody>
      </p:sp>
      <p:sp>
        <p:nvSpPr>
          <p:cNvPr id="44" name="TextBox 43"/>
          <p:cNvSpPr txBox="1"/>
          <p:nvPr/>
        </p:nvSpPr>
        <p:spPr>
          <a:xfrm>
            <a:off x="1680441" y="3043884"/>
            <a:ext cx="1950122" cy="584775"/>
          </a:xfrm>
          <a:prstGeom prst="rect">
            <a:avLst/>
          </a:prstGeom>
          <a:noFill/>
        </p:spPr>
        <p:txBody>
          <a:bodyPr wrap="square" rtlCol="0">
            <a:spAutoFit/>
          </a:bodyPr>
          <a:lstStyle/>
          <a:p>
            <a:pPr algn="ctr"/>
            <a:r>
              <a:rPr lang="sr-Latn-RS" altLang="ko-KR" sz="3200" b="1" dirty="0">
                <a:solidFill>
                  <a:schemeClr val="bg1"/>
                </a:solidFill>
                <a:cs typeface="Arial" pitchFamily="34" charset="0"/>
              </a:rPr>
              <a:t>Binarni</a:t>
            </a:r>
            <a:endParaRPr lang="ko-KR" altLang="en-US" sz="3200" b="1" dirty="0">
              <a:solidFill>
                <a:schemeClr val="bg1"/>
              </a:solidFill>
              <a:cs typeface="Arial" pitchFamily="34" charset="0"/>
            </a:endParaRPr>
          </a:p>
        </p:txBody>
      </p:sp>
      <p:sp>
        <p:nvSpPr>
          <p:cNvPr id="45" name="TextBox 44"/>
          <p:cNvSpPr txBox="1"/>
          <p:nvPr/>
        </p:nvSpPr>
        <p:spPr>
          <a:xfrm>
            <a:off x="1187624" y="3508569"/>
            <a:ext cx="2935756" cy="461665"/>
          </a:xfrm>
          <a:prstGeom prst="rect">
            <a:avLst/>
          </a:prstGeom>
          <a:noFill/>
        </p:spPr>
        <p:txBody>
          <a:bodyPr wrap="square" rtlCol="0">
            <a:spAutoFit/>
          </a:bodyPr>
          <a:lstStyle/>
          <a:p>
            <a:pPr algn="ctr"/>
            <a:r>
              <a:rPr lang="sr-Latn-RS" altLang="ko-KR" sz="2400" b="1" dirty="0">
                <a:solidFill>
                  <a:schemeClr val="bg1"/>
                </a:solidFill>
                <a:cs typeface="Arial" pitchFamily="34" charset="0"/>
              </a:rPr>
              <a:t>0 1</a:t>
            </a:r>
            <a:endParaRPr lang="ko-KR" altLang="en-US" sz="2400" b="1" dirty="0">
              <a:solidFill>
                <a:schemeClr val="bg1"/>
              </a:solidFill>
              <a:cs typeface="Arial" pitchFamily="34" charset="0"/>
            </a:endParaRPr>
          </a:p>
        </p:txBody>
      </p:sp>
      <p:sp>
        <p:nvSpPr>
          <p:cNvPr id="46" name="TextBox 45"/>
          <p:cNvSpPr txBox="1"/>
          <p:nvPr/>
        </p:nvSpPr>
        <p:spPr>
          <a:xfrm>
            <a:off x="5956121" y="3043884"/>
            <a:ext cx="1950122" cy="584775"/>
          </a:xfrm>
          <a:prstGeom prst="rect">
            <a:avLst/>
          </a:prstGeom>
          <a:noFill/>
        </p:spPr>
        <p:txBody>
          <a:bodyPr wrap="square" rtlCol="0">
            <a:spAutoFit/>
          </a:bodyPr>
          <a:lstStyle/>
          <a:p>
            <a:pPr algn="ctr"/>
            <a:r>
              <a:rPr lang="sr-Latn-RS" altLang="ko-KR" sz="3200" b="1" dirty="0">
                <a:solidFill>
                  <a:schemeClr val="bg1"/>
                </a:solidFill>
                <a:cs typeface="Arial" pitchFamily="34" charset="0"/>
              </a:rPr>
              <a:t>Oktalni</a:t>
            </a:r>
            <a:endParaRPr lang="ko-KR" altLang="en-US" sz="3200" b="1" dirty="0">
              <a:solidFill>
                <a:schemeClr val="bg1"/>
              </a:solidFill>
              <a:cs typeface="Arial" pitchFamily="34" charset="0"/>
            </a:endParaRPr>
          </a:p>
        </p:txBody>
      </p:sp>
      <p:sp>
        <p:nvSpPr>
          <p:cNvPr id="47" name="TextBox 46"/>
          <p:cNvSpPr txBox="1"/>
          <p:nvPr/>
        </p:nvSpPr>
        <p:spPr>
          <a:xfrm>
            <a:off x="5463304" y="3508569"/>
            <a:ext cx="2935756" cy="461665"/>
          </a:xfrm>
          <a:prstGeom prst="rect">
            <a:avLst/>
          </a:prstGeom>
          <a:noFill/>
        </p:spPr>
        <p:txBody>
          <a:bodyPr wrap="square" rtlCol="0">
            <a:spAutoFit/>
          </a:bodyPr>
          <a:lstStyle/>
          <a:p>
            <a:pPr algn="ctr"/>
            <a:r>
              <a:rPr lang="sr-Latn-RS" altLang="ko-KR" sz="2400" b="1" dirty="0">
                <a:solidFill>
                  <a:schemeClr val="bg1"/>
                </a:solidFill>
                <a:cs typeface="Arial" pitchFamily="34" charset="0"/>
              </a:rPr>
              <a:t>0 1 2 3 4 5 6 7 </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12802169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0-#ppt_w/2"/>
                                          </p:val>
                                        </p:tav>
                                        <p:tav tm="100000">
                                          <p:val>
                                            <p:strVal val="#ppt_x"/>
                                          </p:val>
                                        </p:tav>
                                      </p:tavLst>
                                    </p:anim>
                                    <p:anim calcmode="lin" valueType="num">
                                      <p:cBhvr additive="base">
                                        <p:cTn id="49"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43">
                                            <p:txEl>
                                              <p:pRg st="0" end="0"/>
                                            </p:txEl>
                                          </p:spTgt>
                                        </p:tgtEl>
                                        <p:attrNameLst>
                                          <p:attrName>style.visibility</p:attrName>
                                        </p:attrNameLst>
                                      </p:cBhvr>
                                      <p:to>
                                        <p:strVal val="visible"/>
                                      </p:to>
                                    </p:set>
                                    <p:anim calcmode="lin" valueType="num">
                                      <p:cBhvr additive="base">
                                        <p:cTn id="5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43">
                                            <p:txEl>
                                              <p:pRg st="1" end="1"/>
                                            </p:txEl>
                                          </p:spTgt>
                                        </p:tgtEl>
                                        <p:attrNameLst>
                                          <p:attrName>style.visibility</p:attrName>
                                        </p:attrNameLst>
                                      </p:cBhvr>
                                      <p:to>
                                        <p:strVal val="visible"/>
                                      </p:to>
                                    </p:set>
                                    <p:anim calcmode="lin" valueType="num">
                                      <p:cBhvr additive="base">
                                        <p:cTn id="60" dur="500" fill="hold"/>
                                        <p:tgtEl>
                                          <p:spTgt spid="43">
                                            <p:txEl>
                                              <p:pRg st="1" end="1"/>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500" fill="hold"/>
                                        <p:tgtEl>
                                          <p:spTgt spid="47"/>
                                        </p:tgtEl>
                                        <p:attrNameLst>
                                          <p:attrName>ppt_x</p:attrName>
                                        </p:attrNameLst>
                                      </p:cBhvr>
                                      <p:tavLst>
                                        <p:tav tm="0">
                                          <p:val>
                                            <p:strVal val="1+#ppt_w/2"/>
                                          </p:val>
                                        </p:tav>
                                        <p:tav tm="100000">
                                          <p:val>
                                            <p:strVal val="#ppt_x"/>
                                          </p:val>
                                        </p:tav>
                                      </p:tavLst>
                                    </p:anim>
                                    <p:anim calcmode="lin" valueType="num">
                                      <p:cBhvr additive="base">
                                        <p:cTn id="67"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P spid="30" grpId="0"/>
      <p:bldP spid="42"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179512" y="195486"/>
            <a:ext cx="8784976" cy="576064"/>
          </a:xfrm>
        </p:spPr>
        <p:txBody>
          <a:bodyPr/>
          <a:lstStyle/>
          <a:p>
            <a:r>
              <a:rPr lang="sr-Latn-RS" sz="2800" b="1" dirty="0">
                <a:solidFill>
                  <a:srgbClr val="38D4CD"/>
                </a:solidFill>
              </a:rPr>
              <a:t>Pretvaranje iz dekadnog u ostale brojne sisteme</a:t>
            </a:r>
          </a:p>
        </p:txBody>
      </p:sp>
      <p:sp>
        <p:nvSpPr>
          <p:cNvPr id="2" name="Rectangle 1">
            <a:extLst>
              <a:ext uri="{FF2B5EF4-FFF2-40B4-BE49-F238E27FC236}">
                <a16:creationId xmlns:a16="http://schemas.microsoft.com/office/drawing/2014/main" id="{C8344A19-D120-4F61-ACA5-86053B385483}"/>
              </a:ext>
            </a:extLst>
          </p:cNvPr>
          <p:cNvSpPr/>
          <p:nvPr/>
        </p:nvSpPr>
        <p:spPr>
          <a:xfrm>
            <a:off x="611560" y="841402"/>
            <a:ext cx="7704856" cy="3785652"/>
          </a:xfrm>
          <a:prstGeom prst="rect">
            <a:avLst/>
          </a:prstGeom>
        </p:spPr>
        <p:txBody>
          <a:bodyPr wrap="square">
            <a:spAutoFit/>
          </a:bodyPr>
          <a:lstStyle/>
          <a:p>
            <a:pPr marL="271463" indent="-271463">
              <a:buFont typeface="Wingdings" panose="05000000000000000000" pitchFamily="2" charset="2"/>
              <a:buChar char="Ø"/>
            </a:pPr>
            <a:r>
              <a:rPr lang="hr-HR" altLang="sr-Latn-RS" sz="2400" b="1" dirty="0">
                <a:solidFill>
                  <a:schemeClr val="accent2"/>
                </a:solidFill>
              </a:rPr>
              <a:t>Pretv</a:t>
            </a:r>
            <a:r>
              <a:rPr lang="en-US" altLang="sr-Latn-RS" sz="2400" b="1" dirty="0" err="1">
                <a:solidFill>
                  <a:schemeClr val="accent2"/>
                </a:solidFill>
              </a:rPr>
              <a:t>aranje</a:t>
            </a:r>
            <a:r>
              <a:rPr lang="hr-HR" altLang="sr-Latn-RS" sz="2400" b="1" dirty="0">
                <a:solidFill>
                  <a:schemeClr val="accent2"/>
                </a:solidFill>
              </a:rPr>
              <a:t> iz </a:t>
            </a:r>
            <a:r>
              <a:rPr lang="en-US" altLang="sr-Latn-RS" sz="2400" b="1" dirty="0" err="1">
                <a:solidFill>
                  <a:srgbClr val="FF0000"/>
                </a:solidFill>
              </a:rPr>
              <a:t>dekadnog</a:t>
            </a:r>
            <a:r>
              <a:rPr lang="hr-HR" altLang="sr-Latn-RS" sz="2400" b="1" dirty="0">
                <a:solidFill>
                  <a:schemeClr val="accent2"/>
                </a:solidFill>
              </a:rPr>
              <a:t> broj</a:t>
            </a:r>
            <a:r>
              <a:rPr lang="en-US" altLang="sr-Latn-RS" sz="2400" b="1" dirty="0" err="1">
                <a:solidFill>
                  <a:schemeClr val="accent2"/>
                </a:solidFill>
              </a:rPr>
              <a:t>nog</a:t>
            </a:r>
            <a:r>
              <a:rPr lang="hr-HR" altLang="sr-Latn-RS" sz="2400" b="1" dirty="0">
                <a:solidFill>
                  <a:schemeClr val="accent2"/>
                </a:solidFill>
              </a:rPr>
              <a:t> s</a:t>
            </a:r>
            <a:r>
              <a:rPr lang="en-US" altLang="sr-Latn-RS" sz="2400" b="1" dirty="0" err="1">
                <a:solidFill>
                  <a:schemeClr val="accent2"/>
                </a:solidFill>
              </a:rPr>
              <a:t>istema</a:t>
            </a:r>
            <a:r>
              <a:rPr lang="hr-HR" altLang="sr-Latn-RS" sz="2400" b="1" dirty="0">
                <a:solidFill>
                  <a:schemeClr val="accent2"/>
                </a:solidFill>
              </a:rPr>
              <a:t> u </a:t>
            </a:r>
            <a:r>
              <a:rPr lang="hr-HR" altLang="sr-Latn-RS" sz="2400" b="1" dirty="0">
                <a:solidFill>
                  <a:srgbClr val="FF0000"/>
                </a:solidFill>
              </a:rPr>
              <a:t>ostale</a:t>
            </a:r>
            <a:r>
              <a:rPr lang="hr-HR" altLang="sr-Latn-RS" sz="2400" b="1" dirty="0">
                <a:solidFill>
                  <a:schemeClr val="accent2"/>
                </a:solidFill>
              </a:rPr>
              <a:t> izvodi se deljenjem s osnovicom željenog s</a:t>
            </a:r>
            <a:r>
              <a:rPr lang="en-US" altLang="sr-Latn-RS" sz="2400" b="1" dirty="0" err="1">
                <a:solidFill>
                  <a:schemeClr val="accent2"/>
                </a:solidFill>
              </a:rPr>
              <a:t>istema</a:t>
            </a:r>
            <a:r>
              <a:rPr lang="hr-HR" altLang="sr-Latn-RS" sz="2400" b="1" dirty="0">
                <a:solidFill>
                  <a:schemeClr val="accent2"/>
                </a:solidFill>
              </a:rPr>
              <a:t> (deljenj</a:t>
            </a:r>
            <a:r>
              <a:rPr lang="en-US" altLang="sr-Latn-RS" sz="2400" b="1" dirty="0">
                <a:solidFill>
                  <a:schemeClr val="accent2"/>
                </a:solidFill>
              </a:rPr>
              <a:t>e</a:t>
            </a:r>
            <a:r>
              <a:rPr lang="hr-HR" altLang="sr-Latn-RS" sz="2400" b="1" dirty="0">
                <a:solidFill>
                  <a:schemeClr val="accent2"/>
                </a:solidFill>
              </a:rPr>
              <a:t>m sa 2, 8 ili 16).</a:t>
            </a:r>
            <a:endParaRPr lang="en-US" altLang="sr-Latn-RS" sz="2400" b="1" dirty="0">
              <a:solidFill>
                <a:schemeClr val="accent2"/>
              </a:solidFill>
            </a:endParaRPr>
          </a:p>
          <a:p>
            <a:pPr marL="271463" indent="-271463">
              <a:buFont typeface="Wingdings" panose="05000000000000000000" pitchFamily="2" charset="2"/>
              <a:buNone/>
            </a:pPr>
            <a:endParaRPr lang="hr-HR" altLang="sr-Latn-RS" sz="2400" b="1" dirty="0">
              <a:solidFill>
                <a:schemeClr val="accent2"/>
              </a:solidFill>
            </a:endParaRPr>
          </a:p>
          <a:p>
            <a:pPr marL="271463" indent="-271463">
              <a:buFont typeface="Wingdings" panose="05000000000000000000" pitchFamily="2" charset="2"/>
              <a:buChar char="Ø"/>
            </a:pPr>
            <a:r>
              <a:rPr lang="hr-HR" altLang="sr-Latn-RS" sz="2400" b="1" dirty="0">
                <a:solidFill>
                  <a:schemeClr val="accent2"/>
                </a:solidFill>
              </a:rPr>
              <a:t> Deli se sve dok c</a:t>
            </a:r>
            <a:r>
              <a:rPr lang="en-US" altLang="sr-Latn-RS" sz="2400" b="1" dirty="0">
                <a:solidFill>
                  <a:schemeClr val="accent2"/>
                </a:solidFill>
              </a:rPr>
              <a:t>e</a:t>
            </a:r>
            <a:r>
              <a:rPr lang="hr-HR" altLang="sr-Latn-RS" sz="2400" b="1" dirty="0">
                <a:solidFill>
                  <a:schemeClr val="accent2"/>
                </a:solidFill>
              </a:rPr>
              <a:t>lobrojni rezultat deljenja ne     postane 0.</a:t>
            </a:r>
            <a:endParaRPr lang="en-US" altLang="sr-Latn-RS" sz="2400" b="1" dirty="0">
              <a:solidFill>
                <a:schemeClr val="accent2"/>
              </a:solidFill>
            </a:endParaRPr>
          </a:p>
          <a:p>
            <a:pPr marL="271463" indent="-271463">
              <a:buFont typeface="Wingdings" panose="05000000000000000000" pitchFamily="2" charset="2"/>
              <a:buNone/>
            </a:pPr>
            <a:endParaRPr lang="hr-HR" altLang="sr-Latn-RS" sz="2400" b="1" dirty="0">
              <a:solidFill>
                <a:schemeClr val="accent2"/>
              </a:solidFill>
            </a:endParaRPr>
          </a:p>
          <a:p>
            <a:pPr marL="271463" indent="-271463">
              <a:buFont typeface="Wingdings" panose="05000000000000000000" pitchFamily="2" charset="2"/>
              <a:buChar char="Ø"/>
            </a:pPr>
            <a:r>
              <a:rPr lang="hr-HR" altLang="sr-Latn-RS" sz="2400" b="1" dirty="0">
                <a:solidFill>
                  <a:schemeClr val="accent2"/>
                </a:solidFill>
              </a:rPr>
              <a:t> Novi broj </a:t>
            </a:r>
            <a:r>
              <a:rPr lang="en-US" altLang="sr-Latn-RS" sz="2400" b="1" dirty="0">
                <a:solidFill>
                  <a:schemeClr val="accent2"/>
                </a:solidFill>
              </a:rPr>
              <a:t>se </a:t>
            </a:r>
            <a:r>
              <a:rPr lang="en-US" altLang="sr-Latn-RS" sz="2400" b="1" dirty="0" err="1">
                <a:solidFill>
                  <a:schemeClr val="accent2"/>
                </a:solidFill>
              </a:rPr>
              <a:t>dobija</a:t>
            </a:r>
            <a:r>
              <a:rPr lang="hr-HR" altLang="sr-Latn-RS" sz="2400" b="1" dirty="0">
                <a:solidFill>
                  <a:schemeClr val="accent2"/>
                </a:solidFill>
              </a:rPr>
              <a:t> od ostataka deljenja počevši od zadnjeg ostatka.</a:t>
            </a:r>
          </a:p>
          <a:p>
            <a:pPr>
              <a:buFontTx/>
              <a:buNone/>
            </a:pPr>
            <a:endParaRPr lang="sr-Latn-CS" altLang="sr-Latn-RS" sz="2400" dirty="0"/>
          </a:p>
        </p:txBody>
      </p:sp>
    </p:spTree>
    <p:extLst>
      <p:ext uri="{BB962C8B-B14F-4D97-AF65-F5344CB8AC3E}">
        <p14:creationId xmlns:p14="http://schemas.microsoft.com/office/powerpoint/2010/main" val="3588069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496" y="267494"/>
            <a:ext cx="3024336" cy="1872208"/>
          </a:xfrm>
        </p:spPr>
        <p:txBody>
          <a:bodyPr/>
          <a:lstStyle/>
          <a:p>
            <a:pPr algn="r"/>
            <a:r>
              <a:rPr lang="sr-Latn-RS" altLang="ko-KR" sz="4000">
                <a:solidFill>
                  <a:srgbClr val="179A9D"/>
                </a:solidFill>
              </a:rPr>
              <a:t>Podatak</a:t>
            </a:r>
          </a:p>
          <a:p>
            <a:r>
              <a:rPr lang="sr-Latn-RS" altLang="ko-KR" sz="4000">
                <a:solidFill>
                  <a:srgbClr val="179A9D"/>
                </a:solidFill>
              </a:rPr>
              <a:t>Informacija</a:t>
            </a:r>
          </a:p>
          <a:p>
            <a:r>
              <a:rPr lang="sr-Latn-RS" altLang="ko-KR" sz="4000">
                <a:solidFill>
                  <a:srgbClr val="179A9D"/>
                </a:solidFill>
              </a:rPr>
              <a:t>Znanje</a:t>
            </a:r>
            <a:endParaRPr lang="ko-KR" altLang="en-US" sz="4000">
              <a:solidFill>
                <a:srgbClr val="179A9D"/>
              </a:solidFill>
            </a:endParaRPr>
          </a:p>
        </p:txBody>
      </p:sp>
      <p:sp>
        <p:nvSpPr>
          <p:cNvPr id="3" name="Text Placeholder 2"/>
          <p:cNvSpPr>
            <a:spLocks noGrp="1"/>
          </p:cNvSpPr>
          <p:nvPr>
            <p:ph type="body" sz="quarter" idx="11"/>
          </p:nvPr>
        </p:nvSpPr>
        <p:spPr>
          <a:xfrm>
            <a:off x="5220072" y="1851670"/>
            <a:ext cx="4248472" cy="792088"/>
          </a:xfrm>
        </p:spPr>
        <p:txBody>
          <a:bodyPr/>
          <a:lstStyle/>
          <a:p>
            <a:pPr lvl="0"/>
            <a:r>
              <a:rPr lang="sr-Latn-RS" altLang="ko-KR" sz="3200">
                <a:solidFill>
                  <a:srgbClr val="179A9D"/>
                </a:solidFill>
              </a:rPr>
              <a:t>Šta je to </a:t>
            </a:r>
            <a:r>
              <a:rPr lang="sr-Latn-RS" altLang="ko-KR" sz="3200">
                <a:solidFill>
                  <a:srgbClr val="FF0000"/>
                </a:solidFill>
              </a:rPr>
              <a:t>informacija</a:t>
            </a:r>
            <a:r>
              <a:rPr lang="sr-Latn-RS" altLang="ko-KR" sz="3200">
                <a:solidFill>
                  <a:srgbClr val="179A9D"/>
                </a:solidFill>
              </a:rPr>
              <a:t>?</a:t>
            </a:r>
            <a:endParaRPr lang="en-US" altLang="ko-KR" sz="3200">
              <a:solidFill>
                <a:srgbClr val="179A9D"/>
              </a:solidFill>
            </a:endParaRPr>
          </a:p>
        </p:txBody>
      </p:sp>
      <p:sp>
        <p:nvSpPr>
          <p:cNvPr id="4" name="TextBox 3"/>
          <p:cNvSpPr txBox="1"/>
          <p:nvPr/>
        </p:nvSpPr>
        <p:spPr>
          <a:xfrm>
            <a:off x="3563888" y="2859782"/>
            <a:ext cx="5256584" cy="1384995"/>
          </a:xfrm>
          <a:prstGeom prst="rect">
            <a:avLst/>
          </a:prstGeom>
          <a:noFill/>
        </p:spPr>
        <p:txBody>
          <a:bodyPr wrap="square" rtlCol="0">
            <a:spAutoFit/>
          </a:bodyPr>
          <a:lstStyle/>
          <a:p>
            <a:pPr marL="285750" indent="-285750">
              <a:buFont typeface="Arial" panose="020B0604020202020204" pitchFamily="34" charset="0"/>
              <a:buChar char="•"/>
            </a:pPr>
            <a:r>
              <a:rPr lang="sr-Latn-RS" sz="2800">
                <a:solidFill>
                  <a:srgbClr val="179A9D"/>
                </a:solidFill>
              </a:rPr>
              <a:t>Informacija je skup obrađenih podataka na određeni način i u određenom kontekstu</a:t>
            </a:r>
          </a:p>
        </p:txBody>
      </p:sp>
      <p:grpSp>
        <p:nvGrpSpPr>
          <p:cNvPr id="5" name="Group 4"/>
          <p:cNvGrpSpPr/>
          <p:nvPr/>
        </p:nvGrpSpPr>
        <p:grpSpPr>
          <a:xfrm>
            <a:off x="251520" y="339502"/>
            <a:ext cx="649059" cy="649059"/>
            <a:chOff x="5696729" y="3628850"/>
            <a:chExt cx="1800000" cy="1800000"/>
          </a:xfrm>
          <a:solidFill>
            <a:schemeClr val="bg1"/>
          </a:solidFill>
        </p:grpSpPr>
        <p:sp>
          <p:nvSpPr>
            <p:cNvPr id="6" name="Rectangle 5"/>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7" name="Rectangle 6"/>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8" name="Rectangle 7"/>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2" name="Rectangle 11"/>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3" name="Rectangle 12"/>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Tree>
    <p:extLst>
      <p:ext uri="{BB962C8B-B14F-4D97-AF65-F5344CB8AC3E}">
        <p14:creationId xmlns:p14="http://schemas.microsoft.com/office/powerpoint/2010/main" val="3642949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5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179512" y="195486"/>
            <a:ext cx="8784976" cy="576064"/>
          </a:xfrm>
        </p:spPr>
        <p:txBody>
          <a:bodyPr/>
          <a:lstStyle/>
          <a:p>
            <a:r>
              <a:rPr lang="sr-Latn-RS" sz="2800" b="1" dirty="0">
                <a:solidFill>
                  <a:srgbClr val="38D4CD"/>
                </a:solidFill>
              </a:rPr>
              <a:t>Pretvaranje iz dekadnog u ostale brojne sisteme</a:t>
            </a:r>
          </a:p>
        </p:txBody>
      </p:sp>
      <p:grpSp>
        <p:nvGrpSpPr>
          <p:cNvPr id="4" name="Group 3">
            <a:extLst>
              <a:ext uri="{FF2B5EF4-FFF2-40B4-BE49-F238E27FC236}">
                <a16:creationId xmlns:a16="http://schemas.microsoft.com/office/drawing/2014/main" id="{6AB1C411-89D5-422D-B177-79757B82878C}"/>
              </a:ext>
            </a:extLst>
          </p:cNvPr>
          <p:cNvGrpSpPr>
            <a:grpSpLocks/>
          </p:cNvGrpSpPr>
          <p:nvPr/>
        </p:nvGrpSpPr>
        <p:grpSpPr bwMode="auto">
          <a:xfrm>
            <a:off x="467544" y="744227"/>
            <a:ext cx="4543425" cy="4016375"/>
            <a:chOff x="249" y="1657"/>
            <a:chExt cx="2862" cy="2530"/>
          </a:xfrm>
          <a:solidFill>
            <a:schemeClr val="bg1"/>
          </a:solidFill>
        </p:grpSpPr>
        <p:sp>
          <p:nvSpPr>
            <p:cNvPr id="5" name="Rectangle 4">
              <a:extLst>
                <a:ext uri="{FF2B5EF4-FFF2-40B4-BE49-F238E27FC236}">
                  <a16:creationId xmlns:a16="http://schemas.microsoft.com/office/drawing/2014/main" id="{1DAEF52F-C850-4814-8649-C3C1AC7E4C82}"/>
                </a:ext>
              </a:extLst>
            </p:cNvPr>
            <p:cNvSpPr>
              <a:spLocks noChangeArrowheads="1"/>
            </p:cNvSpPr>
            <p:nvPr/>
          </p:nvSpPr>
          <p:spPr bwMode="auto">
            <a:xfrm>
              <a:off x="2909" y="3037"/>
              <a:ext cx="202" cy="11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sz="3600" b="1">
                <a:sym typeface="Wingdings 3" panose="05040102010807070707" pitchFamily="18" charset="2"/>
              </a:endParaRPr>
            </a:p>
          </p:txBody>
        </p:sp>
        <p:sp>
          <p:nvSpPr>
            <p:cNvPr id="6" name="Rectangle 5">
              <a:extLst>
                <a:ext uri="{FF2B5EF4-FFF2-40B4-BE49-F238E27FC236}">
                  <a16:creationId xmlns:a16="http://schemas.microsoft.com/office/drawing/2014/main" id="{7884AD79-6E0D-4818-B963-4119C36DF443}"/>
                </a:ext>
              </a:extLst>
            </p:cNvPr>
            <p:cNvSpPr>
              <a:spLocks noChangeArrowheads="1"/>
            </p:cNvSpPr>
            <p:nvPr/>
          </p:nvSpPr>
          <p:spPr bwMode="auto">
            <a:xfrm>
              <a:off x="1746" y="3037"/>
              <a:ext cx="343" cy="11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sz="3600" b="1">
                <a:sym typeface="Wingdings 3" panose="05040102010807070707" pitchFamily="18" charset="2"/>
              </a:endParaRPr>
            </a:p>
          </p:txBody>
        </p:sp>
        <p:sp>
          <p:nvSpPr>
            <p:cNvPr id="7" name="Rectangle 6">
              <a:extLst>
                <a:ext uri="{FF2B5EF4-FFF2-40B4-BE49-F238E27FC236}">
                  <a16:creationId xmlns:a16="http://schemas.microsoft.com/office/drawing/2014/main" id="{A968F7F4-47FF-491B-B510-DE270E08A889}"/>
                </a:ext>
              </a:extLst>
            </p:cNvPr>
            <p:cNvSpPr>
              <a:spLocks noChangeArrowheads="1"/>
            </p:cNvSpPr>
            <p:nvPr/>
          </p:nvSpPr>
          <p:spPr bwMode="auto">
            <a:xfrm>
              <a:off x="2445" y="3957"/>
              <a:ext cx="46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8" name="Rectangle 7">
              <a:extLst>
                <a:ext uri="{FF2B5EF4-FFF2-40B4-BE49-F238E27FC236}">
                  <a16:creationId xmlns:a16="http://schemas.microsoft.com/office/drawing/2014/main" id="{706F89D1-D319-4C7C-8969-374FE704B4F8}"/>
                </a:ext>
              </a:extLst>
            </p:cNvPr>
            <p:cNvSpPr>
              <a:spLocks noChangeArrowheads="1"/>
            </p:cNvSpPr>
            <p:nvPr/>
          </p:nvSpPr>
          <p:spPr bwMode="auto">
            <a:xfrm>
              <a:off x="2089" y="395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9" name="Rectangle 8">
              <a:extLst>
                <a:ext uri="{FF2B5EF4-FFF2-40B4-BE49-F238E27FC236}">
                  <a16:creationId xmlns:a16="http://schemas.microsoft.com/office/drawing/2014/main" id="{0456E65A-FA38-4A76-A4A6-0D8C63E1EE29}"/>
                </a:ext>
              </a:extLst>
            </p:cNvPr>
            <p:cNvSpPr>
              <a:spLocks noChangeArrowheads="1"/>
            </p:cNvSpPr>
            <p:nvPr/>
          </p:nvSpPr>
          <p:spPr bwMode="auto">
            <a:xfrm>
              <a:off x="1550" y="3957"/>
              <a:ext cx="19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10" name="Rectangle 9">
              <a:extLst>
                <a:ext uri="{FF2B5EF4-FFF2-40B4-BE49-F238E27FC236}">
                  <a16:creationId xmlns:a16="http://schemas.microsoft.com/office/drawing/2014/main" id="{8D3281C0-DE10-4910-9F20-550445C7C4C4}"/>
                </a:ext>
              </a:extLst>
            </p:cNvPr>
            <p:cNvSpPr>
              <a:spLocks noChangeArrowheads="1"/>
            </p:cNvSpPr>
            <p:nvPr/>
          </p:nvSpPr>
          <p:spPr bwMode="auto">
            <a:xfrm>
              <a:off x="1193" y="3957"/>
              <a:ext cx="357"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11" name="Rectangle 10">
              <a:extLst>
                <a:ext uri="{FF2B5EF4-FFF2-40B4-BE49-F238E27FC236}">
                  <a16:creationId xmlns:a16="http://schemas.microsoft.com/office/drawing/2014/main" id="{5C000318-9985-46B2-974E-A1FABFAA29C4}"/>
                </a:ext>
              </a:extLst>
            </p:cNvPr>
            <p:cNvSpPr>
              <a:spLocks noChangeArrowheads="1"/>
            </p:cNvSpPr>
            <p:nvPr/>
          </p:nvSpPr>
          <p:spPr bwMode="auto">
            <a:xfrm>
              <a:off x="605" y="3957"/>
              <a:ext cx="24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1</a:t>
              </a:r>
            </a:p>
          </p:txBody>
        </p:sp>
        <p:sp>
          <p:nvSpPr>
            <p:cNvPr id="12" name="Rectangle 11">
              <a:extLst>
                <a:ext uri="{FF2B5EF4-FFF2-40B4-BE49-F238E27FC236}">
                  <a16:creationId xmlns:a16="http://schemas.microsoft.com/office/drawing/2014/main" id="{59B2C778-6EB7-41B7-9783-2C8CB47D7F3D}"/>
                </a:ext>
              </a:extLst>
            </p:cNvPr>
            <p:cNvSpPr>
              <a:spLocks noChangeArrowheads="1"/>
            </p:cNvSpPr>
            <p:nvPr/>
          </p:nvSpPr>
          <p:spPr bwMode="auto">
            <a:xfrm>
              <a:off x="249" y="395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0</a:t>
              </a:r>
            </a:p>
          </p:txBody>
        </p:sp>
        <p:sp>
          <p:nvSpPr>
            <p:cNvPr id="13" name="Rectangle 12">
              <a:extLst>
                <a:ext uri="{FF2B5EF4-FFF2-40B4-BE49-F238E27FC236}">
                  <a16:creationId xmlns:a16="http://schemas.microsoft.com/office/drawing/2014/main" id="{A9C631BD-482E-4F19-89F0-0C9BDCD5D037}"/>
                </a:ext>
              </a:extLst>
            </p:cNvPr>
            <p:cNvSpPr>
              <a:spLocks noChangeArrowheads="1"/>
            </p:cNvSpPr>
            <p:nvPr/>
          </p:nvSpPr>
          <p:spPr bwMode="auto">
            <a:xfrm>
              <a:off x="2445" y="3727"/>
              <a:ext cx="46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14" name="Rectangle 13">
              <a:extLst>
                <a:ext uri="{FF2B5EF4-FFF2-40B4-BE49-F238E27FC236}">
                  <a16:creationId xmlns:a16="http://schemas.microsoft.com/office/drawing/2014/main" id="{909A5D44-BCC7-48B6-8A68-AB774134C9B7}"/>
                </a:ext>
              </a:extLst>
            </p:cNvPr>
            <p:cNvSpPr>
              <a:spLocks noChangeArrowheads="1"/>
            </p:cNvSpPr>
            <p:nvPr/>
          </p:nvSpPr>
          <p:spPr bwMode="auto">
            <a:xfrm>
              <a:off x="2089" y="372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15" name="Rectangle 14">
              <a:extLst>
                <a:ext uri="{FF2B5EF4-FFF2-40B4-BE49-F238E27FC236}">
                  <a16:creationId xmlns:a16="http://schemas.microsoft.com/office/drawing/2014/main" id="{8CD46EAE-D915-4C33-B0B8-46DDD0DEFDDB}"/>
                </a:ext>
              </a:extLst>
            </p:cNvPr>
            <p:cNvSpPr>
              <a:spLocks noChangeArrowheads="1"/>
            </p:cNvSpPr>
            <p:nvPr/>
          </p:nvSpPr>
          <p:spPr bwMode="auto">
            <a:xfrm>
              <a:off x="1550" y="3727"/>
              <a:ext cx="19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16" name="Rectangle 15">
              <a:extLst>
                <a:ext uri="{FF2B5EF4-FFF2-40B4-BE49-F238E27FC236}">
                  <a16:creationId xmlns:a16="http://schemas.microsoft.com/office/drawing/2014/main" id="{6403C0DA-F667-4AD2-BF49-7BB7BE53F480}"/>
                </a:ext>
              </a:extLst>
            </p:cNvPr>
            <p:cNvSpPr>
              <a:spLocks noChangeArrowheads="1"/>
            </p:cNvSpPr>
            <p:nvPr/>
          </p:nvSpPr>
          <p:spPr bwMode="auto">
            <a:xfrm>
              <a:off x="1193" y="3727"/>
              <a:ext cx="357"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17" name="Rectangle 16">
              <a:extLst>
                <a:ext uri="{FF2B5EF4-FFF2-40B4-BE49-F238E27FC236}">
                  <a16:creationId xmlns:a16="http://schemas.microsoft.com/office/drawing/2014/main" id="{81FA8E50-2E20-40BC-93C7-8DB03A9A99AC}"/>
                </a:ext>
              </a:extLst>
            </p:cNvPr>
            <p:cNvSpPr>
              <a:spLocks noChangeArrowheads="1"/>
            </p:cNvSpPr>
            <p:nvPr/>
          </p:nvSpPr>
          <p:spPr bwMode="auto">
            <a:xfrm>
              <a:off x="605" y="3727"/>
              <a:ext cx="24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1</a:t>
              </a:r>
            </a:p>
          </p:txBody>
        </p:sp>
        <p:sp>
          <p:nvSpPr>
            <p:cNvPr id="18" name="Rectangle 17">
              <a:extLst>
                <a:ext uri="{FF2B5EF4-FFF2-40B4-BE49-F238E27FC236}">
                  <a16:creationId xmlns:a16="http://schemas.microsoft.com/office/drawing/2014/main" id="{0CCE374D-652C-4617-BF57-60A1AEF9037A}"/>
                </a:ext>
              </a:extLst>
            </p:cNvPr>
            <p:cNvSpPr>
              <a:spLocks noChangeArrowheads="1"/>
            </p:cNvSpPr>
            <p:nvPr/>
          </p:nvSpPr>
          <p:spPr bwMode="auto">
            <a:xfrm>
              <a:off x="249" y="372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1</a:t>
              </a:r>
            </a:p>
          </p:txBody>
        </p:sp>
        <p:sp>
          <p:nvSpPr>
            <p:cNvPr id="19" name="Rectangle 18">
              <a:extLst>
                <a:ext uri="{FF2B5EF4-FFF2-40B4-BE49-F238E27FC236}">
                  <a16:creationId xmlns:a16="http://schemas.microsoft.com/office/drawing/2014/main" id="{9A5049B3-6EBD-49B7-A180-D8074DA18874}"/>
                </a:ext>
              </a:extLst>
            </p:cNvPr>
            <p:cNvSpPr>
              <a:spLocks noChangeArrowheads="1"/>
            </p:cNvSpPr>
            <p:nvPr/>
          </p:nvSpPr>
          <p:spPr bwMode="auto">
            <a:xfrm>
              <a:off x="2445" y="3497"/>
              <a:ext cx="46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20" name="Rectangle 19">
              <a:extLst>
                <a:ext uri="{FF2B5EF4-FFF2-40B4-BE49-F238E27FC236}">
                  <a16:creationId xmlns:a16="http://schemas.microsoft.com/office/drawing/2014/main" id="{E19DCC84-48FA-4A27-A283-3F150F179459}"/>
                </a:ext>
              </a:extLst>
            </p:cNvPr>
            <p:cNvSpPr>
              <a:spLocks noChangeArrowheads="1"/>
            </p:cNvSpPr>
            <p:nvPr/>
          </p:nvSpPr>
          <p:spPr bwMode="auto">
            <a:xfrm>
              <a:off x="2089" y="349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21" name="Rectangle 20">
              <a:extLst>
                <a:ext uri="{FF2B5EF4-FFF2-40B4-BE49-F238E27FC236}">
                  <a16:creationId xmlns:a16="http://schemas.microsoft.com/office/drawing/2014/main" id="{86265CC4-54C2-47C5-9921-B4B987D34E26}"/>
                </a:ext>
              </a:extLst>
            </p:cNvPr>
            <p:cNvSpPr>
              <a:spLocks noChangeArrowheads="1"/>
            </p:cNvSpPr>
            <p:nvPr/>
          </p:nvSpPr>
          <p:spPr bwMode="auto">
            <a:xfrm>
              <a:off x="1550" y="3497"/>
              <a:ext cx="19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22" name="Rectangle 21">
              <a:extLst>
                <a:ext uri="{FF2B5EF4-FFF2-40B4-BE49-F238E27FC236}">
                  <a16:creationId xmlns:a16="http://schemas.microsoft.com/office/drawing/2014/main" id="{63C6B3EE-1A2E-49D4-A79C-B62B6970AD34}"/>
                </a:ext>
              </a:extLst>
            </p:cNvPr>
            <p:cNvSpPr>
              <a:spLocks noChangeArrowheads="1"/>
            </p:cNvSpPr>
            <p:nvPr/>
          </p:nvSpPr>
          <p:spPr bwMode="auto">
            <a:xfrm>
              <a:off x="1193" y="3497"/>
              <a:ext cx="357"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23" name="Rectangle 22">
              <a:extLst>
                <a:ext uri="{FF2B5EF4-FFF2-40B4-BE49-F238E27FC236}">
                  <a16:creationId xmlns:a16="http://schemas.microsoft.com/office/drawing/2014/main" id="{83D57326-EC91-4B5E-9CF2-66EB9C1D1E1A}"/>
                </a:ext>
              </a:extLst>
            </p:cNvPr>
            <p:cNvSpPr>
              <a:spLocks noChangeArrowheads="1"/>
            </p:cNvSpPr>
            <p:nvPr/>
          </p:nvSpPr>
          <p:spPr bwMode="auto">
            <a:xfrm>
              <a:off x="605" y="3497"/>
              <a:ext cx="24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0</a:t>
              </a:r>
            </a:p>
          </p:txBody>
        </p:sp>
        <p:sp>
          <p:nvSpPr>
            <p:cNvPr id="24" name="Rectangle 23">
              <a:extLst>
                <a:ext uri="{FF2B5EF4-FFF2-40B4-BE49-F238E27FC236}">
                  <a16:creationId xmlns:a16="http://schemas.microsoft.com/office/drawing/2014/main" id="{DF4ECC12-5612-4D48-A7D3-2827CA212CAC}"/>
                </a:ext>
              </a:extLst>
            </p:cNvPr>
            <p:cNvSpPr>
              <a:spLocks noChangeArrowheads="1"/>
            </p:cNvSpPr>
            <p:nvPr/>
          </p:nvSpPr>
          <p:spPr bwMode="auto">
            <a:xfrm>
              <a:off x="249" y="349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3</a:t>
              </a:r>
            </a:p>
          </p:txBody>
        </p:sp>
        <p:sp>
          <p:nvSpPr>
            <p:cNvPr id="25" name="Rectangle 24">
              <a:extLst>
                <a:ext uri="{FF2B5EF4-FFF2-40B4-BE49-F238E27FC236}">
                  <a16:creationId xmlns:a16="http://schemas.microsoft.com/office/drawing/2014/main" id="{DAD5EA93-3366-441B-9064-0492C25C6529}"/>
                </a:ext>
              </a:extLst>
            </p:cNvPr>
            <p:cNvSpPr>
              <a:spLocks noChangeArrowheads="1"/>
            </p:cNvSpPr>
            <p:nvPr/>
          </p:nvSpPr>
          <p:spPr bwMode="auto">
            <a:xfrm>
              <a:off x="2445" y="3267"/>
              <a:ext cx="46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26" name="Rectangle 25">
              <a:extLst>
                <a:ext uri="{FF2B5EF4-FFF2-40B4-BE49-F238E27FC236}">
                  <a16:creationId xmlns:a16="http://schemas.microsoft.com/office/drawing/2014/main" id="{D097B34A-9CEF-48A1-A1C6-21B9174D92FF}"/>
                </a:ext>
              </a:extLst>
            </p:cNvPr>
            <p:cNvSpPr>
              <a:spLocks noChangeArrowheads="1"/>
            </p:cNvSpPr>
            <p:nvPr/>
          </p:nvSpPr>
          <p:spPr bwMode="auto">
            <a:xfrm>
              <a:off x="2089" y="326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27" name="Rectangle 26">
              <a:extLst>
                <a:ext uri="{FF2B5EF4-FFF2-40B4-BE49-F238E27FC236}">
                  <a16:creationId xmlns:a16="http://schemas.microsoft.com/office/drawing/2014/main" id="{932235B5-D8C6-4F7F-B834-E5F9E36D5F6A}"/>
                </a:ext>
              </a:extLst>
            </p:cNvPr>
            <p:cNvSpPr>
              <a:spLocks noChangeArrowheads="1"/>
            </p:cNvSpPr>
            <p:nvPr/>
          </p:nvSpPr>
          <p:spPr bwMode="auto">
            <a:xfrm>
              <a:off x="1550" y="3267"/>
              <a:ext cx="19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28" name="Rectangle 27">
              <a:extLst>
                <a:ext uri="{FF2B5EF4-FFF2-40B4-BE49-F238E27FC236}">
                  <a16:creationId xmlns:a16="http://schemas.microsoft.com/office/drawing/2014/main" id="{7FA11D48-463F-4C02-B363-5AB2EA246991}"/>
                </a:ext>
              </a:extLst>
            </p:cNvPr>
            <p:cNvSpPr>
              <a:spLocks noChangeArrowheads="1"/>
            </p:cNvSpPr>
            <p:nvPr/>
          </p:nvSpPr>
          <p:spPr bwMode="auto">
            <a:xfrm>
              <a:off x="1193" y="3267"/>
              <a:ext cx="357"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29" name="Rectangle 28">
              <a:extLst>
                <a:ext uri="{FF2B5EF4-FFF2-40B4-BE49-F238E27FC236}">
                  <a16:creationId xmlns:a16="http://schemas.microsoft.com/office/drawing/2014/main" id="{7FC67F09-D128-4A57-BA7D-167C77DF53C2}"/>
                </a:ext>
              </a:extLst>
            </p:cNvPr>
            <p:cNvSpPr>
              <a:spLocks noChangeArrowheads="1"/>
            </p:cNvSpPr>
            <p:nvPr/>
          </p:nvSpPr>
          <p:spPr bwMode="auto">
            <a:xfrm>
              <a:off x="605" y="3267"/>
              <a:ext cx="24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1</a:t>
              </a:r>
            </a:p>
          </p:txBody>
        </p:sp>
        <p:sp>
          <p:nvSpPr>
            <p:cNvPr id="30" name="Rectangle 29">
              <a:extLst>
                <a:ext uri="{FF2B5EF4-FFF2-40B4-BE49-F238E27FC236}">
                  <a16:creationId xmlns:a16="http://schemas.microsoft.com/office/drawing/2014/main" id="{FB164E36-AAB9-417D-9977-F28572A9C983}"/>
                </a:ext>
              </a:extLst>
            </p:cNvPr>
            <p:cNvSpPr>
              <a:spLocks noChangeArrowheads="1"/>
            </p:cNvSpPr>
            <p:nvPr/>
          </p:nvSpPr>
          <p:spPr bwMode="auto">
            <a:xfrm>
              <a:off x="249" y="326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6</a:t>
              </a:r>
            </a:p>
          </p:txBody>
        </p:sp>
        <p:sp>
          <p:nvSpPr>
            <p:cNvPr id="31" name="Rectangle 30">
              <a:extLst>
                <a:ext uri="{FF2B5EF4-FFF2-40B4-BE49-F238E27FC236}">
                  <a16:creationId xmlns:a16="http://schemas.microsoft.com/office/drawing/2014/main" id="{E8AD0DEA-8C10-4C46-8C47-C93BB48783F8}"/>
                </a:ext>
              </a:extLst>
            </p:cNvPr>
            <p:cNvSpPr>
              <a:spLocks noChangeArrowheads="1"/>
            </p:cNvSpPr>
            <p:nvPr/>
          </p:nvSpPr>
          <p:spPr bwMode="auto">
            <a:xfrm>
              <a:off x="2445" y="3037"/>
              <a:ext cx="46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32" name="Rectangle 31">
              <a:extLst>
                <a:ext uri="{FF2B5EF4-FFF2-40B4-BE49-F238E27FC236}">
                  <a16:creationId xmlns:a16="http://schemas.microsoft.com/office/drawing/2014/main" id="{86D65F02-4FCA-4633-86B2-E8DD0FAA2234}"/>
                </a:ext>
              </a:extLst>
            </p:cNvPr>
            <p:cNvSpPr>
              <a:spLocks noChangeArrowheads="1"/>
            </p:cNvSpPr>
            <p:nvPr/>
          </p:nvSpPr>
          <p:spPr bwMode="auto">
            <a:xfrm>
              <a:off x="2089" y="303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33" name="Rectangle 32">
              <a:extLst>
                <a:ext uri="{FF2B5EF4-FFF2-40B4-BE49-F238E27FC236}">
                  <a16:creationId xmlns:a16="http://schemas.microsoft.com/office/drawing/2014/main" id="{C743D0C8-2941-4BD3-8315-1B972DD81A8D}"/>
                </a:ext>
              </a:extLst>
            </p:cNvPr>
            <p:cNvSpPr>
              <a:spLocks noChangeArrowheads="1"/>
            </p:cNvSpPr>
            <p:nvPr/>
          </p:nvSpPr>
          <p:spPr bwMode="auto">
            <a:xfrm>
              <a:off x="1550" y="3037"/>
              <a:ext cx="19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34" name="Rectangle 33">
              <a:extLst>
                <a:ext uri="{FF2B5EF4-FFF2-40B4-BE49-F238E27FC236}">
                  <a16:creationId xmlns:a16="http://schemas.microsoft.com/office/drawing/2014/main" id="{06ACDC2C-EE8E-4801-B327-35023D93DBC8}"/>
                </a:ext>
              </a:extLst>
            </p:cNvPr>
            <p:cNvSpPr>
              <a:spLocks noChangeArrowheads="1"/>
            </p:cNvSpPr>
            <p:nvPr/>
          </p:nvSpPr>
          <p:spPr bwMode="auto">
            <a:xfrm>
              <a:off x="1193" y="3037"/>
              <a:ext cx="357"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35" name="Rectangle 34">
              <a:extLst>
                <a:ext uri="{FF2B5EF4-FFF2-40B4-BE49-F238E27FC236}">
                  <a16:creationId xmlns:a16="http://schemas.microsoft.com/office/drawing/2014/main" id="{1929767D-99F9-4995-BEBD-34CB3BDAFF62}"/>
                </a:ext>
              </a:extLst>
            </p:cNvPr>
            <p:cNvSpPr>
              <a:spLocks noChangeArrowheads="1"/>
            </p:cNvSpPr>
            <p:nvPr/>
          </p:nvSpPr>
          <p:spPr bwMode="auto">
            <a:xfrm>
              <a:off x="605" y="3037"/>
              <a:ext cx="24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1</a:t>
              </a:r>
            </a:p>
          </p:txBody>
        </p:sp>
        <p:sp>
          <p:nvSpPr>
            <p:cNvPr id="36" name="Rectangle 35">
              <a:extLst>
                <a:ext uri="{FF2B5EF4-FFF2-40B4-BE49-F238E27FC236}">
                  <a16:creationId xmlns:a16="http://schemas.microsoft.com/office/drawing/2014/main" id="{409E94F5-014E-477B-9F70-7AB7143DA362}"/>
                </a:ext>
              </a:extLst>
            </p:cNvPr>
            <p:cNvSpPr>
              <a:spLocks noChangeArrowheads="1"/>
            </p:cNvSpPr>
            <p:nvPr/>
          </p:nvSpPr>
          <p:spPr bwMode="auto">
            <a:xfrm>
              <a:off x="249" y="303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13</a:t>
              </a:r>
            </a:p>
          </p:txBody>
        </p:sp>
        <p:sp>
          <p:nvSpPr>
            <p:cNvPr id="37" name="Rectangle 36">
              <a:extLst>
                <a:ext uri="{FF2B5EF4-FFF2-40B4-BE49-F238E27FC236}">
                  <a16:creationId xmlns:a16="http://schemas.microsoft.com/office/drawing/2014/main" id="{1B457C93-7674-4C18-AF0A-000B033600CB}"/>
                </a:ext>
              </a:extLst>
            </p:cNvPr>
            <p:cNvSpPr>
              <a:spLocks noChangeArrowheads="1"/>
            </p:cNvSpPr>
            <p:nvPr/>
          </p:nvSpPr>
          <p:spPr bwMode="auto">
            <a:xfrm>
              <a:off x="2445" y="2807"/>
              <a:ext cx="46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38" name="Rectangle 37">
              <a:extLst>
                <a:ext uri="{FF2B5EF4-FFF2-40B4-BE49-F238E27FC236}">
                  <a16:creationId xmlns:a16="http://schemas.microsoft.com/office/drawing/2014/main" id="{19BC4481-9905-4586-8023-323EED01B54B}"/>
                </a:ext>
              </a:extLst>
            </p:cNvPr>
            <p:cNvSpPr>
              <a:spLocks noChangeArrowheads="1"/>
            </p:cNvSpPr>
            <p:nvPr/>
          </p:nvSpPr>
          <p:spPr bwMode="auto">
            <a:xfrm>
              <a:off x="2089" y="280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39" name="Rectangle 38">
              <a:extLst>
                <a:ext uri="{FF2B5EF4-FFF2-40B4-BE49-F238E27FC236}">
                  <a16:creationId xmlns:a16="http://schemas.microsoft.com/office/drawing/2014/main" id="{8D364E3A-75DE-4C8A-9046-8CD8A69EB507}"/>
                </a:ext>
              </a:extLst>
            </p:cNvPr>
            <p:cNvSpPr>
              <a:spLocks noChangeArrowheads="1"/>
            </p:cNvSpPr>
            <p:nvPr/>
          </p:nvSpPr>
          <p:spPr bwMode="auto">
            <a:xfrm>
              <a:off x="1550" y="2807"/>
              <a:ext cx="19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40" name="Rectangle 39">
              <a:extLst>
                <a:ext uri="{FF2B5EF4-FFF2-40B4-BE49-F238E27FC236}">
                  <a16:creationId xmlns:a16="http://schemas.microsoft.com/office/drawing/2014/main" id="{F6C11FA1-8A13-4EEF-B51F-28F092098E99}"/>
                </a:ext>
              </a:extLst>
            </p:cNvPr>
            <p:cNvSpPr>
              <a:spLocks noChangeArrowheads="1"/>
            </p:cNvSpPr>
            <p:nvPr/>
          </p:nvSpPr>
          <p:spPr bwMode="auto">
            <a:xfrm>
              <a:off x="1193" y="2807"/>
              <a:ext cx="357"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a:p>
          </p:txBody>
        </p:sp>
        <p:sp>
          <p:nvSpPr>
            <p:cNvPr id="41" name="Rectangle 40">
              <a:extLst>
                <a:ext uri="{FF2B5EF4-FFF2-40B4-BE49-F238E27FC236}">
                  <a16:creationId xmlns:a16="http://schemas.microsoft.com/office/drawing/2014/main" id="{4ECD29B5-84F5-4A31-9BC2-1902FA523D4F}"/>
                </a:ext>
              </a:extLst>
            </p:cNvPr>
            <p:cNvSpPr>
              <a:spLocks noChangeArrowheads="1"/>
            </p:cNvSpPr>
            <p:nvPr/>
          </p:nvSpPr>
          <p:spPr bwMode="auto">
            <a:xfrm>
              <a:off x="605" y="2807"/>
              <a:ext cx="24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0</a:t>
              </a:r>
            </a:p>
          </p:txBody>
        </p:sp>
        <p:sp>
          <p:nvSpPr>
            <p:cNvPr id="42" name="Rectangle 41">
              <a:extLst>
                <a:ext uri="{FF2B5EF4-FFF2-40B4-BE49-F238E27FC236}">
                  <a16:creationId xmlns:a16="http://schemas.microsoft.com/office/drawing/2014/main" id="{161AB253-8865-4795-8382-03E611D602A5}"/>
                </a:ext>
              </a:extLst>
            </p:cNvPr>
            <p:cNvSpPr>
              <a:spLocks noChangeArrowheads="1"/>
            </p:cNvSpPr>
            <p:nvPr/>
          </p:nvSpPr>
          <p:spPr bwMode="auto">
            <a:xfrm>
              <a:off x="249" y="280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27</a:t>
              </a:r>
            </a:p>
          </p:txBody>
        </p:sp>
        <p:sp>
          <p:nvSpPr>
            <p:cNvPr id="43" name="Rectangle 42">
              <a:extLst>
                <a:ext uri="{FF2B5EF4-FFF2-40B4-BE49-F238E27FC236}">
                  <a16:creationId xmlns:a16="http://schemas.microsoft.com/office/drawing/2014/main" id="{11CBD151-B76F-46F6-AB21-F6CB03CB0458}"/>
                </a:ext>
              </a:extLst>
            </p:cNvPr>
            <p:cNvSpPr>
              <a:spLocks noChangeArrowheads="1"/>
            </p:cNvSpPr>
            <p:nvPr/>
          </p:nvSpPr>
          <p:spPr bwMode="auto">
            <a:xfrm>
              <a:off x="2445" y="2577"/>
              <a:ext cx="46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1</a:t>
              </a:r>
            </a:p>
          </p:txBody>
        </p:sp>
        <p:sp>
          <p:nvSpPr>
            <p:cNvPr id="44" name="Rectangle 43">
              <a:extLst>
                <a:ext uri="{FF2B5EF4-FFF2-40B4-BE49-F238E27FC236}">
                  <a16:creationId xmlns:a16="http://schemas.microsoft.com/office/drawing/2014/main" id="{20735EBD-27B2-45C2-A6A1-47841897468F}"/>
                </a:ext>
              </a:extLst>
            </p:cNvPr>
            <p:cNvSpPr>
              <a:spLocks noChangeArrowheads="1"/>
            </p:cNvSpPr>
            <p:nvPr/>
          </p:nvSpPr>
          <p:spPr bwMode="auto">
            <a:xfrm>
              <a:off x="2089" y="257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0</a:t>
              </a:r>
            </a:p>
          </p:txBody>
        </p:sp>
        <p:sp>
          <p:nvSpPr>
            <p:cNvPr id="45" name="Rectangle 44">
              <a:extLst>
                <a:ext uri="{FF2B5EF4-FFF2-40B4-BE49-F238E27FC236}">
                  <a16:creationId xmlns:a16="http://schemas.microsoft.com/office/drawing/2014/main" id="{937B7558-7220-4EF2-AE4A-23B5D5528105}"/>
                </a:ext>
              </a:extLst>
            </p:cNvPr>
            <p:cNvSpPr>
              <a:spLocks noChangeArrowheads="1"/>
            </p:cNvSpPr>
            <p:nvPr/>
          </p:nvSpPr>
          <p:spPr bwMode="auto">
            <a:xfrm>
              <a:off x="1550" y="2577"/>
              <a:ext cx="19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6</a:t>
              </a:r>
            </a:p>
          </p:txBody>
        </p:sp>
        <p:sp>
          <p:nvSpPr>
            <p:cNvPr id="46" name="Rectangle 45">
              <a:extLst>
                <a:ext uri="{FF2B5EF4-FFF2-40B4-BE49-F238E27FC236}">
                  <a16:creationId xmlns:a16="http://schemas.microsoft.com/office/drawing/2014/main" id="{C1A17F51-8D1B-4357-BAC6-7DD55E7E2D86}"/>
                </a:ext>
              </a:extLst>
            </p:cNvPr>
            <p:cNvSpPr>
              <a:spLocks noChangeArrowheads="1"/>
            </p:cNvSpPr>
            <p:nvPr/>
          </p:nvSpPr>
          <p:spPr bwMode="auto">
            <a:xfrm>
              <a:off x="1193" y="2577"/>
              <a:ext cx="357"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0</a:t>
              </a:r>
            </a:p>
          </p:txBody>
        </p:sp>
        <p:sp>
          <p:nvSpPr>
            <p:cNvPr id="47" name="Rectangle 46">
              <a:extLst>
                <a:ext uri="{FF2B5EF4-FFF2-40B4-BE49-F238E27FC236}">
                  <a16:creationId xmlns:a16="http://schemas.microsoft.com/office/drawing/2014/main" id="{9A3C5D49-ECE0-4C7F-9D49-88BCF9241648}"/>
                </a:ext>
              </a:extLst>
            </p:cNvPr>
            <p:cNvSpPr>
              <a:spLocks noChangeArrowheads="1"/>
            </p:cNvSpPr>
            <p:nvPr/>
          </p:nvSpPr>
          <p:spPr bwMode="auto">
            <a:xfrm>
              <a:off x="605" y="2577"/>
              <a:ext cx="24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1</a:t>
              </a:r>
            </a:p>
          </p:txBody>
        </p:sp>
        <p:sp>
          <p:nvSpPr>
            <p:cNvPr id="48" name="Rectangle 47">
              <a:extLst>
                <a:ext uri="{FF2B5EF4-FFF2-40B4-BE49-F238E27FC236}">
                  <a16:creationId xmlns:a16="http://schemas.microsoft.com/office/drawing/2014/main" id="{FDEC7191-9432-4E5A-8D9D-366DB5000E9B}"/>
                </a:ext>
              </a:extLst>
            </p:cNvPr>
            <p:cNvSpPr>
              <a:spLocks noChangeArrowheads="1"/>
            </p:cNvSpPr>
            <p:nvPr/>
          </p:nvSpPr>
          <p:spPr bwMode="auto">
            <a:xfrm>
              <a:off x="249" y="257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54</a:t>
              </a:r>
            </a:p>
          </p:txBody>
        </p:sp>
        <p:sp>
          <p:nvSpPr>
            <p:cNvPr id="49" name="Rectangle 48">
              <a:extLst>
                <a:ext uri="{FF2B5EF4-FFF2-40B4-BE49-F238E27FC236}">
                  <a16:creationId xmlns:a16="http://schemas.microsoft.com/office/drawing/2014/main" id="{55DFA505-6779-4970-9F35-CBA4BD3E2451}"/>
                </a:ext>
              </a:extLst>
            </p:cNvPr>
            <p:cNvSpPr>
              <a:spLocks noChangeArrowheads="1"/>
            </p:cNvSpPr>
            <p:nvPr/>
          </p:nvSpPr>
          <p:spPr bwMode="auto">
            <a:xfrm>
              <a:off x="2445" y="2347"/>
              <a:ext cx="46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11=B</a:t>
              </a:r>
            </a:p>
          </p:txBody>
        </p:sp>
        <p:sp>
          <p:nvSpPr>
            <p:cNvPr id="50" name="Rectangle 49">
              <a:extLst>
                <a:ext uri="{FF2B5EF4-FFF2-40B4-BE49-F238E27FC236}">
                  <a16:creationId xmlns:a16="http://schemas.microsoft.com/office/drawing/2014/main" id="{9A2D98F2-A9CA-477F-B42A-CD58108B28A6}"/>
                </a:ext>
              </a:extLst>
            </p:cNvPr>
            <p:cNvSpPr>
              <a:spLocks noChangeArrowheads="1"/>
            </p:cNvSpPr>
            <p:nvPr/>
          </p:nvSpPr>
          <p:spPr bwMode="auto">
            <a:xfrm>
              <a:off x="2089" y="234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1</a:t>
              </a:r>
            </a:p>
          </p:txBody>
        </p:sp>
        <p:sp>
          <p:nvSpPr>
            <p:cNvPr id="51" name="Rectangle 50">
              <a:extLst>
                <a:ext uri="{FF2B5EF4-FFF2-40B4-BE49-F238E27FC236}">
                  <a16:creationId xmlns:a16="http://schemas.microsoft.com/office/drawing/2014/main" id="{AACEAC49-FD8B-4D88-A73E-D87D4392314E}"/>
                </a:ext>
              </a:extLst>
            </p:cNvPr>
            <p:cNvSpPr>
              <a:spLocks noChangeArrowheads="1"/>
            </p:cNvSpPr>
            <p:nvPr/>
          </p:nvSpPr>
          <p:spPr bwMode="auto">
            <a:xfrm>
              <a:off x="1550" y="2347"/>
              <a:ext cx="19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6</a:t>
              </a:r>
            </a:p>
          </p:txBody>
        </p:sp>
        <p:sp>
          <p:nvSpPr>
            <p:cNvPr id="52" name="Rectangle 51">
              <a:extLst>
                <a:ext uri="{FF2B5EF4-FFF2-40B4-BE49-F238E27FC236}">
                  <a16:creationId xmlns:a16="http://schemas.microsoft.com/office/drawing/2014/main" id="{DFEF7E34-072C-4D7E-9C07-C9FA909B905B}"/>
                </a:ext>
              </a:extLst>
            </p:cNvPr>
            <p:cNvSpPr>
              <a:spLocks noChangeArrowheads="1"/>
            </p:cNvSpPr>
            <p:nvPr/>
          </p:nvSpPr>
          <p:spPr bwMode="auto">
            <a:xfrm>
              <a:off x="1193" y="2347"/>
              <a:ext cx="357"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6</a:t>
              </a:r>
            </a:p>
          </p:txBody>
        </p:sp>
        <p:sp>
          <p:nvSpPr>
            <p:cNvPr id="53" name="Rectangle 52">
              <a:extLst>
                <a:ext uri="{FF2B5EF4-FFF2-40B4-BE49-F238E27FC236}">
                  <a16:creationId xmlns:a16="http://schemas.microsoft.com/office/drawing/2014/main" id="{7EF913B3-A3A8-41B6-94B8-768C302B6295}"/>
                </a:ext>
              </a:extLst>
            </p:cNvPr>
            <p:cNvSpPr>
              <a:spLocks noChangeArrowheads="1"/>
            </p:cNvSpPr>
            <p:nvPr/>
          </p:nvSpPr>
          <p:spPr bwMode="auto">
            <a:xfrm>
              <a:off x="605" y="2347"/>
              <a:ext cx="24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1</a:t>
              </a:r>
            </a:p>
          </p:txBody>
        </p:sp>
        <p:sp>
          <p:nvSpPr>
            <p:cNvPr id="54" name="Rectangle 53">
              <a:extLst>
                <a:ext uri="{FF2B5EF4-FFF2-40B4-BE49-F238E27FC236}">
                  <a16:creationId xmlns:a16="http://schemas.microsoft.com/office/drawing/2014/main" id="{99FDA996-5B64-4B96-82E3-B279C93FECEE}"/>
                </a:ext>
              </a:extLst>
            </p:cNvPr>
            <p:cNvSpPr>
              <a:spLocks noChangeArrowheads="1"/>
            </p:cNvSpPr>
            <p:nvPr/>
          </p:nvSpPr>
          <p:spPr bwMode="auto">
            <a:xfrm>
              <a:off x="249" y="234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109</a:t>
              </a:r>
            </a:p>
          </p:txBody>
        </p:sp>
        <p:sp>
          <p:nvSpPr>
            <p:cNvPr id="55" name="Rectangle 54">
              <a:extLst>
                <a:ext uri="{FF2B5EF4-FFF2-40B4-BE49-F238E27FC236}">
                  <a16:creationId xmlns:a16="http://schemas.microsoft.com/office/drawing/2014/main" id="{A2CF7A20-16B4-4B81-9116-199E2FE5AA39}"/>
                </a:ext>
              </a:extLst>
            </p:cNvPr>
            <p:cNvSpPr>
              <a:spLocks noChangeArrowheads="1"/>
            </p:cNvSpPr>
            <p:nvPr/>
          </p:nvSpPr>
          <p:spPr bwMode="auto">
            <a:xfrm>
              <a:off x="2445" y="2117"/>
              <a:ext cx="46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7</a:t>
              </a:r>
            </a:p>
          </p:txBody>
        </p:sp>
        <p:sp>
          <p:nvSpPr>
            <p:cNvPr id="56" name="Rectangle 55">
              <a:extLst>
                <a:ext uri="{FF2B5EF4-FFF2-40B4-BE49-F238E27FC236}">
                  <a16:creationId xmlns:a16="http://schemas.microsoft.com/office/drawing/2014/main" id="{36E4443D-6557-479A-B542-0364623E5E75}"/>
                </a:ext>
              </a:extLst>
            </p:cNvPr>
            <p:cNvSpPr>
              <a:spLocks noChangeArrowheads="1"/>
            </p:cNvSpPr>
            <p:nvPr/>
          </p:nvSpPr>
          <p:spPr bwMode="auto">
            <a:xfrm>
              <a:off x="2089" y="211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27</a:t>
              </a:r>
            </a:p>
          </p:txBody>
        </p:sp>
        <p:sp>
          <p:nvSpPr>
            <p:cNvPr id="57" name="Rectangle 56">
              <a:extLst>
                <a:ext uri="{FF2B5EF4-FFF2-40B4-BE49-F238E27FC236}">
                  <a16:creationId xmlns:a16="http://schemas.microsoft.com/office/drawing/2014/main" id="{27088C9C-90FF-4445-9721-1F2892B8259A}"/>
                </a:ext>
              </a:extLst>
            </p:cNvPr>
            <p:cNvSpPr>
              <a:spLocks noChangeArrowheads="1"/>
            </p:cNvSpPr>
            <p:nvPr/>
          </p:nvSpPr>
          <p:spPr bwMode="auto">
            <a:xfrm>
              <a:off x="1550" y="2117"/>
              <a:ext cx="19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7</a:t>
              </a:r>
            </a:p>
          </p:txBody>
        </p:sp>
        <p:sp>
          <p:nvSpPr>
            <p:cNvPr id="58" name="Rectangle 57">
              <a:extLst>
                <a:ext uri="{FF2B5EF4-FFF2-40B4-BE49-F238E27FC236}">
                  <a16:creationId xmlns:a16="http://schemas.microsoft.com/office/drawing/2014/main" id="{60ED5C66-E11B-4F3D-8341-FF54C9C8B45D}"/>
                </a:ext>
              </a:extLst>
            </p:cNvPr>
            <p:cNvSpPr>
              <a:spLocks noChangeArrowheads="1"/>
            </p:cNvSpPr>
            <p:nvPr/>
          </p:nvSpPr>
          <p:spPr bwMode="auto">
            <a:xfrm>
              <a:off x="1193" y="2117"/>
              <a:ext cx="357"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54</a:t>
              </a:r>
            </a:p>
          </p:txBody>
        </p:sp>
        <p:sp>
          <p:nvSpPr>
            <p:cNvPr id="59" name="Rectangle 58">
              <a:extLst>
                <a:ext uri="{FF2B5EF4-FFF2-40B4-BE49-F238E27FC236}">
                  <a16:creationId xmlns:a16="http://schemas.microsoft.com/office/drawing/2014/main" id="{861FFBED-3834-4FC0-98B7-71C9B1B0A56F}"/>
                </a:ext>
              </a:extLst>
            </p:cNvPr>
            <p:cNvSpPr>
              <a:spLocks noChangeArrowheads="1"/>
            </p:cNvSpPr>
            <p:nvPr/>
          </p:nvSpPr>
          <p:spPr bwMode="auto">
            <a:xfrm>
              <a:off x="605" y="2117"/>
              <a:ext cx="24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b="1"/>
                <a:t>1</a:t>
              </a:r>
            </a:p>
          </p:txBody>
        </p:sp>
        <p:sp>
          <p:nvSpPr>
            <p:cNvPr id="60" name="Rectangle 59">
              <a:extLst>
                <a:ext uri="{FF2B5EF4-FFF2-40B4-BE49-F238E27FC236}">
                  <a16:creationId xmlns:a16="http://schemas.microsoft.com/office/drawing/2014/main" id="{006B0699-E8D8-4A28-AE78-4FBB7595630A}"/>
                </a:ext>
              </a:extLst>
            </p:cNvPr>
            <p:cNvSpPr>
              <a:spLocks noChangeArrowheads="1"/>
            </p:cNvSpPr>
            <p:nvPr/>
          </p:nvSpPr>
          <p:spPr bwMode="auto">
            <a:xfrm>
              <a:off x="249" y="211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hr-HR" altLang="sr-Latn-RS" b="1"/>
                <a:t>219</a:t>
              </a:r>
            </a:p>
          </p:txBody>
        </p:sp>
        <p:sp>
          <p:nvSpPr>
            <p:cNvPr id="61" name="Rectangle 60">
              <a:extLst>
                <a:ext uri="{FF2B5EF4-FFF2-40B4-BE49-F238E27FC236}">
                  <a16:creationId xmlns:a16="http://schemas.microsoft.com/office/drawing/2014/main" id="{2B2ABA9C-3B7E-4B16-88FD-EACE82733B5C}"/>
                </a:ext>
              </a:extLst>
            </p:cNvPr>
            <p:cNvSpPr>
              <a:spLocks noChangeArrowheads="1"/>
            </p:cNvSpPr>
            <p:nvPr/>
          </p:nvSpPr>
          <p:spPr bwMode="auto">
            <a:xfrm>
              <a:off x="2445" y="1887"/>
              <a:ext cx="46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b="1"/>
            </a:p>
          </p:txBody>
        </p:sp>
        <p:sp>
          <p:nvSpPr>
            <p:cNvPr id="62" name="Rectangle 61">
              <a:extLst>
                <a:ext uri="{FF2B5EF4-FFF2-40B4-BE49-F238E27FC236}">
                  <a16:creationId xmlns:a16="http://schemas.microsoft.com/office/drawing/2014/main" id="{688238A3-1599-43D6-AEB3-42D032A2D05F}"/>
                </a:ext>
              </a:extLst>
            </p:cNvPr>
            <p:cNvSpPr>
              <a:spLocks noChangeArrowheads="1"/>
            </p:cNvSpPr>
            <p:nvPr/>
          </p:nvSpPr>
          <p:spPr bwMode="auto">
            <a:xfrm>
              <a:off x="2089" y="188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endParaRPr lang="en-US" altLang="sr-Latn-RS" b="1"/>
            </a:p>
          </p:txBody>
        </p:sp>
        <p:sp>
          <p:nvSpPr>
            <p:cNvPr id="63" name="Rectangle 62">
              <a:extLst>
                <a:ext uri="{FF2B5EF4-FFF2-40B4-BE49-F238E27FC236}">
                  <a16:creationId xmlns:a16="http://schemas.microsoft.com/office/drawing/2014/main" id="{708CEE8A-A34B-4F62-8366-C537407B76B5}"/>
                </a:ext>
              </a:extLst>
            </p:cNvPr>
            <p:cNvSpPr>
              <a:spLocks noChangeArrowheads="1"/>
            </p:cNvSpPr>
            <p:nvPr/>
          </p:nvSpPr>
          <p:spPr bwMode="auto">
            <a:xfrm>
              <a:off x="1550" y="1887"/>
              <a:ext cx="19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b="1"/>
            </a:p>
          </p:txBody>
        </p:sp>
        <p:sp>
          <p:nvSpPr>
            <p:cNvPr id="64" name="Rectangle 63">
              <a:extLst>
                <a:ext uri="{FF2B5EF4-FFF2-40B4-BE49-F238E27FC236}">
                  <a16:creationId xmlns:a16="http://schemas.microsoft.com/office/drawing/2014/main" id="{77445218-8341-4F79-9B10-DD0353DE1CCA}"/>
                </a:ext>
              </a:extLst>
            </p:cNvPr>
            <p:cNvSpPr>
              <a:spLocks noChangeArrowheads="1"/>
            </p:cNvSpPr>
            <p:nvPr/>
          </p:nvSpPr>
          <p:spPr bwMode="auto">
            <a:xfrm>
              <a:off x="1193" y="1887"/>
              <a:ext cx="357"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endParaRPr lang="en-US" altLang="sr-Latn-RS" b="1"/>
            </a:p>
          </p:txBody>
        </p:sp>
        <p:sp>
          <p:nvSpPr>
            <p:cNvPr id="65" name="Rectangle 64">
              <a:extLst>
                <a:ext uri="{FF2B5EF4-FFF2-40B4-BE49-F238E27FC236}">
                  <a16:creationId xmlns:a16="http://schemas.microsoft.com/office/drawing/2014/main" id="{14401FC0-B517-48AB-9958-ABBF4309FE5D}"/>
                </a:ext>
              </a:extLst>
            </p:cNvPr>
            <p:cNvSpPr>
              <a:spLocks noChangeArrowheads="1"/>
            </p:cNvSpPr>
            <p:nvPr/>
          </p:nvSpPr>
          <p:spPr bwMode="auto">
            <a:xfrm>
              <a:off x="605" y="1887"/>
              <a:ext cx="244"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b="1"/>
            </a:p>
          </p:txBody>
        </p:sp>
        <p:sp>
          <p:nvSpPr>
            <p:cNvPr id="66" name="Rectangle 65">
              <a:extLst>
                <a:ext uri="{FF2B5EF4-FFF2-40B4-BE49-F238E27FC236}">
                  <a16:creationId xmlns:a16="http://schemas.microsoft.com/office/drawing/2014/main" id="{B29379AB-9198-4A34-BE8E-1105CC089A86}"/>
                </a:ext>
              </a:extLst>
            </p:cNvPr>
            <p:cNvSpPr>
              <a:spLocks noChangeArrowheads="1"/>
            </p:cNvSpPr>
            <p:nvPr/>
          </p:nvSpPr>
          <p:spPr bwMode="auto">
            <a:xfrm>
              <a:off x="249" y="1887"/>
              <a:ext cx="356"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endParaRPr lang="en-US" altLang="sr-Latn-RS" b="1"/>
            </a:p>
          </p:txBody>
        </p:sp>
        <p:sp>
          <p:nvSpPr>
            <p:cNvPr id="67" name="Rectangle 66">
              <a:extLst>
                <a:ext uri="{FF2B5EF4-FFF2-40B4-BE49-F238E27FC236}">
                  <a16:creationId xmlns:a16="http://schemas.microsoft.com/office/drawing/2014/main" id="{98115117-5219-4B24-AB23-EDD3362D744C}"/>
                </a:ext>
              </a:extLst>
            </p:cNvPr>
            <p:cNvSpPr>
              <a:spLocks noChangeArrowheads="1"/>
            </p:cNvSpPr>
            <p:nvPr/>
          </p:nvSpPr>
          <p:spPr bwMode="auto">
            <a:xfrm>
              <a:off x="2909" y="1657"/>
              <a:ext cx="202" cy="138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sz="4800" b="1">
                  <a:solidFill>
                    <a:srgbClr val="FF0000"/>
                  </a:solidFill>
                  <a:sym typeface="Wingdings 3" panose="05040102010807070707" pitchFamily="18" charset="2"/>
                </a:rPr>
                <a:t></a:t>
              </a:r>
            </a:p>
          </p:txBody>
        </p:sp>
        <p:sp>
          <p:nvSpPr>
            <p:cNvPr id="68" name="Rectangle 67">
              <a:extLst>
                <a:ext uri="{FF2B5EF4-FFF2-40B4-BE49-F238E27FC236}">
                  <a16:creationId xmlns:a16="http://schemas.microsoft.com/office/drawing/2014/main" id="{2C60C01E-EF56-48BB-BE3D-B40C0E96BBC9}"/>
                </a:ext>
              </a:extLst>
            </p:cNvPr>
            <p:cNvSpPr>
              <a:spLocks noChangeArrowheads="1"/>
            </p:cNvSpPr>
            <p:nvPr/>
          </p:nvSpPr>
          <p:spPr bwMode="auto">
            <a:xfrm>
              <a:off x="2089" y="1657"/>
              <a:ext cx="820"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hr-HR" altLang="sr-Latn-RS" b="1"/>
                <a:t>439 :16</a:t>
              </a:r>
            </a:p>
          </p:txBody>
        </p:sp>
        <p:sp>
          <p:nvSpPr>
            <p:cNvPr id="69" name="Rectangle 68">
              <a:extLst>
                <a:ext uri="{FF2B5EF4-FFF2-40B4-BE49-F238E27FC236}">
                  <a16:creationId xmlns:a16="http://schemas.microsoft.com/office/drawing/2014/main" id="{AAC8A7CC-F62B-45E5-ADF8-6024554908DA}"/>
                </a:ext>
              </a:extLst>
            </p:cNvPr>
            <p:cNvSpPr>
              <a:spLocks noChangeArrowheads="1"/>
            </p:cNvSpPr>
            <p:nvPr/>
          </p:nvSpPr>
          <p:spPr bwMode="auto">
            <a:xfrm>
              <a:off x="1746" y="1657"/>
              <a:ext cx="343" cy="138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sz="4800" b="1">
                  <a:solidFill>
                    <a:srgbClr val="FF0000"/>
                  </a:solidFill>
                  <a:sym typeface="Wingdings 3" panose="05040102010807070707" pitchFamily="18" charset="2"/>
                </a:rPr>
                <a:t></a:t>
              </a:r>
            </a:p>
          </p:txBody>
        </p:sp>
        <p:sp>
          <p:nvSpPr>
            <p:cNvPr id="70" name="Rectangle 69">
              <a:extLst>
                <a:ext uri="{FF2B5EF4-FFF2-40B4-BE49-F238E27FC236}">
                  <a16:creationId xmlns:a16="http://schemas.microsoft.com/office/drawing/2014/main" id="{1BE94935-034F-4F72-B920-48A4395DA9CC}"/>
                </a:ext>
              </a:extLst>
            </p:cNvPr>
            <p:cNvSpPr>
              <a:spLocks noChangeArrowheads="1"/>
            </p:cNvSpPr>
            <p:nvPr/>
          </p:nvSpPr>
          <p:spPr bwMode="auto">
            <a:xfrm>
              <a:off x="1193" y="1657"/>
              <a:ext cx="553"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hr-HR" altLang="sr-Latn-RS" b="1"/>
                <a:t>439 :8</a:t>
              </a:r>
            </a:p>
          </p:txBody>
        </p:sp>
        <p:sp>
          <p:nvSpPr>
            <p:cNvPr id="71" name="Rectangle 70">
              <a:extLst>
                <a:ext uri="{FF2B5EF4-FFF2-40B4-BE49-F238E27FC236}">
                  <a16:creationId xmlns:a16="http://schemas.microsoft.com/office/drawing/2014/main" id="{DD95CA7C-90A9-42BA-8842-4886EE8056E9}"/>
                </a:ext>
              </a:extLst>
            </p:cNvPr>
            <p:cNvSpPr>
              <a:spLocks noChangeArrowheads="1"/>
            </p:cNvSpPr>
            <p:nvPr/>
          </p:nvSpPr>
          <p:spPr bwMode="auto">
            <a:xfrm>
              <a:off x="849" y="1657"/>
              <a:ext cx="344" cy="25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sz="4800" b="1">
                  <a:solidFill>
                    <a:srgbClr val="FF0000"/>
                  </a:solidFill>
                  <a:sym typeface="Wingdings 3" panose="05040102010807070707" pitchFamily="18" charset="2"/>
                </a:rPr>
                <a:t></a:t>
              </a:r>
              <a:endParaRPr lang="hr-HR" altLang="sr-Latn-RS" sz="4800" b="1">
                <a:solidFill>
                  <a:srgbClr val="FF0000"/>
                </a:solidFill>
              </a:endParaRPr>
            </a:p>
          </p:txBody>
        </p:sp>
        <p:sp>
          <p:nvSpPr>
            <p:cNvPr id="72" name="Rectangle 71">
              <a:extLst>
                <a:ext uri="{FF2B5EF4-FFF2-40B4-BE49-F238E27FC236}">
                  <a16:creationId xmlns:a16="http://schemas.microsoft.com/office/drawing/2014/main" id="{F9B55EF6-F5EE-4289-BC2B-74B73E15FD3F}"/>
                </a:ext>
              </a:extLst>
            </p:cNvPr>
            <p:cNvSpPr>
              <a:spLocks noChangeArrowheads="1"/>
            </p:cNvSpPr>
            <p:nvPr/>
          </p:nvSpPr>
          <p:spPr bwMode="auto">
            <a:xfrm>
              <a:off x="249" y="1657"/>
              <a:ext cx="600"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hr-HR" altLang="sr-Latn-RS" b="1"/>
                <a:t>439 :2</a:t>
              </a:r>
            </a:p>
          </p:txBody>
        </p:sp>
        <p:sp>
          <p:nvSpPr>
            <p:cNvPr id="73" name="Line 72">
              <a:extLst>
                <a:ext uri="{FF2B5EF4-FFF2-40B4-BE49-F238E27FC236}">
                  <a16:creationId xmlns:a16="http://schemas.microsoft.com/office/drawing/2014/main" id="{4B8A008F-4C2A-4C9D-BFC8-E4B857D5A9C8}"/>
                </a:ext>
              </a:extLst>
            </p:cNvPr>
            <p:cNvSpPr>
              <a:spLocks noChangeShapeType="1"/>
            </p:cNvSpPr>
            <p:nvPr/>
          </p:nvSpPr>
          <p:spPr bwMode="auto">
            <a:xfrm>
              <a:off x="249" y="1657"/>
              <a:ext cx="600" cy="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74" name="Line 73">
              <a:extLst>
                <a:ext uri="{FF2B5EF4-FFF2-40B4-BE49-F238E27FC236}">
                  <a16:creationId xmlns:a16="http://schemas.microsoft.com/office/drawing/2014/main" id="{97CBD2A8-1537-4D52-91CA-CD1D95DB8EAE}"/>
                </a:ext>
              </a:extLst>
            </p:cNvPr>
            <p:cNvSpPr>
              <a:spLocks noChangeShapeType="1"/>
            </p:cNvSpPr>
            <p:nvPr/>
          </p:nvSpPr>
          <p:spPr bwMode="auto">
            <a:xfrm>
              <a:off x="249" y="4187"/>
              <a:ext cx="356" cy="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75" name="Line 74">
              <a:extLst>
                <a:ext uri="{FF2B5EF4-FFF2-40B4-BE49-F238E27FC236}">
                  <a16:creationId xmlns:a16="http://schemas.microsoft.com/office/drawing/2014/main" id="{DBF62399-8B8B-4BE5-AA70-53E9E8DA11C5}"/>
                </a:ext>
              </a:extLst>
            </p:cNvPr>
            <p:cNvSpPr>
              <a:spLocks noChangeShapeType="1"/>
            </p:cNvSpPr>
            <p:nvPr/>
          </p:nvSpPr>
          <p:spPr bwMode="auto">
            <a:xfrm>
              <a:off x="249" y="1657"/>
              <a:ext cx="0" cy="2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76" name="Line 75">
              <a:extLst>
                <a:ext uri="{FF2B5EF4-FFF2-40B4-BE49-F238E27FC236}">
                  <a16:creationId xmlns:a16="http://schemas.microsoft.com/office/drawing/2014/main" id="{2DBF3983-7C63-4581-A9F6-231BC9309073}"/>
                </a:ext>
              </a:extLst>
            </p:cNvPr>
            <p:cNvSpPr>
              <a:spLocks noChangeShapeType="1"/>
            </p:cNvSpPr>
            <p:nvPr/>
          </p:nvSpPr>
          <p:spPr bwMode="auto">
            <a:xfrm>
              <a:off x="3111" y="1657"/>
              <a:ext cx="0" cy="25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77" name="Line 76">
              <a:extLst>
                <a:ext uri="{FF2B5EF4-FFF2-40B4-BE49-F238E27FC236}">
                  <a16:creationId xmlns:a16="http://schemas.microsoft.com/office/drawing/2014/main" id="{F7A2B17D-6BCC-4F3B-89BA-6C622C196A61}"/>
                </a:ext>
              </a:extLst>
            </p:cNvPr>
            <p:cNvSpPr>
              <a:spLocks noChangeShapeType="1"/>
            </p:cNvSpPr>
            <p:nvPr/>
          </p:nvSpPr>
          <p:spPr bwMode="auto">
            <a:xfrm>
              <a:off x="849" y="1657"/>
              <a:ext cx="897" cy="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78" name="Line 77">
              <a:extLst>
                <a:ext uri="{FF2B5EF4-FFF2-40B4-BE49-F238E27FC236}">
                  <a16:creationId xmlns:a16="http://schemas.microsoft.com/office/drawing/2014/main" id="{B658AD6E-8C7A-40D4-9BB1-E15AB558E1C6}"/>
                </a:ext>
              </a:extLst>
            </p:cNvPr>
            <p:cNvSpPr>
              <a:spLocks noChangeShapeType="1"/>
            </p:cNvSpPr>
            <p:nvPr/>
          </p:nvSpPr>
          <p:spPr bwMode="auto">
            <a:xfrm>
              <a:off x="249" y="1887"/>
              <a:ext cx="0" cy="2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79" name="Line 78">
              <a:extLst>
                <a:ext uri="{FF2B5EF4-FFF2-40B4-BE49-F238E27FC236}">
                  <a16:creationId xmlns:a16="http://schemas.microsoft.com/office/drawing/2014/main" id="{6A01BEF9-EC8C-42BC-BD23-5909308A0E97}"/>
                </a:ext>
              </a:extLst>
            </p:cNvPr>
            <p:cNvSpPr>
              <a:spLocks noChangeShapeType="1"/>
            </p:cNvSpPr>
            <p:nvPr/>
          </p:nvSpPr>
          <p:spPr bwMode="auto">
            <a:xfrm>
              <a:off x="849" y="4187"/>
              <a:ext cx="701" cy="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80" name="Line 79">
              <a:extLst>
                <a:ext uri="{FF2B5EF4-FFF2-40B4-BE49-F238E27FC236}">
                  <a16:creationId xmlns:a16="http://schemas.microsoft.com/office/drawing/2014/main" id="{A0B02C4A-77FB-4BAA-9231-2F59E1A42B41}"/>
                </a:ext>
              </a:extLst>
            </p:cNvPr>
            <p:cNvSpPr>
              <a:spLocks noChangeShapeType="1"/>
            </p:cNvSpPr>
            <p:nvPr/>
          </p:nvSpPr>
          <p:spPr bwMode="auto">
            <a:xfrm>
              <a:off x="1746" y="1657"/>
              <a:ext cx="1163" cy="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81" name="Line 80">
              <a:extLst>
                <a:ext uri="{FF2B5EF4-FFF2-40B4-BE49-F238E27FC236}">
                  <a16:creationId xmlns:a16="http://schemas.microsoft.com/office/drawing/2014/main" id="{144231EA-2FD4-4705-899E-0476A6EEA31C}"/>
                </a:ext>
              </a:extLst>
            </p:cNvPr>
            <p:cNvSpPr>
              <a:spLocks noChangeShapeType="1"/>
            </p:cNvSpPr>
            <p:nvPr/>
          </p:nvSpPr>
          <p:spPr bwMode="auto">
            <a:xfrm>
              <a:off x="1746" y="4187"/>
              <a:ext cx="699" cy="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82" name="Line 81">
              <a:extLst>
                <a:ext uri="{FF2B5EF4-FFF2-40B4-BE49-F238E27FC236}">
                  <a16:creationId xmlns:a16="http://schemas.microsoft.com/office/drawing/2014/main" id="{42A19E42-EB75-4838-AB62-CBCEADEDD67B}"/>
                </a:ext>
              </a:extLst>
            </p:cNvPr>
            <p:cNvSpPr>
              <a:spLocks noChangeShapeType="1"/>
            </p:cNvSpPr>
            <p:nvPr/>
          </p:nvSpPr>
          <p:spPr bwMode="auto">
            <a:xfrm>
              <a:off x="2909" y="1657"/>
              <a:ext cx="202" cy="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83" name="Line 82">
              <a:extLst>
                <a:ext uri="{FF2B5EF4-FFF2-40B4-BE49-F238E27FC236}">
                  <a16:creationId xmlns:a16="http://schemas.microsoft.com/office/drawing/2014/main" id="{60453C23-E3A8-4DBA-BA23-26C24EBE8F19}"/>
                </a:ext>
              </a:extLst>
            </p:cNvPr>
            <p:cNvSpPr>
              <a:spLocks noChangeShapeType="1"/>
            </p:cNvSpPr>
            <p:nvPr/>
          </p:nvSpPr>
          <p:spPr bwMode="auto">
            <a:xfrm>
              <a:off x="2909" y="4187"/>
              <a:ext cx="202" cy="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84" name="Line 83">
              <a:extLst>
                <a:ext uri="{FF2B5EF4-FFF2-40B4-BE49-F238E27FC236}">
                  <a16:creationId xmlns:a16="http://schemas.microsoft.com/office/drawing/2014/main" id="{4DFB263C-B298-4562-B766-AF84175420BD}"/>
                </a:ext>
              </a:extLst>
            </p:cNvPr>
            <p:cNvSpPr>
              <a:spLocks noChangeShapeType="1"/>
            </p:cNvSpPr>
            <p:nvPr/>
          </p:nvSpPr>
          <p:spPr bwMode="auto">
            <a:xfrm>
              <a:off x="249" y="2117"/>
              <a:ext cx="0" cy="2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85" name="Line 84">
              <a:extLst>
                <a:ext uri="{FF2B5EF4-FFF2-40B4-BE49-F238E27FC236}">
                  <a16:creationId xmlns:a16="http://schemas.microsoft.com/office/drawing/2014/main" id="{C8C7B270-92CB-412B-8BC3-9D2F9D9AC14A}"/>
                </a:ext>
              </a:extLst>
            </p:cNvPr>
            <p:cNvSpPr>
              <a:spLocks noChangeShapeType="1"/>
            </p:cNvSpPr>
            <p:nvPr/>
          </p:nvSpPr>
          <p:spPr bwMode="auto">
            <a:xfrm>
              <a:off x="249" y="2347"/>
              <a:ext cx="0" cy="2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86" name="Line 85">
              <a:extLst>
                <a:ext uri="{FF2B5EF4-FFF2-40B4-BE49-F238E27FC236}">
                  <a16:creationId xmlns:a16="http://schemas.microsoft.com/office/drawing/2014/main" id="{CEBDDCF5-7038-4842-B5D9-744D33166DBD}"/>
                </a:ext>
              </a:extLst>
            </p:cNvPr>
            <p:cNvSpPr>
              <a:spLocks noChangeShapeType="1"/>
            </p:cNvSpPr>
            <p:nvPr/>
          </p:nvSpPr>
          <p:spPr bwMode="auto">
            <a:xfrm>
              <a:off x="249" y="2577"/>
              <a:ext cx="0" cy="2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87" name="Line 86">
              <a:extLst>
                <a:ext uri="{FF2B5EF4-FFF2-40B4-BE49-F238E27FC236}">
                  <a16:creationId xmlns:a16="http://schemas.microsoft.com/office/drawing/2014/main" id="{6093A509-25F5-43B1-B5F1-E6E0C58B749F}"/>
                </a:ext>
              </a:extLst>
            </p:cNvPr>
            <p:cNvSpPr>
              <a:spLocks noChangeShapeType="1"/>
            </p:cNvSpPr>
            <p:nvPr/>
          </p:nvSpPr>
          <p:spPr bwMode="auto">
            <a:xfrm>
              <a:off x="249" y="2807"/>
              <a:ext cx="0" cy="2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88" name="Line 87">
              <a:extLst>
                <a:ext uri="{FF2B5EF4-FFF2-40B4-BE49-F238E27FC236}">
                  <a16:creationId xmlns:a16="http://schemas.microsoft.com/office/drawing/2014/main" id="{F1C838F9-00AB-4BF4-8E92-E49B4C7BC784}"/>
                </a:ext>
              </a:extLst>
            </p:cNvPr>
            <p:cNvSpPr>
              <a:spLocks noChangeShapeType="1"/>
            </p:cNvSpPr>
            <p:nvPr/>
          </p:nvSpPr>
          <p:spPr bwMode="auto">
            <a:xfrm>
              <a:off x="249" y="3037"/>
              <a:ext cx="0" cy="2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89" name="Line 88">
              <a:extLst>
                <a:ext uri="{FF2B5EF4-FFF2-40B4-BE49-F238E27FC236}">
                  <a16:creationId xmlns:a16="http://schemas.microsoft.com/office/drawing/2014/main" id="{BDEC1973-6ACF-49ED-A62F-C8EC37F4C8A2}"/>
                </a:ext>
              </a:extLst>
            </p:cNvPr>
            <p:cNvSpPr>
              <a:spLocks noChangeShapeType="1"/>
            </p:cNvSpPr>
            <p:nvPr/>
          </p:nvSpPr>
          <p:spPr bwMode="auto">
            <a:xfrm>
              <a:off x="249" y="3267"/>
              <a:ext cx="0" cy="2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0" name="Line 89">
              <a:extLst>
                <a:ext uri="{FF2B5EF4-FFF2-40B4-BE49-F238E27FC236}">
                  <a16:creationId xmlns:a16="http://schemas.microsoft.com/office/drawing/2014/main" id="{80A38AF6-63D2-4C2D-A5CF-020021BECD46}"/>
                </a:ext>
              </a:extLst>
            </p:cNvPr>
            <p:cNvSpPr>
              <a:spLocks noChangeShapeType="1"/>
            </p:cNvSpPr>
            <p:nvPr/>
          </p:nvSpPr>
          <p:spPr bwMode="auto">
            <a:xfrm>
              <a:off x="249" y="3497"/>
              <a:ext cx="0" cy="2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1" name="Line 90">
              <a:extLst>
                <a:ext uri="{FF2B5EF4-FFF2-40B4-BE49-F238E27FC236}">
                  <a16:creationId xmlns:a16="http://schemas.microsoft.com/office/drawing/2014/main" id="{AAAF0612-1AB1-4154-A654-8071D2DA0B6A}"/>
                </a:ext>
              </a:extLst>
            </p:cNvPr>
            <p:cNvSpPr>
              <a:spLocks noChangeShapeType="1"/>
            </p:cNvSpPr>
            <p:nvPr/>
          </p:nvSpPr>
          <p:spPr bwMode="auto">
            <a:xfrm>
              <a:off x="249" y="3727"/>
              <a:ext cx="0" cy="2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2" name="Line 91">
              <a:extLst>
                <a:ext uri="{FF2B5EF4-FFF2-40B4-BE49-F238E27FC236}">
                  <a16:creationId xmlns:a16="http://schemas.microsoft.com/office/drawing/2014/main" id="{38367197-60EE-4189-A4BB-2B4E91FBB9E5}"/>
                </a:ext>
              </a:extLst>
            </p:cNvPr>
            <p:cNvSpPr>
              <a:spLocks noChangeShapeType="1"/>
            </p:cNvSpPr>
            <p:nvPr/>
          </p:nvSpPr>
          <p:spPr bwMode="auto">
            <a:xfrm>
              <a:off x="249" y="3957"/>
              <a:ext cx="0" cy="23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3" name="Line 92">
              <a:extLst>
                <a:ext uri="{FF2B5EF4-FFF2-40B4-BE49-F238E27FC236}">
                  <a16:creationId xmlns:a16="http://schemas.microsoft.com/office/drawing/2014/main" id="{40C52BDA-D2DE-47F5-889F-4E46C50A639C}"/>
                </a:ext>
              </a:extLst>
            </p:cNvPr>
            <p:cNvSpPr>
              <a:spLocks noChangeShapeType="1"/>
            </p:cNvSpPr>
            <p:nvPr/>
          </p:nvSpPr>
          <p:spPr bwMode="auto">
            <a:xfrm>
              <a:off x="605" y="4187"/>
              <a:ext cx="244" cy="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4" name="Line 93">
              <a:extLst>
                <a:ext uri="{FF2B5EF4-FFF2-40B4-BE49-F238E27FC236}">
                  <a16:creationId xmlns:a16="http://schemas.microsoft.com/office/drawing/2014/main" id="{67C9B47C-7240-453D-ABFD-32546BEB4CF6}"/>
                </a:ext>
              </a:extLst>
            </p:cNvPr>
            <p:cNvSpPr>
              <a:spLocks noChangeShapeType="1"/>
            </p:cNvSpPr>
            <p:nvPr/>
          </p:nvSpPr>
          <p:spPr bwMode="auto">
            <a:xfrm>
              <a:off x="1550" y="4187"/>
              <a:ext cx="196" cy="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5" name="Line 94">
              <a:extLst>
                <a:ext uri="{FF2B5EF4-FFF2-40B4-BE49-F238E27FC236}">
                  <a16:creationId xmlns:a16="http://schemas.microsoft.com/office/drawing/2014/main" id="{9E4D9511-7B87-4E64-8132-B4C59A087F59}"/>
                </a:ext>
              </a:extLst>
            </p:cNvPr>
            <p:cNvSpPr>
              <a:spLocks noChangeShapeType="1"/>
            </p:cNvSpPr>
            <p:nvPr/>
          </p:nvSpPr>
          <p:spPr bwMode="auto">
            <a:xfrm>
              <a:off x="2445" y="4187"/>
              <a:ext cx="464" cy="0"/>
            </a:xfrm>
            <a:prstGeom prst="line">
              <a:avLst/>
            </a:prstGeom>
            <a:grp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6" name="Line 95">
              <a:extLst>
                <a:ext uri="{FF2B5EF4-FFF2-40B4-BE49-F238E27FC236}">
                  <a16:creationId xmlns:a16="http://schemas.microsoft.com/office/drawing/2014/main" id="{07D00BB7-5316-4C9A-B5C3-9F6F75E0E5EE}"/>
                </a:ext>
              </a:extLst>
            </p:cNvPr>
            <p:cNvSpPr>
              <a:spLocks noChangeShapeType="1"/>
            </p:cNvSpPr>
            <p:nvPr/>
          </p:nvSpPr>
          <p:spPr bwMode="auto">
            <a:xfrm>
              <a:off x="249" y="1887"/>
              <a:ext cx="600" cy="0"/>
            </a:xfrm>
            <a:prstGeom prst="line">
              <a:avLst/>
            </a:prstGeom>
            <a:grp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7" name="Line 96">
              <a:extLst>
                <a:ext uri="{FF2B5EF4-FFF2-40B4-BE49-F238E27FC236}">
                  <a16:creationId xmlns:a16="http://schemas.microsoft.com/office/drawing/2014/main" id="{89E58458-F0BF-46DA-B0D4-F5F920B0CCD7}"/>
                </a:ext>
              </a:extLst>
            </p:cNvPr>
            <p:cNvSpPr>
              <a:spLocks noChangeShapeType="1"/>
            </p:cNvSpPr>
            <p:nvPr/>
          </p:nvSpPr>
          <p:spPr bwMode="auto">
            <a:xfrm>
              <a:off x="1193" y="1887"/>
              <a:ext cx="553" cy="0"/>
            </a:xfrm>
            <a:prstGeom prst="line">
              <a:avLst/>
            </a:prstGeom>
            <a:grp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8" name="Line 97">
              <a:extLst>
                <a:ext uri="{FF2B5EF4-FFF2-40B4-BE49-F238E27FC236}">
                  <a16:creationId xmlns:a16="http://schemas.microsoft.com/office/drawing/2014/main" id="{BAE42960-1468-41AF-84EC-AC8BDB1A2A44}"/>
                </a:ext>
              </a:extLst>
            </p:cNvPr>
            <p:cNvSpPr>
              <a:spLocks noChangeShapeType="1"/>
            </p:cNvSpPr>
            <p:nvPr/>
          </p:nvSpPr>
          <p:spPr bwMode="auto">
            <a:xfrm>
              <a:off x="2089" y="1887"/>
              <a:ext cx="820" cy="0"/>
            </a:xfrm>
            <a:prstGeom prst="line">
              <a:avLst/>
            </a:prstGeom>
            <a:grp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9" name="Line 98">
              <a:extLst>
                <a:ext uri="{FF2B5EF4-FFF2-40B4-BE49-F238E27FC236}">
                  <a16:creationId xmlns:a16="http://schemas.microsoft.com/office/drawing/2014/main" id="{072676CD-058B-4C1F-AF81-ED70DD0647E9}"/>
                </a:ext>
              </a:extLst>
            </p:cNvPr>
            <p:cNvSpPr>
              <a:spLocks noChangeShapeType="1"/>
            </p:cNvSpPr>
            <p:nvPr/>
          </p:nvSpPr>
          <p:spPr bwMode="auto">
            <a:xfrm>
              <a:off x="605" y="1887"/>
              <a:ext cx="0" cy="2300"/>
            </a:xfrm>
            <a:prstGeom prst="line">
              <a:avLst/>
            </a:prstGeom>
            <a:grp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00" name="Line 99">
              <a:extLst>
                <a:ext uri="{FF2B5EF4-FFF2-40B4-BE49-F238E27FC236}">
                  <a16:creationId xmlns:a16="http://schemas.microsoft.com/office/drawing/2014/main" id="{F604335D-D9B5-4448-B96A-7A01E15C3E59}"/>
                </a:ext>
              </a:extLst>
            </p:cNvPr>
            <p:cNvSpPr>
              <a:spLocks noChangeShapeType="1"/>
            </p:cNvSpPr>
            <p:nvPr/>
          </p:nvSpPr>
          <p:spPr bwMode="auto">
            <a:xfrm>
              <a:off x="1550" y="1887"/>
              <a:ext cx="0" cy="920"/>
            </a:xfrm>
            <a:prstGeom prst="line">
              <a:avLst/>
            </a:prstGeom>
            <a:grp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01" name="Line 100">
              <a:extLst>
                <a:ext uri="{FF2B5EF4-FFF2-40B4-BE49-F238E27FC236}">
                  <a16:creationId xmlns:a16="http://schemas.microsoft.com/office/drawing/2014/main" id="{5DC20ED9-D2D9-413F-B855-2CC88BFCC3CC}"/>
                </a:ext>
              </a:extLst>
            </p:cNvPr>
            <p:cNvSpPr>
              <a:spLocks noChangeShapeType="1"/>
            </p:cNvSpPr>
            <p:nvPr/>
          </p:nvSpPr>
          <p:spPr bwMode="auto">
            <a:xfrm>
              <a:off x="2445" y="1887"/>
              <a:ext cx="0" cy="920"/>
            </a:xfrm>
            <a:prstGeom prst="line">
              <a:avLst/>
            </a:prstGeom>
            <a:grp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grpSp>
      <p:grpSp>
        <p:nvGrpSpPr>
          <p:cNvPr id="102" name="Group 106">
            <a:extLst>
              <a:ext uri="{FF2B5EF4-FFF2-40B4-BE49-F238E27FC236}">
                <a16:creationId xmlns:a16="http://schemas.microsoft.com/office/drawing/2014/main" id="{E66E842B-7B34-43AE-8CF0-A5076086CE9F}"/>
              </a:ext>
            </a:extLst>
          </p:cNvPr>
          <p:cNvGrpSpPr>
            <a:grpSpLocks/>
          </p:cNvGrpSpPr>
          <p:nvPr/>
        </p:nvGrpSpPr>
        <p:grpSpPr bwMode="auto">
          <a:xfrm>
            <a:off x="5652319" y="1133165"/>
            <a:ext cx="2808287" cy="1851025"/>
            <a:chOff x="3515" y="1135"/>
            <a:chExt cx="1769" cy="1166"/>
          </a:xfrm>
          <a:solidFill>
            <a:schemeClr val="bg1"/>
          </a:solidFill>
        </p:grpSpPr>
        <p:graphicFrame>
          <p:nvGraphicFramePr>
            <p:cNvPr id="103" name="Object 101">
              <a:extLst>
                <a:ext uri="{FF2B5EF4-FFF2-40B4-BE49-F238E27FC236}">
                  <a16:creationId xmlns:a16="http://schemas.microsoft.com/office/drawing/2014/main" id="{EBEE3C38-9E66-4936-A0E5-161A240A90B1}"/>
                </a:ext>
              </a:extLst>
            </p:cNvPr>
            <p:cNvGraphicFramePr>
              <a:graphicFrameLocks noChangeAspect="1"/>
            </p:cNvGraphicFramePr>
            <p:nvPr>
              <p:extLst>
                <p:ext uri="{D42A27DB-BD31-4B8C-83A1-F6EECF244321}">
                  <p14:modId xmlns:p14="http://schemas.microsoft.com/office/powerpoint/2010/main" val="2717018453"/>
                </p:ext>
              </p:extLst>
            </p:nvPr>
          </p:nvGraphicFramePr>
          <p:xfrm>
            <a:off x="3515" y="1135"/>
            <a:ext cx="1769" cy="277"/>
          </p:xfrm>
          <a:graphic>
            <a:graphicData uri="http://schemas.openxmlformats.org/presentationml/2006/ole">
              <mc:AlternateContent xmlns:mc="http://schemas.openxmlformats.org/markup-compatibility/2006">
                <mc:Choice xmlns:v="urn:schemas-microsoft-com:vml" Requires="v">
                  <p:oleObj name="Equation" r:id="rId2" imgW="1371600" imgH="215640" progId="Equation.DSMT4">
                    <p:embed/>
                  </p:oleObj>
                </mc:Choice>
                <mc:Fallback>
                  <p:oleObj name="Equation" r:id="rId2" imgW="1371600" imgH="215640" progId="Equation.DSMT4">
                    <p:embed/>
                    <p:pic>
                      <p:nvPicPr>
                        <p:cNvPr id="57445" name="Object 101">
                          <a:extLst>
                            <a:ext uri="{FF2B5EF4-FFF2-40B4-BE49-F238E27FC236}">
                              <a16:creationId xmlns:a16="http://schemas.microsoft.com/office/drawing/2014/main" id="{41734307-CFEE-42EC-BDED-29060352F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 y="1135"/>
                          <a:ext cx="1769" cy="277"/>
                        </a:xfrm>
                        <a:prstGeom prst="rect">
                          <a:avLst/>
                        </a:prstGeom>
                        <a:solidFill>
                          <a:schemeClr val="bg1"/>
                        </a:solidFill>
                        <a:ln w="28575">
                          <a:solidFill>
                            <a:schemeClr val="accent2"/>
                          </a:solidFill>
                          <a:miter lim="800000"/>
                          <a:headEnd/>
                          <a:tailEnd/>
                        </a:ln>
                        <a:effectLst>
                          <a:outerShdw dist="71842" dir="2700000" algn="ctr" rotWithShape="0">
                            <a:schemeClr val="accent2">
                              <a:alpha val="50000"/>
                            </a:schemeClr>
                          </a:outerShdw>
                        </a:effectLst>
                      </p:spPr>
                    </p:pic>
                  </p:oleObj>
                </mc:Fallback>
              </mc:AlternateContent>
            </a:graphicData>
          </a:graphic>
        </p:graphicFrame>
        <p:graphicFrame>
          <p:nvGraphicFramePr>
            <p:cNvPr id="104" name="Object 103">
              <a:extLst>
                <a:ext uri="{FF2B5EF4-FFF2-40B4-BE49-F238E27FC236}">
                  <a16:creationId xmlns:a16="http://schemas.microsoft.com/office/drawing/2014/main" id="{550C984B-EDDF-4010-A6C6-484F5C30A404}"/>
                </a:ext>
              </a:extLst>
            </p:cNvPr>
            <p:cNvGraphicFramePr>
              <a:graphicFrameLocks noChangeAspect="1"/>
            </p:cNvGraphicFramePr>
            <p:nvPr>
              <p:extLst>
                <p:ext uri="{D42A27DB-BD31-4B8C-83A1-F6EECF244321}">
                  <p14:modId xmlns:p14="http://schemas.microsoft.com/office/powerpoint/2010/main" val="2564756411"/>
                </p:ext>
              </p:extLst>
            </p:nvPr>
          </p:nvGraphicFramePr>
          <p:xfrm>
            <a:off x="3515" y="2024"/>
            <a:ext cx="1163" cy="277"/>
          </p:xfrm>
          <a:graphic>
            <a:graphicData uri="http://schemas.openxmlformats.org/presentationml/2006/ole">
              <mc:AlternateContent xmlns:mc="http://schemas.openxmlformats.org/markup-compatibility/2006">
                <mc:Choice xmlns:v="urn:schemas-microsoft-com:vml" Requires="v">
                  <p:oleObj name="Equation" r:id="rId4" imgW="901440" imgH="215640" progId="Equation.DSMT4">
                    <p:embed/>
                  </p:oleObj>
                </mc:Choice>
                <mc:Fallback>
                  <p:oleObj name="Equation" r:id="rId4" imgW="901440" imgH="215640" progId="Equation.DSMT4">
                    <p:embed/>
                    <p:pic>
                      <p:nvPicPr>
                        <p:cNvPr id="57447" name="Object 103">
                          <a:extLst>
                            <a:ext uri="{FF2B5EF4-FFF2-40B4-BE49-F238E27FC236}">
                              <a16:creationId xmlns:a16="http://schemas.microsoft.com/office/drawing/2014/main" id="{08875E29-C3B0-4F92-AE1E-19EBF38AE5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 y="2024"/>
                          <a:ext cx="1163" cy="277"/>
                        </a:xfrm>
                        <a:prstGeom prst="rect">
                          <a:avLst/>
                        </a:prstGeom>
                        <a:solidFill>
                          <a:schemeClr val="bg1"/>
                        </a:solidFill>
                        <a:ln w="28575">
                          <a:solidFill>
                            <a:schemeClr val="accent2"/>
                          </a:solidFill>
                          <a:miter lim="800000"/>
                          <a:headEnd/>
                          <a:tailEnd/>
                        </a:ln>
                        <a:effectLst>
                          <a:outerShdw dist="71842" dir="2700000" algn="ctr" rotWithShape="0">
                            <a:schemeClr val="accent2">
                              <a:alpha val="50000"/>
                            </a:schemeClr>
                          </a:outerShdw>
                        </a:effectLst>
                      </p:spPr>
                    </p:pic>
                  </p:oleObj>
                </mc:Fallback>
              </mc:AlternateContent>
            </a:graphicData>
          </a:graphic>
        </p:graphicFrame>
        <p:graphicFrame>
          <p:nvGraphicFramePr>
            <p:cNvPr id="105" name="Object 104">
              <a:extLst>
                <a:ext uri="{FF2B5EF4-FFF2-40B4-BE49-F238E27FC236}">
                  <a16:creationId xmlns:a16="http://schemas.microsoft.com/office/drawing/2014/main" id="{84843BFC-4A07-4EBF-A0D2-FE1081C55178}"/>
                </a:ext>
              </a:extLst>
            </p:cNvPr>
            <p:cNvGraphicFramePr>
              <a:graphicFrameLocks noChangeAspect="1"/>
            </p:cNvGraphicFramePr>
            <p:nvPr>
              <p:extLst>
                <p:ext uri="{D42A27DB-BD31-4B8C-83A1-F6EECF244321}">
                  <p14:modId xmlns:p14="http://schemas.microsoft.com/office/powerpoint/2010/main" val="589440174"/>
                </p:ext>
              </p:extLst>
            </p:nvPr>
          </p:nvGraphicFramePr>
          <p:xfrm>
            <a:off x="3515" y="1616"/>
            <a:ext cx="1147" cy="277"/>
          </p:xfrm>
          <a:graphic>
            <a:graphicData uri="http://schemas.openxmlformats.org/presentationml/2006/ole">
              <mc:AlternateContent xmlns:mc="http://schemas.openxmlformats.org/markup-compatibility/2006">
                <mc:Choice xmlns:v="urn:schemas-microsoft-com:vml" Requires="v">
                  <p:oleObj name="Equation" r:id="rId6" imgW="888840" imgH="215640" progId="Equation.DSMT4">
                    <p:embed/>
                  </p:oleObj>
                </mc:Choice>
                <mc:Fallback>
                  <p:oleObj name="Equation" r:id="rId6" imgW="888840" imgH="215640" progId="Equation.DSMT4">
                    <p:embed/>
                    <p:pic>
                      <p:nvPicPr>
                        <p:cNvPr id="57448" name="Object 104">
                          <a:extLst>
                            <a:ext uri="{FF2B5EF4-FFF2-40B4-BE49-F238E27FC236}">
                              <a16:creationId xmlns:a16="http://schemas.microsoft.com/office/drawing/2014/main" id="{DD7D3D3A-9BA9-4670-BE5A-7D96CDA5C5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5" y="1616"/>
                          <a:ext cx="1147" cy="277"/>
                        </a:xfrm>
                        <a:prstGeom prst="rect">
                          <a:avLst/>
                        </a:prstGeom>
                        <a:solidFill>
                          <a:schemeClr val="bg1"/>
                        </a:solidFill>
                        <a:ln w="28575">
                          <a:solidFill>
                            <a:schemeClr val="accent2"/>
                          </a:solidFill>
                          <a:miter lim="800000"/>
                          <a:headEnd/>
                          <a:tailEnd/>
                        </a:ln>
                        <a:effectLst>
                          <a:outerShdw dist="71842" dir="2700000" algn="ctr" rotWithShape="0">
                            <a:schemeClr val="accent2">
                              <a:alpha val="50000"/>
                            </a:schemeClr>
                          </a:outerShdw>
                        </a:effectLst>
                      </p:spPr>
                    </p:pic>
                  </p:oleObj>
                </mc:Fallback>
              </mc:AlternateContent>
            </a:graphicData>
          </a:graphic>
        </p:graphicFrame>
      </p:grpSp>
    </p:spTree>
    <p:extLst>
      <p:ext uri="{BB962C8B-B14F-4D97-AF65-F5344CB8AC3E}">
        <p14:creationId xmlns:p14="http://schemas.microsoft.com/office/powerpoint/2010/main" val="3877778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DF761F-14F1-48A3-9B34-6B0101CFFE66}"/>
              </a:ext>
            </a:extLst>
          </p:cNvPr>
          <p:cNvSpPr/>
          <p:nvPr/>
        </p:nvSpPr>
        <p:spPr>
          <a:xfrm>
            <a:off x="482084" y="835522"/>
            <a:ext cx="4680515" cy="3960440"/>
          </a:xfrm>
          <a:prstGeom prst="rect">
            <a:avLst/>
          </a:prstGeom>
          <a:solidFill>
            <a:srgbClr val="16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179512" y="148373"/>
            <a:ext cx="8784976" cy="576064"/>
          </a:xfrm>
        </p:spPr>
        <p:txBody>
          <a:bodyPr/>
          <a:lstStyle/>
          <a:p>
            <a:r>
              <a:rPr lang="sr-Latn-RS" sz="2800" b="1" dirty="0">
                <a:solidFill>
                  <a:srgbClr val="38D4CD"/>
                </a:solidFill>
              </a:rPr>
              <a:t>Pretvaranje iz dekadnog u ostale brojne sisteme</a:t>
            </a:r>
          </a:p>
        </p:txBody>
      </p:sp>
      <p:sp>
        <p:nvSpPr>
          <p:cNvPr id="113" name="Rectangle 11">
            <a:extLst>
              <a:ext uri="{FF2B5EF4-FFF2-40B4-BE49-F238E27FC236}">
                <a16:creationId xmlns:a16="http://schemas.microsoft.com/office/drawing/2014/main" id="{95E28551-C864-4754-9CA8-1FF83B3C7E47}"/>
              </a:ext>
            </a:extLst>
          </p:cNvPr>
          <p:cNvSpPr>
            <a:spLocks noChangeArrowheads="1"/>
          </p:cNvSpPr>
          <p:nvPr/>
        </p:nvSpPr>
        <p:spPr bwMode="auto">
          <a:xfrm>
            <a:off x="1149152" y="4576921"/>
            <a:ext cx="417513"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sz="2000" b="1"/>
          </a:p>
        </p:txBody>
      </p:sp>
      <p:sp>
        <p:nvSpPr>
          <p:cNvPr id="114" name="Rectangle 12">
            <a:extLst>
              <a:ext uri="{FF2B5EF4-FFF2-40B4-BE49-F238E27FC236}">
                <a16:creationId xmlns:a16="http://schemas.microsoft.com/office/drawing/2014/main" id="{3103D36C-5F93-4FC6-863A-356E81955419}"/>
              </a:ext>
            </a:extLst>
          </p:cNvPr>
          <p:cNvSpPr>
            <a:spLocks noChangeArrowheads="1"/>
          </p:cNvSpPr>
          <p:nvPr/>
        </p:nvSpPr>
        <p:spPr bwMode="auto">
          <a:xfrm>
            <a:off x="539552" y="4576921"/>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endParaRPr lang="en-US" altLang="sr-Latn-RS" sz="2000" b="1"/>
          </a:p>
        </p:txBody>
      </p:sp>
      <p:sp>
        <p:nvSpPr>
          <p:cNvPr id="119" name="Rectangle 17">
            <a:extLst>
              <a:ext uri="{FF2B5EF4-FFF2-40B4-BE49-F238E27FC236}">
                <a16:creationId xmlns:a16="http://schemas.microsoft.com/office/drawing/2014/main" id="{3A1A3B6D-87BF-4C9F-91E1-0CEF19C63B93}"/>
              </a:ext>
            </a:extLst>
          </p:cNvPr>
          <p:cNvSpPr>
            <a:spLocks noChangeArrowheads="1"/>
          </p:cNvSpPr>
          <p:nvPr/>
        </p:nvSpPr>
        <p:spPr bwMode="auto">
          <a:xfrm>
            <a:off x="1149152" y="4211796"/>
            <a:ext cx="417513"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sz="2000" b="1" dirty="0"/>
              <a:t>1</a:t>
            </a:r>
          </a:p>
        </p:txBody>
      </p:sp>
      <p:sp>
        <p:nvSpPr>
          <p:cNvPr id="120" name="Rectangle 18">
            <a:extLst>
              <a:ext uri="{FF2B5EF4-FFF2-40B4-BE49-F238E27FC236}">
                <a16:creationId xmlns:a16="http://schemas.microsoft.com/office/drawing/2014/main" id="{241DCEB7-AF3A-4C14-B67E-BF48803BB667}"/>
              </a:ext>
            </a:extLst>
          </p:cNvPr>
          <p:cNvSpPr>
            <a:spLocks noChangeArrowheads="1"/>
          </p:cNvSpPr>
          <p:nvPr/>
        </p:nvSpPr>
        <p:spPr bwMode="auto">
          <a:xfrm>
            <a:off x="539552" y="4211796"/>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0</a:t>
            </a:r>
            <a:endParaRPr lang="hr-HR" altLang="sr-Latn-RS" sz="2000" b="1" dirty="0"/>
          </a:p>
        </p:txBody>
      </p:sp>
      <p:sp>
        <p:nvSpPr>
          <p:cNvPr id="125" name="Rectangle 23">
            <a:extLst>
              <a:ext uri="{FF2B5EF4-FFF2-40B4-BE49-F238E27FC236}">
                <a16:creationId xmlns:a16="http://schemas.microsoft.com/office/drawing/2014/main" id="{9E5CC198-C8F7-4197-AB5B-886FA511BEE1}"/>
              </a:ext>
            </a:extLst>
          </p:cNvPr>
          <p:cNvSpPr>
            <a:spLocks noChangeArrowheads="1"/>
          </p:cNvSpPr>
          <p:nvPr/>
        </p:nvSpPr>
        <p:spPr bwMode="auto">
          <a:xfrm>
            <a:off x="1149152" y="3846671"/>
            <a:ext cx="417513"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sz="2000" b="1" dirty="0"/>
              <a:t>0</a:t>
            </a:r>
          </a:p>
        </p:txBody>
      </p:sp>
      <p:sp>
        <p:nvSpPr>
          <p:cNvPr id="126" name="Rectangle 24">
            <a:extLst>
              <a:ext uri="{FF2B5EF4-FFF2-40B4-BE49-F238E27FC236}">
                <a16:creationId xmlns:a16="http://schemas.microsoft.com/office/drawing/2014/main" id="{924F119C-79A3-404F-98F8-ED2D422DF1C7}"/>
              </a:ext>
            </a:extLst>
          </p:cNvPr>
          <p:cNvSpPr>
            <a:spLocks noChangeArrowheads="1"/>
          </p:cNvSpPr>
          <p:nvPr/>
        </p:nvSpPr>
        <p:spPr bwMode="auto">
          <a:xfrm>
            <a:off x="539552" y="3846671"/>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1</a:t>
            </a:r>
            <a:endParaRPr lang="hr-HR" altLang="sr-Latn-RS" sz="2000" b="1" dirty="0"/>
          </a:p>
        </p:txBody>
      </p:sp>
      <p:sp>
        <p:nvSpPr>
          <p:cNvPr id="131" name="Rectangle 29">
            <a:extLst>
              <a:ext uri="{FF2B5EF4-FFF2-40B4-BE49-F238E27FC236}">
                <a16:creationId xmlns:a16="http://schemas.microsoft.com/office/drawing/2014/main" id="{999ACDA4-1CC4-4CD7-98E9-6E5C362608B7}"/>
              </a:ext>
            </a:extLst>
          </p:cNvPr>
          <p:cNvSpPr>
            <a:spLocks noChangeArrowheads="1"/>
          </p:cNvSpPr>
          <p:nvPr/>
        </p:nvSpPr>
        <p:spPr bwMode="auto">
          <a:xfrm>
            <a:off x="1149152" y="3481546"/>
            <a:ext cx="417513"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sz="2000" b="1" dirty="0"/>
              <a:t>1</a:t>
            </a:r>
          </a:p>
        </p:txBody>
      </p:sp>
      <p:sp>
        <p:nvSpPr>
          <p:cNvPr id="132" name="Rectangle 30">
            <a:extLst>
              <a:ext uri="{FF2B5EF4-FFF2-40B4-BE49-F238E27FC236}">
                <a16:creationId xmlns:a16="http://schemas.microsoft.com/office/drawing/2014/main" id="{4573F336-EDC8-4536-9D8E-3F1C581F4349}"/>
              </a:ext>
            </a:extLst>
          </p:cNvPr>
          <p:cNvSpPr>
            <a:spLocks noChangeArrowheads="1"/>
          </p:cNvSpPr>
          <p:nvPr/>
        </p:nvSpPr>
        <p:spPr bwMode="auto">
          <a:xfrm>
            <a:off x="539552" y="3481546"/>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2</a:t>
            </a:r>
            <a:endParaRPr lang="hr-HR" altLang="sr-Latn-RS" sz="2000" b="1" dirty="0"/>
          </a:p>
        </p:txBody>
      </p:sp>
      <p:sp>
        <p:nvSpPr>
          <p:cNvPr id="137" name="Rectangle 35">
            <a:extLst>
              <a:ext uri="{FF2B5EF4-FFF2-40B4-BE49-F238E27FC236}">
                <a16:creationId xmlns:a16="http://schemas.microsoft.com/office/drawing/2014/main" id="{4B31EFC1-AAF2-4C9F-98F6-4D4D2CE1126A}"/>
              </a:ext>
            </a:extLst>
          </p:cNvPr>
          <p:cNvSpPr>
            <a:spLocks noChangeArrowheads="1"/>
          </p:cNvSpPr>
          <p:nvPr/>
        </p:nvSpPr>
        <p:spPr bwMode="auto">
          <a:xfrm>
            <a:off x="1149152" y="3116421"/>
            <a:ext cx="417513"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sr-Latn-RS" sz="2000" b="1" dirty="0"/>
              <a:t>0</a:t>
            </a:r>
            <a:endParaRPr lang="hr-HR" altLang="sr-Latn-RS" sz="2000" b="1" dirty="0"/>
          </a:p>
        </p:txBody>
      </p:sp>
      <p:sp>
        <p:nvSpPr>
          <p:cNvPr id="138" name="Rectangle 36">
            <a:extLst>
              <a:ext uri="{FF2B5EF4-FFF2-40B4-BE49-F238E27FC236}">
                <a16:creationId xmlns:a16="http://schemas.microsoft.com/office/drawing/2014/main" id="{EA19DF66-C2E3-4CA9-A54A-762D657927C0}"/>
              </a:ext>
            </a:extLst>
          </p:cNvPr>
          <p:cNvSpPr>
            <a:spLocks noChangeArrowheads="1"/>
          </p:cNvSpPr>
          <p:nvPr/>
        </p:nvSpPr>
        <p:spPr bwMode="auto">
          <a:xfrm>
            <a:off x="539552" y="3116421"/>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5</a:t>
            </a:r>
            <a:endParaRPr lang="hr-HR" altLang="sr-Latn-RS" sz="2000" b="1" dirty="0"/>
          </a:p>
        </p:txBody>
      </p:sp>
      <p:sp>
        <p:nvSpPr>
          <p:cNvPr id="143" name="Rectangle 41">
            <a:extLst>
              <a:ext uri="{FF2B5EF4-FFF2-40B4-BE49-F238E27FC236}">
                <a16:creationId xmlns:a16="http://schemas.microsoft.com/office/drawing/2014/main" id="{C76F9E69-B333-40C3-B0C6-E0997BEB93F7}"/>
              </a:ext>
            </a:extLst>
          </p:cNvPr>
          <p:cNvSpPr>
            <a:spLocks noChangeArrowheads="1"/>
          </p:cNvSpPr>
          <p:nvPr/>
        </p:nvSpPr>
        <p:spPr bwMode="auto">
          <a:xfrm>
            <a:off x="1149152" y="2751295"/>
            <a:ext cx="417513"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sz="2000" b="1" dirty="0"/>
              <a:t>0</a:t>
            </a:r>
          </a:p>
        </p:txBody>
      </p:sp>
      <p:sp>
        <p:nvSpPr>
          <p:cNvPr id="144" name="Rectangle 42">
            <a:extLst>
              <a:ext uri="{FF2B5EF4-FFF2-40B4-BE49-F238E27FC236}">
                <a16:creationId xmlns:a16="http://schemas.microsoft.com/office/drawing/2014/main" id="{BC00FEC7-C256-45F5-99C4-E79024439D7D}"/>
              </a:ext>
            </a:extLst>
          </p:cNvPr>
          <p:cNvSpPr>
            <a:spLocks noChangeArrowheads="1"/>
          </p:cNvSpPr>
          <p:nvPr/>
        </p:nvSpPr>
        <p:spPr bwMode="auto">
          <a:xfrm>
            <a:off x="539552" y="2751295"/>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10</a:t>
            </a:r>
            <a:endParaRPr lang="hr-HR" altLang="sr-Latn-RS" sz="2000" b="1" dirty="0"/>
          </a:p>
        </p:txBody>
      </p:sp>
      <p:sp>
        <p:nvSpPr>
          <p:cNvPr id="145" name="Rectangle 43">
            <a:extLst>
              <a:ext uri="{FF2B5EF4-FFF2-40B4-BE49-F238E27FC236}">
                <a16:creationId xmlns:a16="http://schemas.microsoft.com/office/drawing/2014/main" id="{2913C49D-832D-43D5-BA35-841862B16E2E}"/>
              </a:ext>
            </a:extLst>
          </p:cNvPr>
          <p:cNvSpPr>
            <a:spLocks noChangeArrowheads="1"/>
          </p:cNvSpPr>
          <p:nvPr/>
        </p:nvSpPr>
        <p:spPr bwMode="auto">
          <a:xfrm>
            <a:off x="3888183" y="2386170"/>
            <a:ext cx="79375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sr-Latn-RS" sz="2000" b="1"/>
          </a:p>
        </p:txBody>
      </p:sp>
      <p:sp>
        <p:nvSpPr>
          <p:cNvPr id="146" name="Rectangle 44">
            <a:extLst>
              <a:ext uri="{FF2B5EF4-FFF2-40B4-BE49-F238E27FC236}">
                <a16:creationId xmlns:a16="http://schemas.microsoft.com/office/drawing/2014/main" id="{F450E708-2009-44F4-9EF6-FA9340B64E27}"/>
              </a:ext>
            </a:extLst>
          </p:cNvPr>
          <p:cNvSpPr>
            <a:spLocks noChangeArrowheads="1"/>
          </p:cNvSpPr>
          <p:nvPr/>
        </p:nvSpPr>
        <p:spPr bwMode="auto">
          <a:xfrm>
            <a:off x="3278582" y="2386170"/>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endParaRPr lang="en-US" altLang="sr-Latn-RS" sz="2000" b="1"/>
          </a:p>
        </p:txBody>
      </p:sp>
      <p:sp>
        <p:nvSpPr>
          <p:cNvPr id="149" name="Rectangle 47">
            <a:extLst>
              <a:ext uri="{FF2B5EF4-FFF2-40B4-BE49-F238E27FC236}">
                <a16:creationId xmlns:a16="http://schemas.microsoft.com/office/drawing/2014/main" id="{0B68993F-CF52-4A11-9709-67B8E3307FCE}"/>
              </a:ext>
            </a:extLst>
          </p:cNvPr>
          <p:cNvSpPr>
            <a:spLocks noChangeArrowheads="1"/>
          </p:cNvSpPr>
          <p:nvPr/>
        </p:nvSpPr>
        <p:spPr bwMode="auto">
          <a:xfrm>
            <a:off x="1149152" y="2386170"/>
            <a:ext cx="417513"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sz="2000" b="1" dirty="0"/>
              <a:t>1</a:t>
            </a:r>
          </a:p>
        </p:txBody>
      </p:sp>
      <p:sp>
        <p:nvSpPr>
          <p:cNvPr id="150" name="Rectangle 48">
            <a:extLst>
              <a:ext uri="{FF2B5EF4-FFF2-40B4-BE49-F238E27FC236}">
                <a16:creationId xmlns:a16="http://schemas.microsoft.com/office/drawing/2014/main" id="{28096DE4-1100-419D-B2F0-8283EABFA4F0}"/>
              </a:ext>
            </a:extLst>
          </p:cNvPr>
          <p:cNvSpPr>
            <a:spLocks noChangeArrowheads="1"/>
          </p:cNvSpPr>
          <p:nvPr/>
        </p:nvSpPr>
        <p:spPr bwMode="auto">
          <a:xfrm>
            <a:off x="539552" y="2386170"/>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20</a:t>
            </a:r>
            <a:endParaRPr lang="hr-HR" altLang="sr-Latn-RS" sz="2000" b="1" dirty="0"/>
          </a:p>
        </p:txBody>
      </p:sp>
      <p:sp>
        <p:nvSpPr>
          <p:cNvPr id="151" name="Rectangle 49">
            <a:extLst>
              <a:ext uri="{FF2B5EF4-FFF2-40B4-BE49-F238E27FC236}">
                <a16:creationId xmlns:a16="http://schemas.microsoft.com/office/drawing/2014/main" id="{D459EBBF-2498-4938-AD70-168B57819A7A}"/>
              </a:ext>
            </a:extLst>
          </p:cNvPr>
          <p:cNvSpPr>
            <a:spLocks noChangeArrowheads="1"/>
          </p:cNvSpPr>
          <p:nvPr/>
        </p:nvSpPr>
        <p:spPr bwMode="auto">
          <a:xfrm>
            <a:off x="3888183" y="2021045"/>
            <a:ext cx="79375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sz="2000" b="1" dirty="0"/>
              <a:t>1</a:t>
            </a:r>
          </a:p>
        </p:txBody>
      </p:sp>
      <p:sp>
        <p:nvSpPr>
          <p:cNvPr id="152" name="Rectangle 50">
            <a:extLst>
              <a:ext uri="{FF2B5EF4-FFF2-40B4-BE49-F238E27FC236}">
                <a16:creationId xmlns:a16="http://schemas.microsoft.com/office/drawing/2014/main" id="{26B1029F-C69B-45F7-AC0B-1FFEBE3235BA}"/>
              </a:ext>
            </a:extLst>
          </p:cNvPr>
          <p:cNvSpPr>
            <a:spLocks noChangeArrowheads="1"/>
          </p:cNvSpPr>
          <p:nvPr/>
        </p:nvSpPr>
        <p:spPr bwMode="auto">
          <a:xfrm>
            <a:off x="3278582" y="2021045"/>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0</a:t>
            </a:r>
            <a:endParaRPr lang="hr-HR" altLang="sr-Latn-RS" sz="2000" b="1" dirty="0"/>
          </a:p>
        </p:txBody>
      </p:sp>
      <p:sp>
        <p:nvSpPr>
          <p:cNvPr id="153" name="Rectangle 51">
            <a:extLst>
              <a:ext uri="{FF2B5EF4-FFF2-40B4-BE49-F238E27FC236}">
                <a16:creationId xmlns:a16="http://schemas.microsoft.com/office/drawing/2014/main" id="{F9E12BEE-5140-45C0-A324-C0ECCC99429A}"/>
              </a:ext>
            </a:extLst>
          </p:cNvPr>
          <p:cNvSpPr>
            <a:spLocks noChangeArrowheads="1"/>
          </p:cNvSpPr>
          <p:nvPr/>
        </p:nvSpPr>
        <p:spPr bwMode="auto">
          <a:xfrm>
            <a:off x="2537169" y="2010941"/>
            <a:ext cx="33655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sr-Latn-RS" sz="2000" b="1" dirty="0"/>
              <a:t>5</a:t>
            </a:r>
            <a:endParaRPr lang="hr-HR" altLang="sr-Latn-RS" sz="2000" b="1" dirty="0"/>
          </a:p>
        </p:txBody>
      </p:sp>
      <p:sp>
        <p:nvSpPr>
          <p:cNvPr id="154" name="Rectangle 52">
            <a:extLst>
              <a:ext uri="{FF2B5EF4-FFF2-40B4-BE49-F238E27FC236}">
                <a16:creationId xmlns:a16="http://schemas.microsoft.com/office/drawing/2014/main" id="{DFB78D6A-FB9F-478D-BE74-9FDD5810B393}"/>
              </a:ext>
            </a:extLst>
          </p:cNvPr>
          <p:cNvSpPr>
            <a:spLocks noChangeArrowheads="1"/>
          </p:cNvSpPr>
          <p:nvPr/>
        </p:nvSpPr>
        <p:spPr bwMode="auto">
          <a:xfrm>
            <a:off x="1927568" y="2010941"/>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0</a:t>
            </a:r>
            <a:endParaRPr lang="hr-HR" altLang="sr-Latn-RS" sz="2000" b="1" dirty="0"/>
          </a:p>
        </p:txBody>
      </p:sp>
      <p:sp>
        <p:nvSpPr>
          <p:cNvPr id="155" name="Rectangle 53">
            <a:extLst>
              <a:ext uri="{FF2B5EF4-FFF2-40B4-BE49-F238E27FC236}">
                <a16:creationId xmlns:a16="http://schemas.microsoft.com/office/drawing/2014/main" id="{EC727F61-B075-4CD4-825E-E6C359BC66C9}"/>
              </a:ext>
            </a:extLst>
          </p:cNvPr>
          <p:cNvSpPr>
            <a:spLocks noChangeArrowheads="1"/>
          </p:cNvSpPr>
          <p:nvPr/>
        </p:nvSpPr>
        <p:spPr bwMode="auto">
          <a:xfrm>
            <a:off x="1149152" y="2021045"/>
            <a:ext cx="417513"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sz="2000" b="1" dirty="0"/>
              <a:t>1</a:t>
            </a:r>
          </a:p>
        </p:txBody>
      </p:sp>
      <p:sp>
        <p:nvSpPr>
          <p:cNvPr id="156" name="Rectangle 54">
            <a:extLst>
              <a:ext uri="{FF2B5EF4-FFF2-40B4-BE49-F238E27FC236}">
                <a16:creationId xmlns:a16="http://schemas.microsoft.com/office/drawing/2014/main" id="{930A8F71-4998-4862-891E-F15A105CD77E}"/>
              </a:ext>
            </a:extLst>
          </p:cNvPr>
          <p:cNvSpPr>
            <a:spLocks noChangeArrowheads="1"/>
          </p:cNvSpPr>
          <p:nvPr/>
        </p:nvSpPr>
        <p:spPr bwMode="auto">
          <a:xfrm>
            <a:off x="539552" y="2021045"/>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41</a:t>
            </a:r>
            <a:endParaRPr lang="hr-HR" altLang="sr-Latn-RS" sz="2000" b="1" dirty="0"/>
          </a:p>
        </p:txBody>
      </p:sp>
      <p:sp>
        <p:nvSpPr>
          <p:cNvPr id="157" name="Rectangle 55">
            <a:extLst>
              <a:ext uri="{FF2B5EF4-FFF2-40B4-BE49-F238E27FC236}">
                <a16:creationId xmlns:a16="http://schemas.microsoft.com/office/drawing/2014/main" id="{4B4ADCEC-DC26-4498-BBB0-069121DB7783}"/>
              </a:ext>
            </a:extLst>
          </p:cNvPr>
          <p:cNvSpPr>
            <a:spLocks noChangeArrowheads="1"/>
          </p:cNvSpPr>
          <p:nvPr/>
        </p:nvSpPr>
        <p:spPr bwMode="auto">
          <a:xfrm>
            <a:off x="3888183" y="1655920"/>
            <a:ext cx="79375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sr-Latn-RS" sz="2000" b="1" dirty="0"/>
              <a:t>4</a:t>
            </a:r>
            <a:endParaRPr lang="hr-HR" altLang="sr-Latn-RS" sz="2000" b="1" dirty="0"/>
          </a:p>
        </p:txBody>
      </p:sp>
      <p:sp>
        <p:nvSpPr>
          <p:cNvPr id="158" name="Rectangle 56">
            <a:extLst>
              <a:ext uri="{FF2B5EF4-FFF2-40B4-BE49-F238E27FC236}">
                <a16:creationId xmlns:a16="http://schemas.microsoft.com/office/drawing/2014/main" id="{5122D57D-04D1-4D67-8084-5D95595552A5}"/>
              </a:ext>
            </a:extLst>
          </p:cNvPr>
          <p:cNvSpPr>
            <a:spLocks noChangeArrowheads="1"/>
          </p:cNvSpPr>
          <p:nvPr/>
        </p:nvSpPr>
        <p:spPr bwMode="auto">
          <a:xfrm>
            <a:off x="3278582" y="1655920"/>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1</a:t>
            </a:r>
            <a:endParaRPr lang="hr-HR" altLang="sr-Latn-RS" sz="2000" b="1" dirty="0"/>
          </a:p>
        </p:txBody>
      </p:sp>
      <p:sp>
        <p:nvSpPr>
          <p:cNvPr id="159" name="Rectangle 57">
            <a:extLst>
              <a:ext uri="{FF2B5EF4-FFF2-40B4-BE49-F238E27FC236}">
                <a16:creationId xmlns:a16="http://schemas.microsoft.com/office/drawing/2014/main" id="{28D192A6-3B0D-4B59-9279-B4BAA93DC755}"/>
              </a:ext>
            </a:extLst>
          </p:cNvPr>
          <p:cNvSpPr>
            <a:spLocks noChangeArrowheads="1"/>
          </p:cNvSpPr>
          <p:nvPr/>
        </p:nvSpPr>
        <p:spPr bwMode="auto">
          <a:xfrm>
            <a:off x="2537169" y="1645816"/>
            <a:ext cx="33655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sr-Latn-RS" sz="2000" b="1" dirty="0"/>
              <a:t>1</a:t>
            </a:r>
            <a:endParaRPr lang="hr-HR" altLang="sr-Latn-RS" sz="2000" b="1" dirty="0"/>
          </a:p>
        </p:txBody>
      </p:sp>
      <p:sp>
        <p:nvSpPr>
          <p:cNvPr id="160" name="Rectangle 58">
            <a:extLst>
              <a:ext uri="{FF2B5EF4-FFF2-40B4-BE49-F238E27FC236}">
                <a16:creationId xmlns:a16="http://schemas.microsoft.com/office/drawing/2014/main" id="{741259C7-C57C-43EE-8D4C-72DB32344F18}"/>
              </a:ext>
            </a:extLst>
          </p:cNvPr>
          <p:cNvSpPr>
            <a:spLocks noChangeArrowheads="1"/>
          </p:cNvSpPr>
          <p:nvPr/>
        </p:nvSpPr>
        <p:spPr bwMode="auto">
          <a:xfrm>
            <a:off x="1927568" y="1645816"/>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5</a:t>
            </a:r>
            <a:endParaRPr lang="hr-HR" altLang="sr-Latn-RS" sz="2000" b="1" dirty="0"/>
          </a:p>
        </p:txBody>
      </p:sp>
      <p:sp>
        <p:nvSpPr>
          <p:cNvPr id="161" name="Rectangle 59">
            <a:extLst>
              <a:ext uri="{FF2B5EF4-FFF2-40B4-BE49-F238E27FC236}">
                <a16:creationId xmlns:a16="http://schemas.microsoft.com/office/drawing/2014/main" id="{632686CB-D84F-4126-A5EC-9558BA86364C}"/>
              </a:ext>
            </a:extLst>
          </p:cNvPr>
          <p:cNvSpPr>
            <a:spLocks noChangeArrowheads="1"/>
          </p:cNvSpPr>
          <p:nvPr/>
        </p:nvSpPr>
        <p:spPr bwMode="auto">
          <a:xfrm>
            <a:off x="1149152" y="1655920"/>
            <a:ext cx="417513"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hr-HR" altLang="sr-Latn-RS" sz="2000" b="1" dirty="0"/>
              <a:t>1</a:t>
            </a:r>
          </a:p>
        </p:txBody>
      </p:sp>
      <p:sp>
        <p:nvSpPr>
          <p:cNvPr id="162" name="Rectangle 60">
            <a:extLst>
              <a:ext uri="{FF2B5EF4-FFF2-40B4-BE49-F238E27FC236}">
                <a16:creationId xmlns:a16="http://schemas.microsoft.com/office/drawing/2014/main" id="{76FCDB0B-8E86-4900-89E6-C1C48FFF05C5}"/>
              </a:ext>
            </a:extLst>
          </p:cNvPr>
          <p:cNvSpPr>
            <a:spLocks noChangeArrowheads="1"/>
          </p:cNvSpPr>
          <p:nvPr/>
        </p:nvSpPr>
        <p:spPr bwMode="auto">
          <a:xfrm>
            <a:off x="539552" y="1655920"/>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83</a:t>
            </a:r>
            <a:endParaRPr lang="hr-HR" altLang="sr-Latn-RS" sz="2000" b="1" dirty="0"/>
          </a:p>
        </p:txBody>
      </p:sp>
      <p:sp>
        <p:nvSpPr>
          <p:cNvPr id="163" name="Rectangle 61">
            <a:extLst>
              <a:ext uri="{FF2B5EF4-FFF2-40B4-BE49-F238E27FC236}">
                <a16:creationId xmlns:a16="http://schemas.microsoft.com/office/drawing/2014/main" id="{F9CC65C6-0194-417D-BF95-7CC87C70E23F}"/>
              </a:ext>
            </a:extLst>
          </p:cNvPr>
          <p:cNvSpPr>
            <a:spLocks noChangeArrowheads="1"/>
          </p:cNvSpPr>
          <p:nvPr/>
        </p:nvSpPr>
        <p:spPr bwMode="auto">
          <a:xfrm>
            <a:off x="3888183" y="1290795"/>
            <a:ext cx="79375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sr-Latn-RS" sz="2000" b="1" dirty="0"/>
              <a:t>15=F</a:t>
            </a:r>
          </a:p>
        </p:txBody>
      </p:sp>
      <p:sp>
        <p:nvSpPr>
          <p:cNvPr id="164" name="Rectangle 62">
            <a:extLst>
              <a:ext uri="{FF2B5EF4-FFF2-40B4-BE49-F238E27FC236}">
                <a16:creationId xmlns:a16="http://schemas.microsoft.com/office/drawing/2014/main" id="{8AB9E8BB-F7FA-40C1-A2CD-74AB4D2DDC4F}"/>
              </a:ext>
            </a:extLst>
          </p:cNvPr>
          <p:cNvSpPr>
            <a:spLocks noChangeArrowheads="1"/>
          </p:cNvSpPr>
          <p:nvPr/>
        </p:nvSpPr>
        <p:spPr bwMode="auto">
          <a:xfrm>
            <a:off x="3278582" y="1290795"/>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20</a:t>
            </a:r>
            <a:endParaRPr lang="hr-HR" altLang="sr-Latn-RS" sz="2000" b="1" dirty="0"/>
          </a:p>
        </p:txBody>
      </p:sp>
      <p:sp>
        <p:nvSpPr>
          <p:cNvPr id="165" name="Rectangle 63">
            <a:extLst>
              <a:ext uri="{FF2B5EF4-FFF2-40B4-BE49-F238E27FC236}">
                <a16:creationId xmlns:a16="http://schemas.microsoft.com/office/drawing/2014/main" id="{989BE805-1F25-49E9-8507-7EC185870F5F}"/>
              </a:ext>
            </a:extLst>
          </p:cNvPr>
          <p:cNvSpPr>
            <a:spLocks noChangeArrowheads="1"/>
          </p:cNvSpPr>
          <p:nvPr/>
        </p:nvSpPr>
        <p:spPr bwMode="auto">
          <a:xfrm>
            <a:off x="2537169" y="1280691"/>
            <a:ext cx="33655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sr-Latn-RS" sz="2000" b="1" dirty="0"/>
              <a:t>7</a:t>
            </a:r>
          </a:p>
        </p:txBody>
      </p:sp>
      <p:sp>
        <p:nvSpPr>
          <p:cNvPr id="166" name="Rectangle 64">
            <a:extLst>
              <a:ext uri="{FF2B5EF4-FFF2-40B4-BE49-F238E27FC236}">
                <a16:creationId xmlns:a16="http://schemas.microsoft.com/office/drawing/2014/main" id="{A2607CDA-C75F-4848-A307-93A0F4EECE8B}"/>
              </a:ext>
            </a:extLst>
          </p:cNvPr>
          <p:cNvSpPr>
            <a:spLocks noChangeArrowheads="1"/>
          </p:cNvSpPr>
          <p:nvPr/>
        </p:nvSpPr>
        <p:spPr bwMode="auto">
          <a:xfrm>
            <a:off x="1927568" y="1280691"/>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41</a:t>
            </a:r>
            <a:endParaRPr lang="hr-HR" altLang="sr-Latn-RS" sz="2000" b="1" dirty="0"/>
          </a:p>
        </p:txBody>
      </p:sp>
      <p:sp>
        <p:nvSpPr>
          <p:cNvPr id="167" name="Rectangle 65">
            <a:extLst>
              <a:ext uri="{FF2B5EF4-FFF2-40B4-BE49-F238E27FC236}">
                <a16:creationId xmlns:a16="http://schemas.microsoft.com/office/drawing/2014/main" id="{B1FD72C2-E3FC-4C3C-AEE8-39BEEBA57F17}"/>
              </a:ext>
            </a:extLst>
          </p:cNvPr>
          <p:cNvSpPr>
            <a:spLocks noChangeArrowheads="1"/>
          </p:cNvSpPr>
          <p:nvPr/>
        </p:nvSpPr>
        <p:spPr bwMode="auto">
          <a:xfrm>
            <a:off x="1149152" y="1290795"/>
            <a:ext cx="417513"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buFontTx/>
              <a:buNone/>
            </a:pPr>
            <a:r>
              <a:rPr lang="en-US" altLang="sr-Latn-RS" sz="2000" b="1" dirty="0"/>
              <a:t>1</a:t>
            </a:r>
          </a:p>
        </p:txBody>
      </p:sp>
      <p:sp>
        <p:nvSpPr>
          <p:cNvPr id="168" name="Rectangle 66">
            <a:extLst>
              <a:ext uri="{FF2B5EF4-FFF2-40B4-BE49-F238E27FC236}">
                <a16:creationId xmlns:a16="http://schemas.microsoft.com/office/drawing/2014/main" id="{F0BA52CE-C484-4797-897D-BCB2976C593C}"/>
              </a:ext>
            </a:extLst>
          </p:cNvPr>
          <p:cNvSpPr>
            <a:spLocks noChangeArrowheads="1"/>
          </p:cNvSpPr>
          <p:nvPr/>
        </p:nvSpPr>
        <p:spPr bwMode="auto">
          <a:xfrm>
            <a:off x="539552" y="1290795"/>
            <a:ext cx="60960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r">
              <a:buFontTx/>
              <a:buNone/>
            </a:pPr>
            <a:r>
              <a:rPr lang="en-US" altLang="sr-Latn-RS" sz="2000" b="1" dirty="0"/>
              <a:t>167</a:t>
            </a:r>
            <a:endParaRPr lang="hr-HR" altLang="sr-Latn-RS" sz="2000" b="1" dirty="0"/>
          </a:p>
        </p:txBody>
      </p:sp>
      <p:sp>
        <p:nvSpPr>
          <p:cNvPr id="170" name="Rectangle 68">
            <a:extLst>
              <a:ext uri="{FF2B5EF4-FFF2-40B4-BE49-F238E27FC236}">
                <a16:creationId xmlns:a16="http://schemas.microsoft.com/office/drawing/2014/main" id="{43D04714-CF03-49BA-9E73-AB51932FAEF5}"/>
              </a:ext>
            </a:extLst>
          </p:cNvPr>
          <p:cNvSpPr>
            <a:spLocks noChangeArrowheads="1"/>
          </p:cNvSpPr>
          <p:nvPr/>
        </p:nvSpPr>
        <p:spPr bwMode="auto">
          <a:xfrm>
            <a:off x="3278582" y="925670"/>
            <a:ext cx="140335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n-US" altLang="sr-Latn-RS" sz="2000" b="1" dirty="0"/>
              <a:t>335</a:t>
            </a:r>
            <a:r>
              <a:rPr lang="hr-HR" altLang="sr-Latn-RS" sz="2000" b="1" dirty="0"/>
              <a:t>:16</a:t>
            </a:r>
          </a:p>
        </p:txBody>
      </p:sp>
      <p:sp>
        <p:nvSpPr>
          <p:cNvPr id="172" name="Rectangle 70">
            <a:extLst>
              <a:ext uri="{FF2B5EF4-FFF2-40B4-BE49-F238E27FC236}">
                <a16:creationId xmlns:a16="http://schemas.microsoft.com/office/drawing/2014/main" id="{A01DBDF1-8411-404B-9690-694AA35DDCA4}"/>
              </a:ext>
            </a:extLst>
          </p:cNvPr>
          <p:cNvSpPr>
            <a:spLocks noChangeArrowheads="1"/>
          </p:cNvSpPr>
          <p:nvPr/>
        </p:nvSpPr>
        <p:spPr bwMode="auto">
          <a:xfrm>
            <a:off x="1927568" y="915566"/>
            <a:ext cx="946150"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n-US" altLang="sr-Latn-RS" sz="2000" b="1" dirty="0"/>
              <a:t>335</a:t>
            </a:r>
            <a:r>
              <a:rPr lang="hr-HR" altLang="sr-Latn-RS" sz="2000" b="1" dirty="0"/>
              <a:t>:8</a:t>
            </a:r>
          </a:p>
        </p:txBody>
      </p:sp>
      <p:sp>
        <p:nvSpPr>
          <p:cNvPr id="174" name="Rectangle 72">
            <a:extLst>
              <a:ext uri="{FF2B5EF4-FFF2-40B4-BE49-F238E27FC236}">
                <a16:creationId xmlns:a16="http://schemas.microsoft.com/office/drawing/2014/main" id="{9B114425-E0B7-4A88-9603-B66D7130C2AA}"/>
              </a:ext>
            </a:extLst>
          </p:cNvPr>
          <p:cNvSpPr>
            <a:spLocks noChangeArrowheads="1"/>
          </p:cNvSpPr>
          <p:nvPr/>
        </p:nvSpPr>
        <p:spPr bwMode="auto">
          <a:xfrm>
            <a:off x="488105" y="915566"/>
            <a:ext cx="1027113" cy="365125"/>
          </a:xfrm>
          <a:prstGeom prst="rect">
            <a:avLst/>
          </a:prstGeom>
          <a:noFill/>
          <a:ln>
            <a:noFill/>
          </a:ln>
          <a:effectLst/>
        </p:spPr>
        <p:txBody>
          <a:bodyPr/>
          <a:lstStyle>
            <a:lvl1pPr>
              <a:spcBef>
                <a:spcPct val="20000"/>
              </a:spcBef>
              <a:buChar char="•"/>
              <a:defRPr>
                <a:solidFill>
                  <a:srgbClr val="0000CC"/>
                </a:solidFill>
                <a:latin typeface="Arial" panose="020B0604020202020204" pitchFamily="34" charset="0"/>
              </a:defRPr>
            </a:lvl1pPr>
            <a:lvl2pPr>
              <a:spcBef>
                <a:spcPct val="20000"/>
              </a:spcBef>
              <a:buChar char="–"/>
              <a:defRPr>
                <a:solidFill>
                  <a:srgbClr val="0000CC"/>
                </a:solidFill>
                <a:latin typeface="Arial" panose="020B0604020202020204" pitchFamily="34" charset="0"/>
              </a:defRPr>
            </a:lvl2pPr>
            <a:lvl3pPr>
              <a:spcBef>
                <a:spcPct val="20000"/>
              </a:spcBef>
              <a:buChar char="•"/>
              <a:defRPr>
                <a:solidFill>
                  <a:srgbClr val="0000CC"/>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algn="ctr">
              <a:buFontTx/>
              <a:buNone/>
            </a:pPr>
            <a:r>
              <a:rPr lang="en-US" altLang="sr-Latn-RS" sz="2000" b="1" dirty="0"/>
              <a:t>335</a:t>
            </a:r>
            <a:r>
              <a:rPr lang="hr-HR" altLang="sr-Latn-RS" sz="2000" b="1" dirty="0"/>
              <a:t>:2</a:t>
            </a:r>
          </a:p>
        </p:txBody>
      </p:sp>
      <p:sp>
        <p:nvSpPr>
          <p:cNvPr id="175" name="Line 73">
            <a:extLst>
              <a:ext uri="{FF2B5EF4-FFF2-40B4-BE49-F238E27FC236}">
                <a16:creationId xmlns:a16="http://schemas.microsoft.com/office/drawing/2014/main" id="{2361E3FC-568B-4DF0-B682-B1BFC2339F1F}"/>
              </a:ext>
            </a:extLst>
          </p:cNvPr>
          <p:cNvSpPr>
            <a:spLocks noChangeShapeType="1"/>
          </p:cNvSpPr>
          <p:nvPr/>
        </p:nvSpPr>
        <p:spPr bwMode="auto">
          <a:xfrm>
            <a:off x="5580112" y="843558"/>
            <a:ext cx="1027113" cy="0"/>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76" name="Line 74">
            <a:extLst>
              <a:ext uri="{FF2B5EF4-FFF2-40B4-BE49-F238E27FC236}">
                <a16:creationId xmlns:a16="http://schemas.microsoft.com/office/drawing/2014/main" id="{5466E6B6-C61A-4510-87DF-5687AFB11569}"/>
              </a:ext>
            </a:extLst>
          </p:cNvPr>
          <p:cNvSpPr>
            <a:spLocks noChangeShapeType="1"/>
          </p:cNvSpPr>
          <p:nvPr/>
        </p:nvSpPr>
        <p:spPr bwMode="auto">
          <a:xfrm>
            <a:off x="539552" y="4942046"/>
            <a:ext cx="609600" cy="0"/>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77" name="Line 75">
            <a:extLst>
              <a:ext uri="{FF2B5EF4-FFF2-40B4-BE49-F238E27FC236}">
                <a16:creationId xmlns:a16="http://schemas.microsoft.com/office/drawing/2014/main" id="{80F1175C-BD1C-4152-BCB5-0E32B051CFDC}"/>
              </a:ext>
            </a:extLst>
          </p:cNvPr>
          <p:cNvSpPr>
            <a:spLocks noChangeShapeType="1"/>
          </p:cNvSpPr>
          <p:nvPr/>
        </p:nvSpPr>
        <p:spPr bwMode="auto">
          <a:xfrm>
            <a:off x="5580112" y="843558"/>
            <a:ext cx="0" cy="36512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79" name="Line 77">
            <a:extLst>
              <a:ext uri="{FF2B5EF4-FFF2-40B4-BE49-F238E27FC236}">
                <a16:creationId xmlns:a16="http://schemas.microsoft.com/office/drawing/2014/main" id="{52103355-8626-4DA1-8C40-1018E91A2C57}"/>
              </a:ext>
            </a:extLst>
          </p:cNvPr>
          <p:cNvSpPr>
            <a:spLocks noChangeShapeType="1"/>
          </p:cNvSpPr>
          <p:nvPr/>
        </p:nvSpPr>
        <p:spPr bwMode="auto">
          <a:xfrm>
            <a:off x="6607225" y="843558"/>
            <a:ext cx="1535113" cy="0"/>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80" name="Line 78">
            <a:extLst>
              <a:ext uri="{FF2B5EF4-FFF2-40B4-BE49-F238E27FC236}">
                <a16:creationId xmlns:a16="http://schemas.microsoft.com/office/drawing/2014/main" id="{4AB331C5-A6E7-43EB-8C68-A5A89AE5879C}"/>
              </a:ext>
            </a:extLst>
          </p:cNvPr>
          <p:cNvSpPr>
            <a:spLocks noChangeShapeType="1"/>
          </p:cNvSpPr>
          <p:nvPr/>
        </p:nvSpPr>
        <p:spPr bwMode="auto">
          <a:xfrm>
            <a:off x="539552" y="1290795"/>
            <a:ext cx="0" cy="36512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81" name="Line 79">
            <a:extLst>
              <a:ext uri="{FF2B5EF4-FFF2-40B4-BE49-F238E27FC236}">
                <a16:creationId xmlns:a16="http://schemas.microsoft.com/office/drawing/2014/main" id="{F0F46A65-DB98-4B13-8BAE-E120C5E2E090}"/>
              </a:ext>
            </a:extLst>
          </p:cNvPr>
          <p:cNvSpPr>
            <a:spLocks noChangeShapeType="1"/>
          </p:cNvSpPr>
          <p:nvPr/>
        </p:nvSpPr>
        <p:spPr bwMode="auto">
          <a:xfrm>
            <a:off x="6607225" y="4859934"/>
            <a:ext cx="1204913" cy="1587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82" name="Line 80">
            <a:extLst>
              <a:ext uri="{FF2B5EF4-FFF2-40B4-BE49-F238E27FC236}">
                <a16:creationId xmlns:a16="http://schemas.microsoft.com/office/drawing/2014/main" id="{F6CAA63D-95FF-467B-8A97-213BEA08333A}"/>
              </a:ext>
            </a:extLst>
          </p:cNvPr>
          <p:cNvSpPr>
            <a:spLocks noChangeShapeType="1"/>
          </p:cNvSpPr>
          <p:nvPr/>
        </p:nvSpPr>
        <p:spPr bwMode="auto">
          <a:xfrm>
            <a:off x="8142338" y="843558"/>
            <a:ext cx="1989138" cy="0"/>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86" name="Line 84">
            <a:extLst>
              <a:ext uri="{FF2B5EF4-FFF2-40B4-BE49-F238E27FC236}">
                <a16:creationId xmlns:a16="http://schemas.microsoft.com/office/drawing/2014/main" id="{7AFBC927-0A7B-4757-B946-C25BBF30483B}"/>
              </a:ext>
            </a:extLst>
          </p:cNvPr>
          <p:cNvSpPr>
            <a:spLocks noChangeShapeType="1"/>
          </p:cNvSpPr>
          <p:nvPr/>
        </p:nvSpPr>
        <p:spPr bwMode="auto">
          <a:xfrm>
            <a:off x="539552" y="1655920"/>
            <a:ext cx="0" cy="36512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87" name="Line 85">
            <a:extLst>
              <a:ext uri="{FF2B5EF4-FFF2-40B4-BE49-F238E27FC236}">
                <a16:creationId xmlns:a16="http://schemas.microsoft.com/office/drawing/2014/main" id="{515A6C4B-791B-4575-BB7F-03B73263899C}"/>
              </a:ext>
            </a:extLst>
          </p:cNvPr>
          <p:cNvSpPr>
            <a:spLocks noChangeShapeType="1"/>
          </p:cNvSpPr>
          <p:nvPr/>
        </p:nvSpPr>
        <p:spPr bwMode="auto">
          <a:xfrm>
            <a:off x="539552" y="2021045"/>
            <a:ext cx="0" cy="36512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88" name="Line 86">
            <a:extLst>
              <a:ext uri="{FF2B5EF4-FFF2-40B4-BE49-F238E27FC236}">
                <a16:creationId xmlns:a16="http://schemas.microsoft.com/office/drawing/2014/main" id="{2F592BF7-406B-44AC-ADE0-874DA44C0820}"/>
              </a:ext>
            </a:extLst>
          </p:cNvPr>
          <p:cNvSpPr>
            <a:spLocks noChangeShapeType="1"/>
          </p:cNvSpPr>
          <p:nvPr/>
        </p:nvSpPr>
        <p:spPr bwMode="auto">
          <a:xfrm>
            <a:off x="539552" y="2386170"/>
            <a:ext cx="0" cy="36512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89" name="Line 87">
            <a:extLst>
              <a:ext uri="{FF2B5EF4-FFF2-40B4-BE49-F238E27FC236}">
                <a16:creationId xmlns:a16="http://schemas.microsoft.com/office/drawing/2014/main" id="{4DEA2096-4DFB-489C-9780-1CF1AEACF6F1}"/>
              </a:ext>
            </a:extLst>
          </p:cNvPr>
          <p:cNvSpPr>
            <a:spLocks noChangeShapeType="1"/>
          </p:cNvSpPr>
          <p:nvPr/>
        </p:nvSpPr>
        <p:spPr bwMode="auto">
          <a:xfrm>
            <a:off x="539552" y="2751295"/>
            <a:ext cx="0" cy="36512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90" name="Line 88">
            <a:extLst>
              <a:ext uri="{FF2B5EF4-FFF2-40B4-BE49-F238E27FC236}">
                <a16:creationId xmlns:a16="http://schemas.microsoft.com/office/drawing/2014/main" id="{9BFC1582-2379-46D2-8465-88DFA1E1C190}"/>
              </a:ext>
            </a:extLst>
          </p:cNvPr>
          <p:cNvSpPr>
            <a:spLocks noChangeShapeType="1"/>
          </p:cNvSpPr>
          <p:nvPr/>
        </p:nvSpPr>
        <p:spPr bwMode="auto">
          <a:xfrm>
            <a:off x="539552" y="3116421"/>
            <a:ext cx="0" cy="36512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91" name="Line 89">
            <a:extLst>
              <a:ext uri="{FF2B5EF4-FFF2-40B4-BE49-F238E27FC236}">
                <a16:creationId xmlns:a16="http://schemas.microsoft.com/office/drawing/2014/main" id="{6EE91B87-5D15-413D-919B-563F0D8BB702}"/>
              </a:ext>
            </a:extLst>
          </p:cNvPr>
          <p:cNvSpPr>
            <a:spLocks noChangeShapeType="1"/>
          </p:cNvSpPr>
          <p:nvPr/>
        </p:nvSpPr>
        <p:spPr bwMode="auto">
          <a:xfrm>
            <a:off x="539552" y="3481546"/>
            <a:ext cx="0" cy="36512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92" name="Line 90">
            <a:extLst>
              <a:ext uri="{FF2B5EF4-FFF2-40B4-BE49-F238E27FC236}">
                <a16:creationId xmlns:a16="http://schemas.microsoft.com/office/drawing/2014/main" id="{1DD01E96-0F30-4764-8D78-1617BA73D227}"/>
              </a:ext>
            </a:extLst>
          </p:cNvPr>
          <p:cNvSpPr>
            <a:spLocks noChangeShapeType="1"/>
          </p:cNvSpPr>
          <p:nvPr/>
        </p:nvSpPr>
        <p:spPr bwMode="auto">
          <a:xfrm>
            <a:off x="539552" y="3846671"/>
            <a:ext cx="0" cy="36512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93" name="Line 91">
            <a:extLst>
              <a:ext uri="{FF2B5EF4-FFF2-40B4-BE49-F238E27FC236}">
                <a16:creationId xmlns:a16="http://schemas.microsoft.com/office/drawing/2014/main" id="{8FB02995-0BBD-4AAA-9AB0-CAFB5842F1E6}"/>
              </a:ext>
            </a:extLst>
          </p:cNvPr>
          <p:cNvSpPr>
            <a:spLocks noChangeShapeType="1"/>
          </p:cNvSpPr>
          <p:nvPr/>
        </p:nvSpPr>
        <p:spPr bwMode="auto">
          <a:xfrm>
            <a:off x="539552" y="4211796"/>
            <a:ext cx="0" cy="36512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94" name="Line 92">
            <a:extLst>
              <a:ext uri="{FF2B5EF4-FFF2-40B4-BE49-F238E27FC236}">
                <a16:creationId xmlns:a16="http://schemas.microsoft.com/office/drawing/2014/main" id="{52E19BAA-3905-4A70-B3A1-C5DEB8663386}"/>
              </a:ext>
            </a:extLst>
          </p:cNvPr>
          <p:cNvSpPr>
            <a:spLocks noChangeShapeType="1"/>
          </p:cNvSpPr>
          <p:nvPr/>
        </p:nvSpPr>
        <p:spPr bwMode="auto">
          <a:xfrm>
            <a:off x="539552" y="4576921"/>
            <a:ext cx="0" cy="365125"/>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95" name="Line 93">
            <a:extLst>
              <a:ext uri="{FF2B5EF4-FFF2-40B4-BE49-F238E27FC236}">
                <a16:creationId xmlns:a16="http://schemas.microsoft.com/office/drawing/2014/main" id="{F5BACA0D-2CE2-49FD-A008-D26CAC3FA748}"/>
              </a:ext>
            </a:extLst>
          </p:cNvPr>
          <p:cNvSpPr>
            <a:spLocks noChangeShapeType="1"/>
          </p:cNvSpPr>
          <p:nvPr/>
        </p:nvSpPr>
        <p:spPr bwMode="auto">
          <a:xfrm>
            <a:off x="1149152" y="4942046"/>
            <a:ext cx="417513" cy="0"/>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98" name="Line 96">
            <a:extLst>
              <a:ext uri="{FF2B5EF4-FFF2-40B4-BE49-F238E27FC236}">
                <a16:creationId xmlns:a16="http://schemas.microsoft.com/office/drawing/2014/main" id="{3C441F61-2A15-411F-B897-69F2885829A3}"/>
              </a:ext>
            </a:extLst>
          </p:cNvPr>
          <p:cNvSpPr>
            <a:spLocks noChangeShapeType="1"/>
          </p:cNvSpPr>
          <p:nvPr/>
        </p:nvSpPr>
        <p:spPr bwMode="auto">
          <a:xfrm>
            <a:off x="539552" y="1290795"/>
            <a:ext cx="1027113" cy="0"/>
          </a:xfrm>
          <a:prstGeom prst="line">
            <a:avLst/>
          </a:prstGeom>
          <a:solidFill>
            <a:schemeClr val="bg1"/>
          </a:solid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99" name="Line 97">
            <a:extLst>
              <a:ext uri="{FF2B5EF4-FFF2-40B4-BE49-F238E27FC236}">
                <a16:creationId xmlns:a16="http://schemas.microsoft.com/office/drawing/2014/main" id="{050F3B78-A4BF-4DFC-A110-832BF3FD84B3}"/>
              </a:ext>
            </a:extLst>
          </p:cNvPr>
          <p:cNvSpPr>
            <a:spLocks noChangeShapeType="1"/>
          </p:cNvSpPr>
          <p:nvPr/>
        </p:nvSpPr>
        <p:spPr bwMode="auto">
          <a:xfrm>
            <a:off x="1927568" y="1280691"/>
            <a:ext cx="946150" cy="0"/>
          </a:xfrm>
          <a:prstGeom prst="line">
            <a:avLst/>
          </a:prstGeom>
          <a:solidFill>
            <a:schemeClr val="bg1"/>
          </a:solid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200" name="Line 98">
            <a:extLst>
              <a:ext uri="{FF2B5EF4-FFF2-40B4-BE49-F238E27FC236}">
                <a16:creationId xmlns:a16="http://schemas.microsoft.com/office/drawing/2014/main" id="{D4D6CF86-F104-44FD-A8E1-477E188B6E64}"/>
              </a:ext>
            </a:extLst>
          </p:cNvPr>
          <p:cNvSpPr>
            <a:spLocks noChangeShapeType="1"/>
          </p:cNvSpPr>
          <p:nvPr/>
        </p:nvSpPr>
        <p:spPr bwMode="auto">
          <a:xfrm>
            <a:off x="3278582" y="1290795"/>
            <a:ext cx="1403350" cy="0"/>
          </a:xfrm>
          <a:prstGeom prst="line">
            <a:avLst/>
          </a:prstGeom>
          <a:solidFill>
            <a:schemeClr val="bg1"/>
          </a:solid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201" name="Line 99">
            <a:extLst>
              <a:ext uri="{FF2B5EF4-FFF2-40B4-BE49-F238E27FC236}">
                <a16:creationId xmlns:a16="http://schemas.microsoft.com/office/drawing/2014/main" id="{B56AB51F-B6D0-43C5-9030-CEB822F49738}"/>
              </a:ext>
            </a:extLst>
          </p:cNvPr>
          <p:cNvSpPr>
            <a:spLocks noChangeShapeType="1"/>
          </p:cNvSpPr>
          <p:nvPr/>
        </p:nvSpPr>
        <p:spPr bwMode="auto">
          <a:xfrm flipH="1">
            <a:off x="1115815" y="1290795"/>
            <a:ext cx="33338" cy="3306763"/>
          </a:xfrm>
          <a:prstGeom prst="line">
            <a:avLst/>
          </a:prstGeom>
          <a:solidFill>
            <a:schemeClr val="bg1"/>
          </a:solid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202" name="Line 100">
            <a:extLst>
              <a:ext uri="{FF2B5EF4-FFF2-40B4-BE49-F238E27FC236}">
                <a16:creationId xmlns:a16="http://schemas.microsoft.com/office/drawing/2014/main" id="{2E45A042-99D9-4E1F-8C5B-B3FB8218784D}"/>
              </a:ext>
            </a:extLst>
          </p:cNvPr>
          <p:cNvSpPr>
            <a:spLocks noChangeShapeType="1"/>
          </p:cNvSpPr>
          <p:nvPr/>
        </p:nvSpPr>
        <p:spPr bwMode="auto">
          <a:xfrm>
            <a:off x="2537169" y="1280691"/>
            <a:ext cx="6350" cy="1003300"/>
          </a:xfrm>
          <a:prstGeom prst="line">
            <a:avLst/>
          </a:prstGeom>
          <a:solidFill>
            <a:schemeClr val="bg1"/>
          </a:solid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203" name="Line 101">
            <a:extLst>
              <a:ext uri="{FF2B5EF4-FFF2-40B4-BE49-F238E27FC236}">
                <a16:creationId xmlns:a16="http://schemas.microsoft.com/office/drawing/2014/main" id="{DCB0F90B-F6C1-43CC-BADF-773A5BBC03A5}"/>
              </a:ext>
            </a:extLst>
          </p:cNvPr>
          <p:cNvSpPr>
            <a:spLocks noChangeShapeType="1"/>
          </p:cNvSpPr>
          <p:nvPr/>
        </p:nvSpPr>
        <p:spPr bwMode="auto">
          <a:xfrm flipH="1">
            <a:off x="3875483" y="1290795"/>
            <a:ext cx="12700" cy="1003300"/>
          </a:xfrm>
          <a:prstGeom prst="line">
            <a:avLst/>
          </a:prstGeom>
          <a:solidFill>
            <a:schemeClr val="bg1"/>
          </a:solidFill>
          <a:ln w="28575">
            <a:solidFill>
              <a:srgbClr val="00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dirty="0"/>
          </a:p>
        </p:txBody>
      </p:sp>
      <p:sp>
        <p:nvSpPr>
          <p:cNvPr id="204" name="Text Box 106">
            <a:extLst>
              <a:ext uri="{FF2B5EF4-FFF2-40B4-BE49-F238E27FC236}">
                <a16:creationId xmlns:a16="http://schemas.microsoft.com/office/drawing/2014/main" id="{B03B4236-9D96-46A1-A4CA-D0444739BDFF}"/>
              </a:ext>
            </a:extLst>
          </p:cNvPr>
          <p:cNvSpPr txBox="1">
            <a:spLocks noChangeArrowheads="1"/>
          </p:cNvSpPr>
          <p:nvPr/>
        </p:nvSpPr>
        <p:spPr bwMode="auto">
          <a:xfrm>
            <a:off x="5523502" y="879632"/>
            <a:ext cx="3455987" cy="1569660"/>
          </a:xfrm>
          <a:prstGeom prst="rect">
            <a:avLst/>
          </a:prstGeom>
          <a:noFill/>
          <a:ln>
            <a:noFill/>
          </a:ln>
          <a:effectLst/>
        </p:spPr>
        <p:txBody>
          <a:bodyPr>
            <a:spAutoFit/>
          </a:bodyPr>
          <a:lstStyle/>
          <a:p>
            <a:pPr>
              <a:spcBef>
                <a:spcPct val="50000"/>
              </a:spcBef>
            </a:pPr>
            <a:r>
              <a:rPr lang="en-US" altLang="sr-Latn-RS" sz="2400" b="1" dirty="0">
                <a:solidFill>
                  <a:srgbClr val="38D4CD"/>
                </a:solidFill>
              </a:rPr>
              <a:t>335</a:t>
            </a:r>
            <a:r>
              <a:rPr lang="en-US" altLang="sr-Latn-RS" sz="2400" b="1" baseline="-25000" dirty="0">
                <a:solidFill>
                  <a:srgbClr val="38D4CD"/>
                </a:solidFill>
              </a:rPr>
              <a:t>10</a:t>
            </a:r>
            <a:r>
              <a:rPr lang="en-US" altLang="sr-Latn-RS" sz="2400" b="1" dirty="0">
                <a:solidFill>
                  <a:srgbClr val="38D4CD"/>
                </a:solidFill>
              </a:rPr>
              <a:t> = 101001111</a:t>
            </a:r>
            <a:r>
              <a:rPr lang="en-US" altLang="sr-Latn-RS" sz="2400" b="1" baseline="-25000" dirty="0">
                <a:solidFill>
                  <a:srgbClr val="38D4CD"/>
                </a:solidFill>
              </a:rPr>
              <a:t>2</a:t>
            </a:r>
          </a:p>
          <a:p>
            <a:pPr>
              <a:spcBef>
                <a:spcPct val="50000"/>
              </a:spcBef>
            </a:pPr>
            <a:r>
              <a:rPr lang="en-US" altLang="sr-Latn-RS" sz="2400" b="1" dirty="0">
                <a:solidFill>
                  <a:srgbClr val="38D4CD"/>
                </a:solidFill>
              </a:rPr>
              <a:t>335</a:t>
            </a:r>
            <a:r>
              <a:rPr lang="en-US" altLang="sr-Latn-RS" sz="2400" b="1" baseline="-25000" dirty="0">
                <a:solidFill>
                  <a:srgbClr val="38D4CD"/>
                </a:solidFill>
              </a:rPr>
              <a:t>10</a:t>
            </a:r>
            <a:r>
              <a:rPr lang="en-US" altLang="sr-Latn-RS" sz="2400" b="1" dirty="0">
                <a:solidFill>
                  <a:srgbClr val="38D4CD"/>
                </a:solidFill>
              </a:rPr>
              <a:t> = 517</a:t>
            </a:r>
            <a:r>
              <a:rPr lang="en-US" altLang="sr-Latn-RS" sz="2400" b="1" baseline="-25000" dirty="0">
                <a:solidFill>
                  <a:srgbClr val="38D4CD"/>
                </a:solidFill>
              </a:rPr>
              <a:t>8</a:t>
            </a:r>
          </a:p>
          <a:p>
            <a:pPr>
              <a:spcBef>
                <a:spcPct val="50000"/>
              </a:spcBef>
            </a:pPr>
            <a:r>
              <a:rPr lang="en-US" altLang="sr-Latn-RS" sz="2400" b="1" dirty="0">
                <a:solidFill>
                  <a:srgbClr val="38D4CD"/>
                </a:solidFill>
              </a:rPr>
              <a:t>335</a:t>
            </a:r>
            <a:r>
              <a:rPr lang="en-US" altLang="sr-Latn-RS" sz="2400" b="1" baseline="-25000" dirty="0">
                <a:solidFill>
                  <a:srgbClr val="38D4CD"/>
                </a:solidFill>
              </a:rPr>
              <a:t>10</a:t>
            </a:r>
            <a:r>
              <a:rPr lang="en-US" altLang="sr-Latn-RS" sz="2400" b="1" dirty="0">
                <a:solidFill>
                  <a:srgbClr val="38D4CD"/>
                </a:solidFill>
              </a:rPr>
              <a:t> = 14F</a:t>
            </a:r>
            <a:r>
              <a:rPr lang="en-US" altLang="sr-Latn-RS" sz="2400" b="1" baseline="-25000" dirty="0">
                <a:solidFill>
                  <a:srgbClr val="38D4CD"/>
                </a:solidFill>
              </a:rPr>
              <a:t>16</a:t>
            </a:r>
          </a:p>
        </p:txBody>
      </p:sp>
      <p:sp>
        <p:nvSpPr>
          <p:cNvPr id="205" name="Arrow: Notched Right 204">
            <a:extLst>
              <a:ext uri="{FF2B5EF4-FFF2-40B4-BE49-F238E27FC236}">
                <a16:creationId xmlns:a16="http://schemas.microsoft.com/office/drawing/2014/main" id="{B7D90EA0-8F4D-4355-9410-8F174EADFB64}"/>
              </a:ext>
            </a:extLst>
          </p:cNvPr>
          <p:cNvSpPr/>
          <p:nvPr/>
        </p:nvSpPr>
        <p:spPr>
          <a:xfrm rot="16200000">
            <a:off x="105893" y="2781028"/>
            <a:ext cx="3239042" cy="352727"/>
          </a:xfrm>
          <a:prstGeom prst="notch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sp>
        <p:nvSpPr>
          <p:cNvPr id="206" name="Arrow: Notched Right 205">
            <a:extLst>
              <a:ext uri="{FF2B5EF4-FFF2-40B4-BE49-F238E27FC236}">
                <a16:creationId xmlns:a16="http://schemas.microsoft.com/office/drawing/2014/main" id="{CF9347DA-B4F9-4E12-A875-28463083E38C}"/>
              </a:ext>
            </a:extLst>
          </p:cNvPr>
          <p:cNvSpPr/>
          <p:nvPr/>
        </p:nvSpPr>
        <p:spPr>
          <a:xfrm rot="16200000">
            <a:off x="2526774" y="1616079"/>
            <a:ext cx="1003292" cy="352727"/>
          </a:xfrm>
          <a:prstGeom prst="notch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sp>
        <p:nvSpPr>
          <p:cNvPr id="207" name="Arrow: Notched Right 206">
            <a:extLst>
              <a:ext uri="{FF2B5EF4-FFF2-40B4-BE49-F238E27FC236}">
                <a16:creationId xmlns:a16="http://schemas.microsoft.com/office/drawing/2014/main" id="{983EA2D0-3EF3-4C9E-B2E6-914CB1F22582}"/>
              </a:ext>
            </a:extLst>
          </p:cNvPr>
          <p:cNvSpPr/>
          <p:nvPr/>
        </p:nvSpPr>
        <p:spPr>
          <a:xfrm rot="16200000">
            <a:off x="4273464" y="1663827"/>
            <a:ext cx="1003292" cy="352727"/>
          </a:xfrm>
          <a:prstGeom prst="notch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dirty="0"/>
          </a:p>
        </p:txBody>
      </p:sp>
    </p:spTree>
    <p:extLst>
      <p:ext uri="{BB962C8B-B14F-4D97-AF65-F5344CB8AC3E}">
        <p14:creationId xmlns:p14="http://schemas.microsoft.com/office/powerpoint/2010/main" val="3331433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500"/>
                                        <p:tgtEl>
                                          <p:spTgt spid="17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wipe(left)">
                                      <p:cBhvr>
                                        <p:cTn id="21" dur="500"/>
                                        <p:tgtEl>
                                          <p:spTgt spid="198"/>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01"/>
                                        </p:tgtEl>
                                        <p:attrNameLst>
                                          <p:attrName>style.visibility</p:attrName>
                                        </p:attrNameLst>
                                      </p:cBhvr>
                                      <p:to>
                                        <p:strVal val="visible"/>
                                      </p:to>
                                    </p:set>
                                    <p:animEffect transition="in" filter="wipe(up)">
                                      <p:cBhvr>
                                        <p:cTn id="25" dur="500"/>
                                        <p:tgtEl>
                                          <p:spTgt spid="20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8"/>
                                        </p:tgtEl>
                                        <p:attrNameLst>
                                          <p:attrName>style.visibility</p:attrName>
                                        </p:attrNameLst>
                                      </p:cBhvr>
                                      <p:to>
                                        <p:strVal val="visible"/>
                                      </p:to>
                                    </p:set>
                                    <p:animEffect transition="in" filter="fade">
                                      <p:cBhvr>
                                        <p:cTn id="30" dur="500"/>
                                        <p:tgtEl>
                                          <p:spTgt spid="16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7"/>
                                        </p:tgtEl>
                                        <p:attrNameLst>
                                          <p:attrName>style.visibility</p:attrName>
                                        </p:attrNameLst>
                                      </p:cBhvr>
                                      <p:to>
                                        <p:strVal val="visible"/>
                                      </p:to>
                                    </p:set>
                                    <p:animEffect transition="in" filter="fade">
                                      <p:cBhvr>
                                        <p:cTn id="35" dur="500"/>
                                        <p:tgtEl>
                                          <p:spTgt spid="16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1"/>
                                        </p:tgtEl>
                                        <p:attrNameLst>
                                          <p:attrName>style.visibility</p:attrName>
                                        </p:attrNameLst>
                                      </p:cBhvr>
                                      <p:to>
                                        <p:strVal val="visible"/>
                                      </p:to>
                                    </p:set>
                                    <p:animEffect transition="in" filter="fade">
                                      <p:cBhvr>
                                        <p:cTn id="45" dur="500"/>
                                        <p:tgtEl>
                                          <p:spTgt spid="16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6">
                                            <p:txEl>
                                              <p:pRg st="0" end="0"/>
                                            </p:txEl>
                                          </p:spTgt>
                                        </p:tgtEl>
                                        <p:attrNameLst>
                                          <p:attrName>style.visibility</p:attrName>
                                        </p:attrNameLst>
                                      </p:cBhvr>
                                      <p:to>
                                        <p:strVal val="visible"/>
                                      </p:to>
                                    </p:set>
                                    <p:animEffect transition="in" filter="fade">
                                      <p:cBhvr>
                                        <p:cTn id="50" dur="500"/>
                                        <p:tgtEl>
                                          <p:spTgt spid="15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5"/>
                                        </p:tgtEl>
                                        <p:attrNameLst>
                                          <p:attrName>style.visibility</p:attrName>
                                        </p:attrNameLst>
                                      </p:cBhvr>
                                      <p:to>
                                        <p:strVal val="visible"/>
                                      </p:to>
                                    </p:set>
                                    <p:animEffect transition="in" filter="fade">
                                      <p:cBhvr>
                                        <p:cTn id="55" dur="500"/>
                                        <p:tgtEl>
                                          <p:spTgt spid="15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0"/>
                                        </p:tgtEl>
                                        <p:attrNameLst>
                                          <p:attrName>style.visibility</p:attrName>
                                        </p:attrNameLst>
                                      </p:cBhvr>
                                      <p:to>
                                        <p:strVal val="visible"/>
                                      </p:to>
                                    </p:set>
                                    <p:animEffect transition="in" filter="fade">
                                      <p:cBhvr>
                                        <p:cTn id="60" dur="500"/>
                                        <p:tgtEl>
                                          <p:spTgt spid="15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9"/>
                                        </p:tgtEl>
                                        <p:attrNameLst>
                                          <p:attrName>style.visibility</p:attrName>
                                        </p:attrNameLst>
                                      </p:cBhvr>
                                      <p:to>
                                        <p:strVal val="visible"/>
                                      </p:to>
                                    </p:set>
                                    <p:animEffect transition="in" filter="fade">
                                      <p:cBhvr>
                                        <p:cTn id="65" dur="500"/>
                                        <p:tgtEl>
                                          <p:spTgt spid="14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4">
                                            <p:txEl>
                                              <p:pRg st="0" end="0"/>
                                            </p:txEl>
                                          </p:spTgt>
                                        </p:tgtEl>
                                        <p:attrNameLst>
                                          <p:attrName>style.visibility</p:attrName>
                                        </p:attrNameLst>
                                      </p:cBhvr>
                                      <p:to>
                                        <p:strVal val="visible"/>
                                      </p:to>
                                    </p:set>
                                    <p:animEffect transition="in" filter="fade">
                                      <p:cBhvr>
                                        <p:cTn id="70" dur="500"/>
                                        <p:tgtEl>
                                          <p:spTgt spid="144">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fade">
                                      <p:cBhvr>
                                        <p:cTn id="75" dur="500"/>
                                        <p:tgtEl>
                                          <p:spTgt spid="14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38"/>
                                        </p:tgtEl>
                                        <p:attrNameLst>
                                          <p:attrName>style.visibility</p:attrName>
                                        </p:attrNameLst>
                                      </p:cBhvr>
                                      <p:to>
                                        <p:strVal val="visible"/>
                                      </p:to>
                                    </p:set>
                                    <p:animEffect transition="in" filter="fade">
                                      <p:cBhvr>
                                        <p:cTn id="80" dur="500"/>
                                        <p:tgtEl>
                                          <p:spTgt spid="13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37">
                                            <p:txEl>
                                              <p:pRg st="0" end="0"/>
                                            </p:txEl>
                                          </p:spTgt>
                                        </p:tgtEl>
                                        <p:attrNameLst>
                                          <p:attrName>style.visibility</p:attrName>
                                        </p:attrNameLst>
                                      </p:cBhvr>
                                      <p:to>
                                        <p:strVal val="visible"/>
                                      </p:to>
                                    </p:set>
                                    <p:animEffect transition="in" filter="fade">
                                      <p:cBhvr>
                                        <p:cTn id="85" dur="500"/>
                                        <p:tgtEl>
                                          <p:spTgt spid="137">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32"/>
                                        </p:tgtEl>
                                        <p:attrNameLst>
                                          <p:attrName>style.visibility</p:attrName>
                                        </p:attrNameLst>
                                      </p:cBhvr>
                                      <p:to>
                                        <p:strVal val="visible"/>
                                      </p:to>
                                    </p:set>
                                    <p:animEffect transition="in" filter="fade">
                                      <p:cBhvr>
                                        <p:cTn id="90" dur="500"/>
                                        <p:tgtEl>
                                          <p:spTgt spid="13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31">
                                            <p:txEl>
                                              <p:pRg st="0" end="0"/>
                                            </p:txEl>
                                          </p:spTgt>
                                        </p:tgtEl>
                                        <p:attrNameLst>
                                          <p:attrName>style.visibility</p:attrName>
                                        </p:attrNameLst>
                                      </p:cBhvr>
                                      <p:to>
                                        <p:strVal val="visible"/>
                                      </p:to>
                                    </p:set>
                                    <p:animEffect transition="in" filter="fade">
                                      <p:cBhvr>
                                        <p:cTn id="95" dur="500"/>
                                        <p:tgtEl>
                                          <p:spTgt spid="131">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26"/>
                                        </p:tgtEl>
                                        <p:attrNameLst>
                                          <p:attrName>style.visibility</p:attrName>
                                        </p:attrNameLst>
                                      </p:cBhvr>
                                      <p:to>
                                        <p:strVal val="visible"/>
                                      </p:to>
                                    </p:set>
                                    <p:animEffect transition="in" filter="fade">
                                      <p:cBhvr>
                                        <p:cTn id="100" dur="500"/>
                                        <p:tgtEl>
                                          <p:spTgt spid="12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25"/>
                                        </p:tgtEl>
                                        <p:attrNameLst>
                                          <p:attrName>style.visibility</p:attrName>
                                        </p:attrNameLst>
                                      </p:cBhvr>
                                      <p:to>
                                        <p:strVal val="visible"/>
                                      </p:to>
                                    </p:set>
                                    <p:animEffect transition="in" filter="fade">
                                      <p:cBhvr>
                                        <p:cTn id="105" dur="500"/>
                                        <p:tgtEl>
                                          <p:spTgt spid="12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20"/>
                                        </p:tgtEl>
                                        <p:attrNameLst>
                                          <p:attrName>style.visibility</p:attrName>
                                        </p:attrNameLst>
                                      </p:cBhvr>
                                      <p:to>
                                        <p:strVal val="visible"/>
                                      </p:to>
                                    </p:set>
                                    <p:animEffect transition="in" filter="fade">
                                      <p:cBhvr>
                                        <p:cTn id="110" dur="500"/>
                                        <p:tgtEl>
                                          <p:spTgt spid="12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05"/>
                                        </p:tgtEl>
                                        <p:attrNameLst>
                                          <p:attrName>style.visibility</p:attrName>
                                        </p:attrNameLst>
                                      </p:cBhvr>
                                      <p:to>
                                        <p:strVal val="visible"/>
                                      </p:to>
                                    </p:set>
                                    <p:animEffect transition="in" filter="fade">
                                      <p:cBhvr>
                                        <p:cTn id="120" dur="500"/>
                                        <p:tgtEl>
                                          <p:spTgt spid="20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childTnLst>
                                    <p:set>
                                      <p:cBhvr>
                                        <p:cTn id="124" dur="1" fill="hold">
                                          <p:stCondLst>
                                            <p:cond delay="0"/>
                                          </p:stCondLst>
                                        </p:cTn>
                                        <p:tgtEl>
                                          <p:spTgt spid="204">
                                            <p:txEl>
                                              <p:pRg st="0" end="0"/>
                                            </p:txEl>
                                          </p:spTgt>
                                        </p:tgtEl>
                                        <p:attrNameLst>
                                          <p:attrName>style.visibility</p:attrName>
                                        </p:attrNameLst>
                                      </p:cBhvr>
                                      <p:to>
                                        <p:strVal val="visible"/>
                                      </p:to>
                                    </p:set>
                                    <p:animEffect transition="in" filter="wipe(left)">
                                      <p:cBhvr>
                                        <p:cTn id="125" dur="500"/>
                                        <p:tgtEl>
                                          <p:spTgt spid="204">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72"/>
                                        </p:tgtEl>
                                        <p:attrNameLst>
                                          <p:attrName>style.visibility</p:attrName>
                                        </p:attrNameLst>
                                      </p:cBhvr>
                                      <p:to>
                                        <p:strVal val="visible"/>
                                      </p:to>
                                    </p:set>
                                    <p:animEffect transition="in" filter="fade">
                                      <p:cBhvr>
                                        <p:cTn id="130" dur="500"/>
                                        <p:tgtEl>
                                          <p:spTgt spid="17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99"/>
                                        </p:tgtEl>
                                        <p:attrNameLst>
                                          <p:attrName>style.visibility</p:attrName>
                                        </p:attrNameLst>
                                      </p:cBhvr>
                                      <p:to>
                                        <p:strVal val="visible"/>
                                      </p:to>
                                    </p:set>
                                    <p:animEffect transition="in" filter="wipe(left)">
                                      <p:cBhvr>
                                        <p:cTn id="135" dur="500"/>
                                        <p:tgtEl>
                                          <p:spTgt spid="19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202"/>
                                        </p:tgtEl>
                                        <p:attrNameLst>
                                          <p:attrName>style.visibility</p:attrName>
                                        </p:attrNameLst>
                                      </p:cBhvr>
                                      <p:to>
                                        <p:strVal val="visible"/>
                                      </p:to>
                                    </p:set>
                                    <p:animEffect transition="in" filter="wipe(up)">
                                      <p:cBhvr>
                                        <p:cTn id="140" dur="500"/>
                                        <p:tgtEl>
                                          <p:spTgt spid="202"/>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66"/>
                                        </p:tgtEl>
                                        <p:attrNameLst>
                                          <p:attrName>style.visibility</p:attrName>
                                        </p:attrNameLst>
                                      </p:cBhvr>
                                      <p:to>
                                        <p:strVal val="visible"/>
                                      </p:to>
                                    </p:set>
                                    <p:animEffect transition="in" filter="fade">
                                      <p:cBhvr>
                                        <p:cTn id="145" dur="500"/>
                                        <p:tgtEl>
                                          <p:spTgt spid="166"/>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65"/>
                                        </p:tgtEl>
                                        <p:attrNameLst>
                                          <p:attrName>style.visibility</p:attrName>
                                        </p:attrNameLst>
                                      </p:cBhvr>
                                      <p:to>
                                        <p:strVal val="visible"/>
                                      </p:to>
                                    </p:set>
                                    <p:animEffect transition="in" filter="fade">
                                      <p:cBhvr>
                                        <p:cTn id="150" dur="500"/>
                                        <p:tgtEl>
                                          <p:spTgt spid="165"/>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60"/>
                                        </p:tgtEl>
                                        <p:attrNameLst>
                                          <p:attrName>style.visibility</p:attrName>
                                        </p:attrNameLst>
                                      </p:cBhvr>
                                      <p:to>
                                        <p:strVal val="visible"/>
                                      </p:to>
                                    </p:set>
                                    <p:animEffect transition="in" filter="fade">
                                      <p:cBhvr>
                                        <p:cTn id="155" dur="500"/>
                                        <p:tgtEl>
                                          <p:spTgt spid="160"/>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500"/>
                                        <p:tgtEl>
                                          <p:spTgt spid="159"/>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54"/>
                                        </p:tgtEl>
                                        <p:attrNameLst>
                                          <p:attrName>style.visibility</p:attrName>
                                        </p:attrNameLst>
                                      </p:cBhvr>
                                      <p:to>
                                        <p:strVal val="visible"/>
                                      </p:to>
                                    </p:set>
                                    <p:animEffect transition="in" filter="fade">
                                      <p:cBhvr>
                                        <p:cTn id="165" dur="500"/>
                                        <p:tgtEl>
                                          <p:spTgt spid="154"/>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53"/>
                                        </p:tgtEl>
                                        <p:attrNameLst>
                                          <p:attrName>style.visibility</p:attrName>
                                        </p:attrNameLst>
                                      </p:cBhvr>
                                      <p:to>
                                        <p:strVal val="visible"/>
                                      </p:to>
                                    </p:set>
                                    <p:animEffect transition="in" filter="fade">
                                      <p:cBhvr>
                                        <p:cTn id="170" dur="500"/>
                                        <p:tgtEl>
                                          <p:spTgt spid="15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06"/>
                                        </p:tgtEl>
                                        <p:attrNameLst>
                                          <p:attrName>style.visibility</p:attrName>
                                        </p:attrNameLst>
                                      </p:cBhvr>
                                      <p:to>
                                        <p:strVal val="visible"/>
                                      </p:to>
                                    </p:set>
                                    <p:animEffect transition="in" filter="fade">
                                      <p:cBhvr>
                                        <p:cTn id="175" dur="500"/>
                                        <p:tgtEl>
                                          <p:spTgt spid="206"/>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204">
                                            <p:txEl>
                                              <p:pRg st="1" end="1"/>
                                            </p:txEl>
                                          </p:spTgt>
                                        </p:tgtEl>
                                        <p:attrNameLst>
                                          <p:attrName>style.visibility</p:attrName>
                                        </p:attrNameLst>
                                      </p:cBhvr>
                                      <p:to>
                                        <p:strVal val="visible"/>
                                      </p:to>
                                    </p:set>
                                    <p:animEffect transition="in" filter="wipe(left)">
                                      <p:cBhvr>
                                        <p:cTn id="180" dur="500"/>
                                        <p:tgtEl>
                                          <p:spTgt spid="204">
                                            <p:txEl>
                                              <p:pRg st="1" end="1"/>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170"/>
                                        </p:tgtEl>
                                        <p:attrNameLst>
                                          <p:attrName>style.visibility</p:attrName>
                                        </p:attrNameLst>
                                      </p:cBhvr>
                                      <p:to>
                                        <p:strVal val="visible"/>
                                      </p:to>
                                    </p:set>
                                    <p:animEffect transition="in" filter="fade">
                                      <p:cBhvr>
                                        <p:cTn id="185" dur="500"/>
                                        <p:tgtEl>
                                          <p:spTgt spid="170"/>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200"/>
                                        </p:tgtEl>
                                        <p:attrNameLst>
                                          <p:attrName>style.visibility</p:attrName>
                                        </p:attrNameLst>
                                      </p:cBhvr>
                                      <p:to>
                                        <p:strVal val="visible"/>
                                      </p:to>
                                    </p:set>
                                    <p:animEffect transition="in" filter="wipe(left)">
                                      <p:cBhvr>
                                        <p:cTn id="190" dur="500"/>
                                        <p:tgtEl>
                                          <p:spTgt spid="200"/>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1" fill="hold" grpId="0" nodeType="clickEffect">
                                  <p:stCondLst>
                                    <p:cond delay="0"/>
                                  </p:stCondLst>
                                  <p:childTnLst>
                                    <p:set>
                                      <p:cBhvr>
                                        <p:cTn id="194" dur="1" fill="hold">
                                          <p:stCondLst>
                                            <p:cond delay="0"/>
                                          </p:stCondLst>
                                        </p:cTn>
                                        <p:tgtEl>
                                          <p:spTgt spid="203"/>
                                        </p:tgtEl>
                                        <p:attrNameLst>
                                          <p:attrName>style.visibility</p:attrName>
                                        </p:attrNameLst>
                                      </p:cBhvr>
                                      <p:to>
                                        <p:strVal val="visible"/>
                                      </p:to>
                                    </p:set>
                                    <p:animEffect transition="in" filter="wipe(up)">
                                      <p:cBhvr>
                                        <p:cTn id="195" dur="500"/>
                                        <p:tgtEl>
                                          <p:spTgt spid="203"/>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164"/>
                                        </p:tgtEl>
                                        <p:attrNameLst>
                                          <p:attrName>style.visibility</p:attrName>
                                        </p:attrNameLst>
                                      </p:cBhvr>
                                      <p:to>
                                        <p:strVal val="visible"/>
                                      </p:to>
                                    </p:set>
                                    <p:animEffect transition="in" filter="fade">
                                      <p:cBhvr>
                                        <p:cTn id="200" dur="500"/>
                                        <p:tgtEl>
                                          <p:spTgt spid="164"/>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163"/>
                                        </p:tgtEl>
                                        <p:attrNameLst>
                                          <p:attrName>style.visibility</p:attrName>
                                        </p:attrNameLst>
                                      </p:cBhvr>
                                      <p:to>
                                        <p:strVal val="visible"/>
                                      </p:to>
                                    </p:set>
                                    <p:animEffect transition="in" filter="fade">
                                      <p:cBhvr>
                                        <p:cTn id="205" dur="500"/>
                                        <p:tgtEl>
                                          <p:spTgt spid="163"/>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58"/>
                                        </p:tgtEl>
                                        <p:attrNameLst>
                                          <p:attrName>style.visibility</p:attrName>
                                        </p:attrNameLst>
                                      </p:cBhvr>
                                      <p:to>
                                        <p:strVal val="visible"/>
                                      </p:to>
                                    </p:set>
                                    <p:animEffect transition="in" filter="fade">
                                      <p:cBhvr>
                                        <p:cTn id="210" dur="500"/>
                                        <p:tgtEl>
                                          <p:spTgt spid="158"/>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157"/>
                                        </p:tgtEl>
                                        <p:attrNameLst>
                                          <p:attrName>style.visibility</p:attrName>
                                        </p:attrNameLst>
                                      </p:cBhvr>
                                      <p:to>
                                        <p:strVal val="visible"/>
                                      </p:to>
                                    </p:set>
                                    <p:animEffect transition="in" filter="fade">
                                      <p:cBhvr>
                                        <p:cTn id="215" dur="500"/>
                                        <p:tgtEl>
                                          <p:spTgt spid="157"/>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152"/>
                                        </p:tgtEl>
                                        <p:attrNameLst>
                                          <p:attrName>style.visibility</p:attrName>
                                        </p:attrNameLst>
                                      </p:cBhvr>
                                      <p:to>
                                        <p:strVal val="visible"/>
                                      </p:to>
                                    </p:set>
                                    <p:animEffect transition="in" filter="fade">
                                      <p:cBhvr>
                                        <p:cTn id="220" dur="500"/>
                                        <p:tgtEl>
                                          <p:spTgt spid="152"/>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151"/>
                                        </p:tgtEl>
                                        <p:attrNameLst>
                                          <p:attrName>style.visibility</p:attrName>
                                        </p:attrNameLst>
                                      </p:cBhvr>
                                      <p:to>
                                        <p:strVal val="visible"/>
                                      </p:to>
                                    </p:set>
                                    <p:animEffect transition="in" filter="fade">
                                      <p:cBhvr>
                                        <p:cTn id="225" dur="500"/>
                                        <p:tgtEl>
                                          <p:spTgt spid="151"/>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207"/>
                                        </p:tgtEl>
                                        <p:attrNameLst>
                                          <p:attrName>style.visibility</p:attrName>
                                        </p:attrNameLst>
                                      </p:cBhvr>
                                      <p:to>
                                        <p:strVal val="visible"/>
                                      </p:to>
                                    </p:set>
                                    <p:animEffect transition="in" filter="fade">
                                      <p:cBhvr>
                                        <p:cTn id="230" dur="500"/>
                                        <p:tgtEl>
                                          <p:spTgt spid="207"/>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nodeType="clickEffect">
                                  <p:stCondLst>
                                    <p:cond delay="0"/>
                                  </p:stCondLst>
                                  <p:childTnLst>
                                    <p:set>
                                      <p:cBhvr>
                                        <p:cTn id="234" dur="1" fill="hold">
                                          <p:stCondLst>
                                            <p:cond delay="0"/>
                                          </p:stCondLst>
                                        </p:cTn>
                                        <p:tgtEl>
                                          <p:spTgt spid="204">
                                            <p:txEl>
                                              <p:pRg st="2" end="2"/>
                                            </p:txEl>
                                          </p:spTgt>
                                        </p:tgtEl>
                                        <p:attrNameLst>
                                          <p:attrName>style.visibility</p:attrName>
                                        </p:attrNameLst>
                                      </p:cBhvr>
                                      <p:to>
                                        <p:strVal val="visible"/>
                                      </p:to>
                                    </p:set>
                                    <p:animEffect transition="in" filter="wipe(left)">
                                      <p:cBhvr>
                                        <p:cTn id="235" dur="500"/>
                                        <p:tgtEl>
                                          <p:spTgt spid="2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9" grpId="0"/>
      <p:bldP spid="120" grpId="0"/>
      <p:bldP spid="125" grpId="0"/>
      <p:bldP spid="126" grpId="0"/>
      <p:bldP spid="132" grpId="0"/>
      <p:bldP spid="138" grpId="0"/>
      <p:bldP spid="143" grpId="0"/>
      <p:bldP spid="149" grpId="0"/>
      <p:bldP spid="150" grpId="0"/>
      <p:bldP spid="151" grpId="0"/>
      <p:bldP spid="152" grpId="0"/>
      <p:bldP spid="153" grpId="0"/>
      <p:bldP spid="154" grpId="0"/>
      <p:bldP spid="155" grpId="0"/>
      <p:bldP spid="157" grpId="0"/>
      <p:bldP spid="158" grpId="0"/>
      <p:bldP spid="159" grpId="0"/>
      <p:bldP spid="160" grpId="0"/>
      <p:bldP spid="161" grpId="0"/>
      <p:bldP spid="162" grpId="0"/>
      <p:bldP spid="163" grpId="0"/>
      <p:bldP spid="164" grpId="0"/>
      <p:bldP spid="165" grpId="0"/>
      <p:bldP spid="166" grpId="0"/>
      <p:bldP spid="167" grpId="0"/>
      <p:bldP spid="168" grpId="0"/>
      <p:bldP spid="170" grpId="0"/>
      <p:bldP spid="172" grpId="0"/>
      <p:bldP spid="174" grpId="0"/>
      <p:bldP spid="198" grpId="0" animBg="1"/>
      <p:bldP spid="199" grpId="0" animBg="1"/>
      <p:bldP spid="200" grpId="0" animBg="1"/>
      <p:bldP spid="201" grpId="0" animBg="1"/>
      <p:bldP spid="202" grpId="0" animBg="1"/>
      <p:bldP spid="203" grpId="0" animBg="1"/>
      <p:bldP spid="205" grpId="0" animBg="1"/>
      <p:bldP spid="206" grpId="0" animBg="1"/>
      <p:bldP spid="20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0" y="148372"/>
            <a:ext cx="9144000" cy="695167"/>
          </a:xfrm>
        </p:spPr>
        <p:txBody>
          <a:bodyPr/>
          <a:lstStyle/>
          <a:p>
            <a:r>
              <a:rPr lang="hr-HR" altLang="sr-Latn-RS" sz="3200" dirty="0">
                <a:solidFill>
                  <a:srgbClr val="38D4CD"/>
                </a:solidFill>
              </a:rPr>
              <a:t>Pretva</a:t>
            </a:r>
            <a:r>
              <a:rPr lang="en-US" altLang="sr-Latn-RS" sz="3200" dirty="0" err="1">
                <a:solidFill>
                  <a:srgbClr val="38D4CD"/>
                </a:solidFill>
              </a:rPr>
              <a:t>ranje</a:t>
            </a:r>
            <a:r>
              <a:rPr lang="hr-HR" altLang="sr-Latn-RS" sz="3200" dirty="0">
                <a:solidFill>
                  <a:srgbClr val="38D4CD"/>
                </a:solidFill>
              </a:rPr>
              <a:t> iz </a:t>
            </a:r>
            <a:r>
              <a:rPr lang="en-US" altLang="sr-Latn-RS" sz="3200" dirty="0" err="1">
                <a:solidFill>
                  <a:srgbClr val="38D4CD"/>
                </a:solidFill>
              </a:rPr>
              <a:t>binarnog</a:t>
            </a:r>
            <a:r>
              <a:rPr lang="hr-HR" altLang="sr-Latn-RS" sz="3200" dirty="0">
                <a:solidFill>
                  <a:srgbClr val="38D4CD"/>
                </a:solidFill>
              </a:rPr>
              <a:t>, </a:t>
            </a:r>
            <a:r>
              <a:rPr lang="en-US" altLang="sr-Latn-RS" sz="3200" dirty="0" err="1">
                <a:solidFill>
                  <a:srgbClr val="38D4CD"/>
                </a:solidFill>
              </a:rPr>
              <a:t>oktalnog</a:t>
            </a:r>
            <a:r>
              <a:rPr lang="hr-HR" altLang="sr-Latn-RS" sz="3200" dirty="0">
                <a:solidFill>
                  <a:srgbClr val="38D4CD"/>
                </a:solidFill>
              </a:rPr>
              <a:t> i </a:t>
            </a:r>
            <a:r>
              <a:rPr lang="en-US" altLang="sr-Latn-RS" sz="3200" dirty="0" err="1">
                <a:solidFill>
                  <a:srgbClr val="38D4CD"/>
                </a:solidFill>
              </a:rPr>
              <a:t>heksadecima</a:t>
            </a:r>
            <a:r>
              <a:rPr lang="sr-Latn-RS" altLang="sr-Latn-RS" sz="3200" dirty="0">
                <a:solidFill>
                  <a:srgbClr val="38D4CD"/>
                </a:solidFill>
              </a:rPr>
              <a:t> -  </a:t>
            </a:r>
            <a:r>
              <a:rPr lang="en-US" altLang="sr-Latn-RS" sz="3200" dirty="0">
                <a:solidFill>
                  <a:srgbClr val="38D4CD"/>
                </a:solidFill>
              </a:rPr>
              <a:t>ln</a:t>
            </a:r>
            <a:r>
              <a:rPr lang="hr-HR" altLang="sr-Latn-RS" sz="3200" dirty="0">
                <a:solidFill>
                  <a:srgbClr val="38D4CD"/>
                </a:solidFill>
              </a:rPr>
              <a:t>og broj</a:t>
            </a:r>
            <a:r>
              <a:rPr lang="en-US" altLang="sr-Latn-RS" sz="3200" dirty="0">
                <a:solidFill>
                  <a:srgbClr val="38D4CD"/>
                </a:solidFill>
              </a:rPr>
              <a:t>n</a:t>
            </a:r>
            <a:r>
              <a:rPr lang="hr-HR" altLang="sr-Latn-RS" sz="3200" dirty="0">
                <a:solidFill>
                  <a:srgbClr val="38D4CD"/>
                </a:solidFill>
              </a:rPr>
              <a:t>og s</a:t>
            </a:r>
            <a:r>
              <a:rPr lang="en-US" altLang="sr-Latn-RS" sz="3200" dirty="0" err="1">
                <a:solidFill>
                  <a:srgbClr val="38D4CD"/>
                </a:solidFill>
              </a:rPr>
              <a:t>istema</a:t>
            </a:r>
            <a:r>
              <a:rPr lang="hr-HR" altLang="sr-Latn-RS" sz="3200" dirty="0">
                <a:solidFill>
                  <a:srgbClr val="38D4CD"/>
                </a:solidFill>
              </a:rPr>
              <a:t> u </a:t>
            </a:r>
            <a:r>
              <a:rPr lang="en-US" altLang="sr-Latn-RS" sz="3200" dirty="0" err="1">
                <a:solidFill>
                  <a:srgbClr val="38D4CD"/>
                </a:solidFill>
              </a:rPr>
              <a:t>dekadni</a:t>
            </a:r>
            <a:endParaRPr lang="sr-Latn-RS" sz="3200" b="1" dirty="0">
              <a:solidFill>
                <a:srgbClr val="38D4CD"/>
              </a:solidFill>
            </a:endParaRPr>
          </a:p>
        </p:txBody>
      </p:sp>
      <p:sp>
        <p:nvSpPr>
          <p:cNvPr id="182" name="Line 80">
            <a:extLst>
              <a:ext uri="{FF2B5EF4-FFF2-40B4-BE49-F238E27FC236}">
                <a16:creationId xmlns:a16="http://schemas.microsoft.com/office/drawing/2014/main" id="{F6CAA63D-95FF-467B-8A97-213BEA08333A}"/>
              </a:ext>
            </a:extLst>
          </p:cNvPr>
          <p:cNvSpPr>
            <a:spLocks noChangeShapeType="1"/>
          </p:cNvSpPr>
          <p:nvPr/>
        </p:nvSpPr>
        <p:spPr bwMode="auto">
          <a:xfrm>
            <a:off x="8142338" y="843558"/>
            <a:ext cx="1989138" cy="0"/>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graphicFrame>
        <p:nvGraphicFramePr>
          <p:cNvPr id="75" name="Group 97">
            <a:extLst>
              <a:ext uri="{FF2B5EF4-FFF2-40B4-BE49-F238E27FC236}">
                <a16:creationId xmlns:a16="http://schemas.microsoft.com/office/drawing/2014/main" id="{A3DBAA74-A90C-420B-8B92-E5D3E06D8C65}"/>
              </a:ext>
            </a:extLst>
          </p:cNvPr>
          <p:cNvGraphicFramePr>
            <a:graphicFrameLocks/>
          </p:cNvGraphicFramePr>
          <p:nvPr>
            <p:extLst>
              <p:ext uri="{D42A27DB-BD31-4B8C-83A1-F6EECF244321}">
                <p14:modId xmlns:p14="http://schemas.microsoft.com/office/powerpoint/2010/main" val="2868611441"/>
              </p:ext>
            </p:extLst>
          </p:nvPr>
        </p:nvGraphicFramePr>
        <p:xfrm>
          <a:off x="683568" y="1572196"/>
          <a:ext cx="7966075" cy="2519364"/>
        </p:xfrm>
        <a:graphic>
          <a:graphicData uri="http://schemas.openxmlformats.org/drawingml/2006/table">
            <a:tbl>
              <a:tblPr/>
              <a:tblGrid>
                <a:gridCol w="612775">
                  <a:extLst>
                    <a:ext uri="{9D8B030D-6E8A-4147-A177-3AD203B41FA5}">
                      <a16:colId xmlns:a16="http://schemas.microsoft.com/office/drawing/2014/main" val="475258372"/>
                    </a:ext>
                  </a:extLst>
                </a:gridCol>
                <a:gridCol w="612775">
                  <a:extLst>
                    <a:ext uri="{9D8B030D-6E8A-4147-A177-3AD203B41FA5}">
                      <a16:colId xmlns:a16="http://schemas.microsoft.com/office/drawing/2014/main" val="2459756429"/>
                    </a:ext>
                  </a:extLst>
                </a:gridCol>
                <a:gridCol w="612775">
                  <a:extLst>
                    <a:ext uri="{9D8B030D-6E8A-4147-A177-3AD203B41FA5}">
                      <a16:colId xmlns:a16="http://schemas.microsoft.com/office/drawing/2014/main" val="794048762"/>
                    </a:ext>
                  </a:extLst>
                </a:gridCol>
                <a:gridCol w="612775">
                  <a:extLst>
                    <a:ext uri="{9D8B030D-6E8A-4147-A177-3AD203B41FA5}">
                      <a16:colId xmlns:a16="http://schemas.microsoft.com/office/drawing/2014/main" val="2471075112"/>
                    </a:ext>
                  </a:extLst>
                </a:gridCol>
                <a:gridCol w="612775">
                  <a:extLst>
                    <a:ext uri="{9D8B030D-6E8A-4147-A177-3AD203B41FA5}">
                      <a16:colId xmlns:a16="http://schemas.microsoft.com/office/drawing/2014/main" val="2667390043"/>
                    </a:ext>
                  </a:extLst>
                </a:gridCol>
                <a:gridCol w="612775">
                  <a:extLst>
                    <a:ext uri="{9D8B030D-6E8A-4147-A177-3AD203B41FA5}">
                      <a16:colId xmlns:a16="http://schemas.microsoft.com/office/drawing/2014/main" val="2326338848"/>
                    </a:ext>
                  </a:extLst>
                </a:gridCol>
                <a:gridCol w="612775">
                  <a:extLst>
                    <a:ext uri="{9D8B030D-6E8A-4147-A177-3AD203B41FA5}">
                      <a16:colId xmlns:a16="http://schemas.microsoft.com/office/drawing/2014/main" val="2245608917"/>
                    </a:ext>
                  </a:extLst>
                </a:gridCol>
                <a:gridCol w="612775">
                  <a:extLst>
                    <a:ext uri="{9D8B030D-6E8A-4147-A177-3AD203B41FA5}">
                      <a16:colId xmlns:a16="http://schemas.microsoft.com/office/drawing/2014/main" val="1405911007"/>
                    </a:ext>
                  </a:extLst>
                </a:gridCol>
                <a:gridCol w="612775">
                  <a:extLst>
                    <a:ext uri="{9D8B030D-6E8A-4147-A177-3AD203B41FA5}">
                      <a16:colId xmlns:a16="http://schemas.microsoft.com/office/drawing/2014/main" val="7517704"/>
                    </a:ext>
                  </a:extLst>
                </a:gridCol>
                <a:gridCol w="612775">
                  <a:extLst>
                    <a:ext uri="{9D8B030D-6E8A-4147-A177-3AD203B41FA5}">
                      <a16:colId xmlns:a16="http://schemas.microsoft.com/office/drawing/2014/main" val="1088685019"/>
                    </a:ext>
                  </a:extLst>
                </a:gridCol>
                <a:gridCol w="612775">
                  <a:extLst>
                    <a:ext uri="{9D8B030D-6E8A-4147-A177-3AD203B41FA5}">
                      <a16:colId xmlns:a16="http://schemas.microsoft.com/office/drawing/2014/main" val="1097509597"/>
                    </a:ext>
                  </a:extLst>
                </a:gridCol>
                <a:gridCol w="612775">
                  <a:extLst>
                    <a:ext uri="{9D8B030D-6E8A-4147-A177-3AD203B41FA5}">
                      <a16:colId xmlns:a16="http://schemas.microsoft.com/office/drawing/2014/main" val="3175575372"/>
                    </a:ext>
                  </a:extLst>
                </a:gridCol>
                <a:gridCol w="612775">
                  <a:extLst>
                    <a:ext uri="{9D8B030D-6E8A-4147-A177-3AD203B41FA5}">
                      <a16:colId xmlns:a16="http://schemas.microsoft.com/office/drawing/2014/main" val="2802624615"/>
                    </a:ext>
                  </a:extLst>
                </a:gridCol>
              </a:tblGrid>
              <a:tr h="503238">
                <a:tc gridSpan="2">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MESTO</a:t>
                      </a:r>
                    </a:p>
                  </a:txBody>
                  <a:tcPr marL="36000" marR="36000" marT="18000" marB="18000" anchor="ctr" horzOverflow="overflow">
                    <a:lnL w="381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tc h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0</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1</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2</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3</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4</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5</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6</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7</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8</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9</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rgbClr val="179A9D"/>
                          </a:solidFill>
                          <a:effectLst/>
                          <a:latin typeface="Arial" panose="020B0604020202020204" pitchFamily="34" charset="0"/>
                        </a:rPr>
                        <a:t>10</a:t>
                      </a:r>
                    </a:p>
                  </a:txBody>
                  <a:tcPr marL="36000" marR="36000" marT="18000" marB="18000" anchor="ctr" horzOverflow="overflow">
                    <a:lnL w="12700" cap="flat" cmpd="sng" algn="ctr">
                      <a:solidFill>
                        <a:srgbClr val="0099FF"/>
                      </a:solidFill>
                      <a:prstDash val="solid"/>
                      <a:round/>
                      <a:headEnd type="none" w="med" len="med"/>
                      <a:tailEnd type="none" w="med" len="med"/>
                    </a:lnL>
                    <a:lnR w="38100" cap="flat" cmpd="sng" algn="ctr">
                      <a:solidFill>
                        <a:srgbClr val="0099FF"/>
                      </a:solidFill>
                      <a:prstDash val="solid"/>
                      <a:round/>
                      <a:headEnd type="none" w="med" len="med"/>
                      <a:tailEnd type="none" w="med" len="med"/>
                    </a:lnR>
                    <a:lnT w="381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2816656776"/>
                  </a:ext>
                </a:extLst>
              </a:tr>
              <a:tr h="504825">
                <a:tc rowSpan="4">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sr-Latn-RS" sz="1600" b="1" i="0" u="none" strike="noStrike" cap="none" normalizeH="0" baseline="0">
                          <a:ln>
                            <a:noFill/>
                          </a:ln>
                          <a:solidFill>
                            <a:srgbClr val="CC0000"/>
                          </a:solidFill>
                          <a:effectLst/>
                          <a:latin typeface="Arial" panose="020B0604020202020204" pitchFamily="34" charset="0"/>
                        </a:rPr>
                        <a:t>S</a:t>
                      </a:r>
                      <a:r>
                        <a:rPr kumimoji="0" lang="en-US" altLang="sr-Latn-RS" sz="1600" b="1" i="0" u="none" strike="noStrike" cap="none" normalizeH="0" baseline="0">
                          <a:ln>
                            <a:noFill/>
                          </a:ln>
                          <a:solidFill>
                            <a:srgbClr val="CC0000"/>
                          </a:solidFill>
                          <a:effectLst/>
                          <a:latin typeface="Arial" panose="020B0604020202020204" pitchFamily="34" charset="0"/>
                        </a:rPr>
                        <a:t>I</a:t>
                      </a:r>
                      <a:r>
                        <a:rPr kumimoji="0" lang="cs-CZ" altLang="sr-Latn-RS" sz="1600" b="1" i="0" u="none" strike="noStrike" cap="none" normalizeH="0" baseline="0">
                          <a:ln>
                            <a:noFill/>
                          </a:ln>
                          <a:solidFill>
                            <a:srgbClr val="CC0000"/>
                          </a:solidFill>
                          <a:effectLst/>
                          <a:latin typeface="Arial" panose="020B0604020202020204" pitchFamily="34" charset="0"/>
                        </a:rPr>
                        <a:t>ST</a:t>
                      </a:r>
                      <a:r>
                        <a:rPr kumimoji="0" lang="en-US" altLang="sr-Latn-RS" sz="1600" b="1" i="0" u="none" strike="noStrike" cap="none" normalizeH="0" baseline="0">
                          <a:ln>
                            <a:noFill/>
                          </a:ln>
                          <a:solidFill>
                            <a:srgbClr val="CC0000"/>
                          </a:solidFill>
                          <a:effectLst/>
                          <a:latin typeface="Arial" panose="020B0604020202020204" pitchFamily="34" charset="0"/>
                        </a:rPr>
                        <a:t>EM</a:t>
                      </a:r>
                      <a:endParaRPr kumimoji="0" lang="hr-HR" altLang="sr-Latn-RS" sz="1600" b="1" i="0" u="none" strike="noStrike" cap="none" normalizeH="0" baseline="0">
                        <a:ln>
                          <a:noFill/>
                        </a:ln>
                        <a:solidFill>
                          <a:srgbClr val="CC0000"/>
                        </a:solidFill>
                        <a:effectLst/>
                        <a:latin typeface="Arial" panose="020B0604020202020204" pitchFamily="34" charset="0"/>
                      </a:endParaRPr>
                    </a:p>
                  </a:txBody>
                  <a:tcPr marL="36000" marR="36000" marT="18000" marB="18000" vert="eaVert" anchor="ctr" anchorCtr="1" horzOverflow="overflow">
                    <a:lnL w="381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CC0000"/>
                          </a:solidFill>
                          <a:effectLst/>
                          <a:latin typeface="Arial" panose="020B0604020202020204" pitchFamily="34" charset="0"/>
                        </a:rPr>
                        <a:t>2</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1</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2</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4</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8</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16</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32</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64</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128</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256</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512</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1024</a:t>
                      </a:r>
                    </a:p>
                  </a:txBody>
                  <a:tcPr marL="36000" marR="36000" marT="18000" marB="18000" anchor="ctr" horzOverflow="overflow">
                    <a:lnL w="12700" cap="flat" cmpd="sng" algn="ctr">
                      <a:solidFill>
                        <a:srgbClr val="0099FF"/>
                      </a:solidFill>
                      <a:prstDash val="solid"/>
                      <a:round/>
                      <a:headEnd type="none" w="med" len="med"/>
                      <a:tailEnd type="none" w="med" len="med"/>
                    </a:lnL>
                    <a:lnR w="381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extLst>
                  <a:ext uri="{0D108BD9-81ED-4DB2-BD59-A6C34878D82A}">
                    <a16:rowId xmlns:a16="http://schemas.microsoft.com/office/drawing/2014/main" val="1967189459"/>
                  </a:ext>
                </a:extLst>
              </a:tr>
              <a:tr h="503238">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CC0000"/>
                          </a:solidFill>
                          <a:effectLst/>
                          <a:latin typeface="Arial" panose="020B0604020202020204" pitchFamily="34" charset="0"/>
                        </a:rPr>
                        <a:t>8</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1</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8</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64</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512</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4096</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381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extLst>
                  <a:ext uri="{0D108BD9-81ED-4DB2-BD59-A6C34878D82A}">
                    <a16:rowId xmlns:a16="http://schemas.microsoft.com/office/drawing/2014/main" val="2026721742"/>
                  </a:ext>
                </a:extLst>
              </a:tr>
              <a:tr h="504825">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CC0000"/>
                          </a:solidFill>
                          <a:effectLst/>
                          <a:latin typeface="Arial" panose="020B0604020202020204" pitchFamily="34" charset="0"/>
                        </a:rPr>
                        <a:t>10</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1</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10</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100</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1000</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381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a:noFill/>
                    </a:lnTlToBr>
                    <a:lnBlToTr>
                      <a:noFill/>
                    </a:lnBlToTr>
                    <a:solidFill>
                      <a:srgbClr val="F5FFD1"/>
                    </a:solidFill>
                  </a:tcPr>
                </a:tc>
                <a:extLst>
                  <a:ext uri="{0D108BD9-81ED-4DB2-BD59-A6C34878D82A}">
                    <a16:rowId xmlns:a16="http://schemas.microsoft.com/office/drawing/2014/main" val="2571705807"/>
                  </a:ext>
                </a:extLst>
              </a:tr>
              <a:tr h="503238">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CC0000"/>
                          </a:solidFill>
                          <a:effectLst/>
                          <a:latin typeface="Arial" panose="020B0604020202020204" pitchFamily="34" charset="0"/>
                        </a:rPr>
                        <a:t>16</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1</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16</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256</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rgbClr val="0000CC"/>
                          </a:solidFill>
                          <a:effectLst/>
                          <a:latin typeface="Arial" panose="020B0604020202020204" pitchFamily="34" charset="0"/>
                        </a:rPr>
                        <a:t>4096</a:t>
                      </a: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F5FFD1"/>
                    </a:solid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0" i="0" u="none" strike="noStrike" cap="none" normalizeH="0" baseline="0" dirty="0">
                        <a:ln>
                          <a:noFill/>
                        </a:ln>
                        <a:solidFill>
                          <a:srgbClr val="0000CC"/>
                        </a:solidFill>
                        <a:effectLst/>
                        <a:latin typeface="Arial" panose="020B0604020202020204" pitchFamily="34" charset="0"/>
                      </a:endParaRPr>
                    </a:p>
                  </a:txBody>
                  <a:tcPr marL="36000" marR="36000" marT="18000" marB="18000" anchor="ctr" horzOverflow="overflow">
                    <a:lnL w="12700" cap="flat" cmpd="sng" algn="ctr">
                      <a:solidFill>
                        <a:srgbClr val="0099FF"/>
                      </a:solidFill>
                      <a:prstDash val="solid"/>
                      <a:round/>
                      <a:headEnd type="none" w="med" len="med"/>
                      <a:tailEnd type="none" w="med" len="med"/>
                    </a:lnL>
                    <a:lnR w="381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38100" cap="flat" cmpd="sng" algn="ctr">
                      <a:solidFill>
                        <a:srgbClr val="0099FF"/>
                      </a:solidFill>
                      <a:prstDash val="solid"/>
                      <a:round/>
                      <a:headEnd type="none" w="med" len="med"/>
                      <a:tailEnd type="none" w="med" len="med"/>
                    </a:lnB>
                    <a:lnTlToBr>
                      <a:noFill/>
                    </a:lnTlToBr>
                    <a:lnBlToTr>
                      <a:noFill/>
                    </a:lnBlToTr>
                    <a:solidFill>
                      <a:srgbClr val="F5FFD1"/>
                    </a:solidFill>
                  </a:tcPr>
                </a:tc>
                <a:extLst>
                  <a:ext uri="{0D108BD9-81ED-4DB2-BD59-A6C34878D82A}">
                    <a16:rowId xmlns:a16="http://schemas.microsoft.com/office/drawing/2014/main" val="1180160277"/>
                  </a:ext>
                </a:extLst>
              </a:tr>
            </a:tbl>
          </a:graphicData>
        </a:graphic>
      </p:graphicFrame>
    </p:spTree>
    <p:extLst>
      <p:ext uri="{BB962C8B-B14F-4D97-AF65-F5344CB8AC3E}">
        <p14:creationId xmlns:p14="http://schemas.microsoft.com/office/powerpoint/2010/main" val="38115779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0" y="148372"/>
            <a:ext cx="9144000" cy="695167"/>
          </a:xfrm>
        </p:spPr>
        <p:txBody>
          <a:bodyPr/>
          <a:lstStyle/>
          <a:p>
            <a:r>
              <a:rPr lang="hr-HR" altLang="sr-Latn-RS" sz="3200" dirty="0">
                <a:solidFill>
                  <a:srgbClr val="38D4CD"/>
                </a:solidFill>
              </a:rPr>
              <a:t>Pretva</a:t>
            </a:r>
            <a:r>
              <a:rPr lang="en-US" altLang="sr-Latn-RS" sz="3200" dirty="0" err="1">
                <a:solidFill>
                  <a:srgbClr val="38D4CD"/>
                </a:solidFill>
              </a:rPr>
              <a:t>ranje</a:t>
            </a:r>
            <a:r>
              <a:rPr lang="hr-HR" altLang="sr-Latn-RS" sz="3200" dirty="0">
                <a:solidFill>
                  <a:srgbClr val="38D4CD"/>
                </a:solidFill>
              </a:rPr>
              <a:t> iz </a:t>
            </a:r>
            <a:r>
              <a:rPr lang="en-US" altLang="sr-Latn-RS" sz="3200" dirty="0" err="1">
                <a:solidFill>
                  <a:srgbClr val="38D4CD"/>
                </a:solidFill>
              </a:rPr>
              <a:t>binarnog</a:t>
            </a:r>
            <a:r>
              <a:rPr lang="hr-HR" altLang="sr-Latn-RS" sz="3200" dirty="0">
                <a:solidFill>
                  <a:srgbClr val="38D4CD"/>
                </a:solidFill>
              </a:rPr>
              <a:t>, </a:t>
            </a:r>
            <a:r>
              <a:rPr lang="en-US" altLang="sr-Latn-RS" sz="3200" dirty="0" err="1">
                <a:solidFill>
                  <a:srgbClr val="38D4CD"/>
                </a:solidFill>
              </a:rPr>
              <a:t>oktalnog</a:t>
            </a:r>
            <a:r>
              <a:rPr lang="hr-HR" altLang="sr-Latn-RS" sz="3200" dirty="0">
                <a:solidFill>
                  <a:srgbClr val="38D4CD"/>
                </a:solidFill>
              </a:rPr>
              <a:t> i </a:t>
            </a:r>
            <a:r>
              <a:rPr lang="en-US" altLang="sr-Latn-RS" sz="3200" dirty="0" err="1">
                <a:solidFill>
                  <a:srgbClr val="38D4CD"/>
                </a:solidFill>
              </a:rPr>
              <a:t>heksadecima</a:t>
            </a:r>
            <a:r>
              <a:rPr lang="sr-Latn-RS" altLang="sr-Latn-RS" sz="3200" dirty="0">
                <a:solidFill>
                  <a:srgbClr val="38D4CD"/>
                </a:solidFill>
              </a:rPr>
              <a:t> -  </a:t>
            </a:r>
            <a:r>
              <a:rPr lang="en-US" altLang="sr-Latn-RS" sz="3200" dirty="0">
                <a:solidFill>
                  <a:srgbClr val="38D4CD"/>
                </a:solidFill>
              </a:rPr>
              <a:t>ln</a:t>
            </a:r>
            <a:r>
              <a:rPr lang="hr-HR" altLang="sr-Latn-RS" sz="3200" dirty="0">
                <a:solidFill>
                  <a:srgbClr val="38D4CD"/>
                </a:solidFill>
              </a:rPr>
              <a:t>og broj</a:t>
            </a:r>
            <a:r>
              <a:rPr lang="en-US" altLang="sr-Latn-RS" sz="3200" dirty="0">
                <a:solidFill>
                  <a:srgbClr val="38D4CD"/>
                </a:solidFill>
              </a:rPr>
              <a:t>n</a:t>
            </a:r>
            <a:r>
              <a:rPr lang="hr-HR" altLang="sr-Latn-RS" sz="3200" dirty="0">
                <a:solidFill>
                  <a:srgbClr val="38D4CD"/>
                </a:solidFill>
              </a:rPr>
              <a:t>og s</a:t>
            </a:r>
            <a:r>
              <a:rPr lang="en-US" altLang="sr-Latn-RS" sz="3200" dirty="0" err="1">
                <a:solidFill>
                  <a:srgbClr val="38D4CD"/>
                </a:solidFill>
              </a:rPr>
              <a:t>istema</a:t>
            </a:r>
            <a:r>
              <a:rPr lang="hr-HR" altLang="sr-Latn-RS" sz="3200" dirty="0">
                <a:solidFill>
                  <a:srgbClr val="38D4CD"/>
                </a:solidFill>
              </a:rPr>
              <a:t> u </a:t>
            </a:r>
            <a:r>
              <a:rPr lang="en-US" altLang="sr-Latn-RS" sz="3200" dirty="0" err="1">
                <a:solidFill>
                  <a:srgbClr val="38D4CD"/>
                </a:solidFill>
              </a:rPr>
              <a:t>dekadni</a:t>
            </a:r>
            <a:endParaRPr lang="sr-Latn-RS" sz="3200" b="1" dirty="0">
              <a:solidFill>
                <a:srgbClr val="38D4CD"/>
              </a:solidFill>
            </a:endParaRPr>
          </a:p>
        </p:txBody>
      </p:sp>
      <p:sp>
        <p:nvSpPr>
          <p:cNvPr id="182" name="Line 80">
            <a:extLst>
              <a:ext uri="{FF2B5EF4-FFF2-40B4-BE49-F238E27FC236}">
                <a16:creationId xmlns:a16="http://schemas.microsoft.com/office/drawing/2014/main" id="{F6CAA63D-95FF-467B-8A97-213BEA08333A}"/>
              </a:ext>
            </a:extLst>
          </p:cNvPr>
          <p:cNvSpPr>
            <a:spLocks noChangeShapeType="1"/>
          </p:cNvSpPr>
          <p:nvPr/>
        </p:nvSpPr>
        <p:spPr bwMode="auto">
          <a:xfrm>
            <a:off x="8142338" y="843558"/>
            <a:ext cx="1989138" cy="0"/>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graphicFrame>
        <p:nvGraphicFramePr>
          <p:cNvPr id="73" name="Object 102">
            <a:extLst>
              <a:ext uri="{FF2B5EF4-FFF2-40B4-BE49-F238E27FC236}">
                <a16:creationId xmlns:a16="http://schemas.microsoft.com/office/drawing/2014/main" id="{2B32F430-AAF4-4A50-8996-61C9F3859291}"/>
              </a:ext>
            </a:extLst>
          </p:cNvPr>
          <p:cNvGraphicFramePr>
            <a:graphicFrameLocks noChangeAspect="1"/>
          </p:cNvGraphicFramePr>
          <p:nvPr/>
        </p:nvGraphicFramePr>
        <p:xfrm>
          <a:off x="179512" y="1267401"/>
          <a:ext cx="8583612" cy="827088"/>
        </p:xfrm>
        <a:graphic>
          <a:graphicData uri="http://schemas.openxmlformats.org/presentationml/2006/ole">
            <mc:AlternateContent xmlns:mc="http://schemas.openxmlformats.org/markup-compatibility/2006">
              <mc:Choice xmlns:v="urn:schemas-microsoft-com:vml" Requires="v">
                <p:oleObj name="Equation" r:id="rId2" imgW="3962160" imgH="304560" progId="Equation.DSMT4">
                  <p:embed/>
                </p:oleObj>
              </mc:Choice>
              <mc:Fallback>
                <p:oleObj name="Equation" r:id="rId2" imgW="3962160" imgH="304560" progId="Equation.DSMT4">
                  <p:embed/>
                  <p:pic>
                    <p:nvPicPr>
                      <p:cNvPr id="73" name="Object 102">
                        <a:extLst>
                          <a:ext uri="{FF2B5EF4-FFF2-40B4-BE49-F238E27FC236}">
                            <a16:creationId xmlns:a16="http://schemas.microsoft.com/office/drawing/2014/main" id="{2B32F430-AAF4-4A50-8996-61C9F3859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7401"/>
                        <a:ext cx="8583612" cy="827088"/>
                      </a:xfrm>
                      <a:prstGeom prst="rect">
                        <a:avLst/>
                      </a:prstGeom>
                      <a:solidFill>
                        <a:schemeClr val="bg1"/>
                      </a:solidFill>
                      <a:ln w="12700">
                        <a:solidFill>
                          <a:schemeClr val="accent2"/>
                        </a:solidFill>
                        <a:miter lim="800000"/>
                        <a:headEnd/>
                        <a:tailEnd/>
                      </a:ln>
                      <a:effectLst>
                        <a:outerShdw dist="71842" dir="2700000" algn="ctr" rotWithShape="0">
                          <a:schemeClr val="accent2">
                            <a:alpha val="50000"/>
                          </a:schemeClr>
                        </a:outerShdw>
                      </a:effectLst>
                    </p:spPr>
                  </p:pic>
                </p:oleObj>
              </mc:Fallback>
            </mc:AlternateContent>
          </a:graphicData>
        </a:graphic>
      </p:graphicFrame>
      <p:graphicFrame>
        <p:nvGraphicFramePr>
          <p:cNvPr id="74" name="Object 119">
            <a:extLst>
              <a:ext uri="{FF2B5EF4-FFF2-40B4-BE49-F238E27FC236}">
                <a16:creationId xmlns:a16="http://schemas.microsoft.com/office/drawing/2014/main" id="{D470BA93-3353-43F1-91A3-DFA0791A62DA}"/>
              </a:ext>
            </a:extLst>
          </p:cNvPr>
          <p:cNvGraphicFramePr>
            <a:graphicFrameLocks noChangeAspect="1"/>
          </p:cNvGraphicFramePr>
          <p:nvPr/>
        </p:nvGraphicFramePr>
        <p:xfrm>
          <a:off x="179512" y="2707264"/>
          <a:ext cx="8569325" cy="1728787"/>
        </p:xfrm>
        <a:graphic>
          <a:graphicData uri="http://schemas.openxmlformats.org/presentationml/2006/ole">
            <mc:AlternateContent xmlns:mc="http://schemas.openxmlformats.org/markup-compatibility/2006">
              <mc:Choice xmlns:v="urn:schemas-microsoft-com:vml" Requires="v">
                <p:oleObj name="Equation" r:id="rId4" imgW="4851360" imgH="761760" progId="Equation.DSMT4">
                  <p:embed/>
                </p:oleObj>
              </mc:Choice>
              <mc:Fallback>
                <p:oleObj name="Equation" r:id="rId4" imgW="4851360" imgH="761760" progId="Equation.DSMT4">
                  <p:embed/>
                  <p:pic>
                    <p:nvPicPr>
                      <p:cNvPr id="74" name="Object 119">
                        <a:extLst>
                          <a:ext uri="{FF2B5EF4-FFF2-40B4-BE49-F238E27FC236}">
                            <a16:creationId xmlns:a16="http://schemas.microsoft.com/office/drawing/2014/main" id="{D470BA93-3353-43F1-91A3-DFA0791A62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707264"/>
                        <a:ext cx="8569325" cy="1728787"/>
                      </a:xfrm>
                      <a:prstGeom prst="rect">
                        <a:avLst/>
                      </a:prstGeom>
                      <a:solidFill>
                        <a:schemeClr val="bg1"/>
                      </a:solidFill>
                      <a:ln w="12700">
                        <a:solidFill>
                          <a:schemeClr val="accent2"/>
                        </a:solidFill>
                        <a:miter lim="800000"/>
                        <a:headEnd/>
                        <a:tailEnd/>
                      </a:ln>
                      <a:effectLst>
                        <a:outerShdw dist="71842" dir="2700000" algn="ctr" rotWithShape="0">
                          <a:schemeClr val="accent2">
                            <a:alpha val="50000"/>
                          </a:schemeClr>
                        </a:outerShdw>
                      </a:effectLst>
                    </p:spPr>
                  </p:pic>
                </p:oleObj>
              </mc:Fallback>
            </mc:AlternateContent>
          </a:graphicData>
        </a:graphic>
      </p:graphicFrame>
    </p:spTree>
    <p:extLst>
      <p:ext uri="{BB962C8B-B14F-4D97-AF65-F5344CB8AC3E}">
        <p14:creationId xmlns:p14="http://schemas.microsoft.com/office/powerpoint/2010/main" val="2131498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20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0" y="148372"/>
            <a:ext cx="9144000" cy="695167"/>
          </a:xfrm>
        </p:spPr>
        <p:txBody>
          <a:bodyPr/>
          <a:lstStyle/>
          <a:p>
            <a:r>
              <a:rPr lang="hr-HR" altLang="sr-Latn-RS" sz="3200" dirty="0">
                <a:solidFill>
                  <a:srgbClr val="38D4CD"/>
                </a:solidFill>
              </a:rPr>
              <a:t>Pretva</a:t>
            </a:r>
            <a:r>
              <a:rPr lang="en-US" altLang="sr-Latn-RS" sz="3200" dirty="0" err="1">
                <a:solidFill>
                  <a:srgbClr val="38D4CD"/>
                </a:solidFill>
              </a:rPr>
              <a:t>ranje</a:t>
            </a:r>
            <a:r>
              <a:rPr lang="hr-HR" altLang="sr-Latn-RS" sz="3200" dirty="0">
                <a:solidFill>
                  <a:srgbClr val="38D4CD"/>
                </a:solidFill>
              </a:rPr>
              <a:t> iz </a:t>
            </a:r>
            <a:r>
              <a:rPr lang="en-US" altLang="sr-Latn-RS" sz="3200" dirty="0" err="1">
                <a:solidFill>
                  <a:srgbClr val="38D4CD"/>
                </a:solidFill>
              </a:rPr>
              <a:t>binarnog</a:t>
            </a:r>
            <a:r>
              <a:rPr lang="hr-HR" altLang="sr-Latn-RS" sz="3200" dirty="0">
                <a:solidFill>
                  <a:srgbClr val="38D4CD"/>
                </a:solidFill>
              </a:rPr>
              <a:t>, </a:t>
            </a:r>
            <a:r>
              <a:rPr lang="en-US" altLang="sr-Latn-RS" sz="3200" dirty="0" err="1">
                <a:solidFill>
                  <a:srgbClr val="38D4CD"/>
                </a:solidFill>
              </a:rPr>
              <a:t>oktalnog</a:t>
            </a:r>
            <a:r>
              <a:rPr lang="hr-HR" altLang="sr-Latn-RS" sz="3200" dirty="0">
                <a:solidFill>
                  <a:srgbClr val="38D4CD"/>
                </a:solidFill>
              </a:rPr>
              <a:t> i </a:t>
            </a:r>
            <a:r>
              <a:rPr lang="en-US" altLang="sr-Latn-RS" sz="3200" dirty="0" err="1">
                <a:solidFill>
                  <a:srgbClr val="38D4CD"/>
                </a:solidFill>
              </a:rPr>
              <a:t>heksadecima</a:t>
            </a:r>
            <a:r>
              <a:rPr lang="sr-Latn-RS" altLang="sr-Latn-RS" sz="3200" dirty="0">
                <a:solidFill>
                  <a:srgbClr val="38D4CD"/>
                </a:solidFill>
              </a:rPr>
              <a:t> -  </a:t>
            </a:r>
            <a:r>
              <a:rPr lang="en-US" altLang="sr-Latn-RS" sz="3200" dirty="0">
                <a:solidFill>
                  <a:srgbClr val="38D4CD"/>
                </a:solidFill>
              </a:rPr>
              <a:t>ln</a:t>
            </a:r>
            <a:r>
              <a:rPr lang="hr-HR" altLang="sr-Latn-RS" sz="3200" dirty="0">
                <a:solidFill>
                  <a:srgbClr val="38D4CD"/>
                </a:solidFill>
              </a:rPr>
              <a:t>og broj</a:t>
            </a:r>
            <a:r>
              <a:rPr lang="en-US" altLang="sr-Latn-RS" sz="3200" dirty="0">
                <a:solidFill>
                  <a:srgbClr val="38D4CD"/>
                </a:solidFill>
              </a:rPr>
              <a:t>n</a:t>
            </a:r>
            <a:r>
              <a:rPr lang="hr-HR" altLang="sr-Latn-RS" sz="3200" dirty="0">
                <a:solidFill>
                  <a:srgbClr val="38D4CD"/>
                </a:solidFill>
              </a:rPr>
              <a:t>og s</a:t>
            </a:r>
            <a:r>
              <a:rPr lang="en-US" altLang="sr-Latn-RS" sz="3200" dirty="0" err="1">
                <a:solidFill>
                  <a:srgbClr val="38D4CD"/>
                </a:solidFill>
              </a:rPr>
              <a:t>istema</a:t>
            </a:r>
            <a:r>
              <a:rPr lang="hr-HR" altLang="sr-Latn-RS" sz="3200" dirty="0">
                <a:solidFill>
                  <a:srgbClr val="38D4CD"/>
                </a:solidFill>
              </a:rPr>
              <a:t> u </a:t>
            </a:r>
            <a:r>
              <a:rPr lang="en-US" altLang="sr-Latn-RS" sz="3200" dirty="0" err="1">
                <a:solidFill>
                  <a:srgbClr val="38D4CD"/>
                </a:solidFill>
              </a:rPr>
              <a:t>dekadni</a:t>
            </a:r>
            <a:endParaRPr lang="sr-Latn-RS" sz="3200" b="1" dirty="0">
              <a:solidFill>
                <a:srgbClr val="38D4CD"/>
              </a:solidFill>
            </a:endParaRPr>
          </a:p>
        </p:txBody>
      </p:sp>
      <p:sp>
        <p:nvSpPr>
          <p:cNvPr id="182" name="Line 80">
            <a:extLst>
              <a:ext uri="{FF2B5EF4-FFF2-40B4-BE49-F238E27FC236}">
                <a16:creationId xmlns:a16="http://schemas.microsoft.com/office/drawing/2014/main" id="{F6CAA63D-95FF-467B-8A97-213BEA08333A}"/>
              </a:ext>
            </a:extLst>
          </p:cNvPr>
          <p:cNvSpPr>
            <a:spLocks noChangeShapeType="1"/>
          </p:cNvSpPr>
          <p:nvPr/>
        </p:nvSpPr>
        <p:spPr bwMode="auto">
          <a:xfrm>
            <a:off x="8142338" y="843558"/>
            <a:ext cx="1989138" cy="0"/>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graphicFrame>
        <p:nvGraphicFramePr>
          <p:cNvPr id="11" name="Object 8">
            <a:extLst>
              <a:ext uri="{FF2B5EF4-FFF2-40B4-BE49-F238E27FC236}">
                <a16:creationId xmlns:a16="http://schemas.microsoft.com/office/drawing/2014/main" id="{639256A5-0573-4E81-8E92-B3C8217B79E5}"/>
              </a:ext>
            </a:extLst>
          </p:cNvPr>
          <p:cNvGraphicFramePr>
            <a:graphicFrameLocks noChangeAspect="1"/>
          </p:cNvGraphicFramePr>
          <p:nvPr>
            <p:extLst>
              <p:ext uri="{D42A27DB-BD31-4B8C-83A1-F6EECF244321}">
                <p14:modId xmlns:p14="http://schemas.microsoft.com/office/powerpoint/2010/main" val="139086906"/>
              </p:ext>
            </p:extLst>
          </p:nvPr>
        </p:nvGraphicFramePr>
        <p:xfrm>
          <a:off x="179512" y="1291171"/>
          <a:ext cx="8351838" cy="792163"/>
        </p:xfrm>
        <a:graphic>
          <a:graphicData uri="http://schemas.openxmlformats.org/presentationml/2006/ole">
            <mc:AlternateContent xmlns:mc="http://schemas.openxmlformats.org/markup-compatibility/2006">
              <mc:Choice xmlns:v="urn:schemas-microsoft-com:vml" Requires="v">
                <p:oleObj name="Equation" r:id="rId2" imgW="4483080" imgH="304560" progId="Equation.DSMT4">
                  <p:embed/>
                </p:oleObj>
              </mc:Choice>
              <mc:Fallback>
                <p:oleObj name="Equation" r:id="rId2" imgW="4483080" imgH="304560" progId="Equation.DSMT4">
                  <p:embed/>
                  <p:pic>
                    <p:nvPicPr>
                      <p:cNvPr id="53256" name="Object 8">
                        <a:extLst>
                          <a:ext uri="{FF2B5EF4-FFF2-40B4-BE49-F238E27FC236}">
                            <a16:creationId xmlns:a16="http://schemas.microsoft.com/office/drawing/2014/main" id="{3B411CDC-810E-4EBA-AEC1-C6EA838B9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91171"/>
                        <a:ext cx="8351838" cy="792163"/>
                      </a:xfrm>
                      <a:prstGeom prst="rect">
                        <a:avLst/>
                      </a:prstGeom>
                      <a:solidFill>
                        <a:schemeClr val="bg1"/>
                      </a:solidFill>
                      <a:ln w="12700">
                        <a:solidFill>
                          <a:schemeClr val="accent2"/>
                        </a:solidFill>
                        <a:miter lim="800000"/>
                        <a:headEnd/>
                        <a:tailEnd/>
                      </a:ln>
                      <a:effectLst>
                        <a:outerShdw dist="71842" dir="2700000" algn="ctr" rotWithShape="0">
                          <a:schemeClr val="accent2">
                            <a:alpha val="50000"/>
                          </a:schemeClr>
                        </a:outerShdw>
                      </a:effectLst>
                    </p:spPr>
                  </p:pic>
                </p:oleObj>
              </mc:Fallback>
            </mc:AlternateContent>
          </a:graphicData>
        </a:graphic>
      </p:graphicFrame>
      <p:graphicFrame>
        <p:nvGraphicFramePr>
          <p:cNvPr id="12" name="Object 9">
            <a:extLst>
              <a:ext uri="{FF2B5EF4-FFF2-40B4-BE49-F238E27FC236}">
                <a16:creationId xmlns:a16="http://schemas.microsoft.com/office/drawing/2014/main" id="{2D0EAD65-D419-4ECE-8285-99594A84FDA4}"/>
              </a:ext>
            </a:extLst>
          </p:cNvPr>
          <p:cNvGraphicFramePr>
            <a:graphicFrameLocks noChangeAspect="1"/>
          </p:cNvGraphicFramePr>
          <p:nvPr>
            <p:extLst>
              <p:ext uri="{D42A27DB-BD31-4B8C-83A1-F6EECF244321}">
                <p14:modId xmlns:p14="http://schemas.microsoft.com/office/powerpoint/2010/main" val="2036583465"/>
              </p:ext>
            </p:extLst>
          </p:nvPr>
        </p:nvGraphicFramePr>
        <p:xfrm>
          <a:off x="201737" y="2571006"/>
          <a:ext cx="8329613" cy="720725"/>
        </p:xfrm>
        <a:graphic>
          <a:graphicData uri="http://schemas.openxmlformats.org/presentationml/2006/ole">
            <mc:AlternateContent xmlns:mc="http://schemas.openxmlformats.org/markup-compatibility/2006">
              <mc:Choice xmlns:v="urn:schemas-microsoft-com:vml" Requires="v">
                <p:oleObj name="Equation" r:id="rId4" imgW="5029200" imgH="304560" progId="Equation.DSMT4">
                  <p:embed/>
                </p:oleObj>
              </mc:Choice>
              <mc:Fallback>
                <p:oleObj name="Equation" r:id="rId4" imgW="5029200" imgH="304560" progId="Equation.DSMT4">
                  <p:embed/>
                  <p:pic>
                    <p:nvPicPr>
                      <p:cNvPr id="53257" name="Object 9">
                        <a:extLst>
                          <a:ext uri="{FF2B5EF4-FFF2-40B4-BE49-F238E27FC236}">
                            <a16:creationId xmlns:a16="http://schemas.microsoft.com/office/drawing/2014/main" id="{2961344D-567F-4F41-ABB7-4067F14521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37" y="2571006"/>
                        <a:ext cx="8329613" cy="720725"/>
                      </a:xfrm>
                      <a:prstGeom prst="rect">
                        <a:avLst/>
                      </a:prstGeom>
                      <a:solidFill>
                        <a:schemeClr val="bg1"/>
                      </a:solidFill>
                      <a:ln w="12700">
                        <a:solidFill>
                          <a:schemeClr val="accent2"/>
                        </a:solidFill>
                        <a:miter lim="800000"/>
                        <a:headEnd/>
                        <a:tailEnd/>
                      </a:ln>
                      <a:effectLst>
                        <a:outerShdw dist="71842" dir="2700000" algn="ctr" rotWithShape="0">
                          <a:schemeClr val="accent2">
                            <a:alpha val="50000"/>
                          </a:schemeClr>
                        </a:outerShdw>
                      </a:effectLst>
                    </p:spPr>
                  </p:pic>
                </p:oleObj>
              </mc:Fallback>
            </mc:AlternateContent>
          </a:graphicData>
        </a:graphic>
      </p:graphicFrame>
    </p:spTree>
    <p:extLst>
      <p:ext uri="{BB962C8B-B14F-4D97-AF65-F5344CB8AC3E}">
        <p14:creationId xmlns:p14="http://schemas.microsoft.com/office/powerpoint/2010/main" val="195276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0" y="148372"/>
            <a:ext cx="9144000" cy="695167"/>
          </a:xfrm>
        </p:spPr>
        <p:txBody>
          <a:bodyPr/>
          <a:lstStyle/>
          <a:p>
            <a:r>
              <a:rPr lang="hr-HR" altLang="sr-Latn-RS" sz="3200" dirty="0">
                <a:solidFill>
                  <a:srgbClr val="38D4CD"/>
                </a:solidFill>
                <a:latin typeface="Arial" panose="020B0604020202020204" pitchFamily="34" charset="0"/>
              </a:rPr>
              <a:t>PRETV</a:t>
            </a:r>
            <a:r>
              <a:rPr lang="en-US" altLang="sr-Latn-RS" sz="3200" dirty="0">
                <a:solidFill>
                  <a:srgbClr val="38D4CD"/>
                </a:solidFill>
                <a:latin typeface="Arial" panose="020B0604020202020204" pitchFamily="34" charset="0"/>
              </a:rPr>
              <a:t>A</a:t>
            </a:r>
            <a:r>
              <a:rPr lang="hr-HR" altLang="sr-Latn-RS" sz="3200" dirty="0">
                <a:solidFill>
                  <a:srgbClr val="38D4CD"/>
                </a:solidFill>
                <a:latin typeface="Arial" panose="020B0604020202020204" pitchFamily="34" charset="0"/>
              </a:rPr>
              <a:t>RA</a:t>
            </a:r>
            <a:r>
              <a:rPr lang="en-US" altLang="sr-Latn-RS" sz="3200" dirty="0">
                <a:solidFill>
                  <a:srgbClr val="38D4CD"/>
                </a:solidFill>
                <a:latin typeface="Arial" panose="020B0604020202020204" pitchFamily="34" charset="0"/>
              </a:rPr>
              <a:t>NJE IZ BINARNOG U OKTALNI I </a:t>
            </a:r>
            <a:r>
              <a:rPr lang="sr-Latn-RS" altLang="sr-Latn-RS" sz="3200" dirty="0">
                <a:solidFill>
                  <a:srgbClr val="38D4CD"/>
                </a:solidFill>
                <a:latin typeface="Arial" panose="020B0604020202020204" pitchFamily="34" charset="0"/>
              </a:rPr>
              <a:t>    </a:t>
            </a:r>
            <a:r>
              <a:rPr lang="en-US" altLang="sr-Latn-RS" sz="3200" dirty="0">
                <a:solidFill>
                  <a:srgbClr val="38D4CD"/>
                </a:solidFill>
                <a:latin typeface="Arial" panose="020B0604020202020204" pitchFamily="34" charset="0"/>
              </a:rPr>
              <a:t>HEKSADECIMALNI BROJNI SISTEM</a:t>
            </a:r>
            <a:endParaRPr lang="sr-Latn-RS" sz="3200" b="1" dirty="0">
              <a:solidFill>
                <a:srgbClr val="38D4CD"/>
              </a:solidFill>
            </a:endParaRPr>
          </a:p>
        </p:txBody>
      </p:sp>
      <p:sp>
        <p:nvSpPr>
          <p:cNvPr id="182" name="Line 80">
            <a:extLst>
              <a:ext uri="{FF2B5EF4-FFF2-40B4-BE49-F238E27FC236}">
                <a16:creationId xmlns:a16="http://schemas.microsoft.com/office/drawing/2014/main" id="{F6CAA63D-95FF-467B-8A97-213BEA08333A}"/>
              </a:ext>
            </a:extLst>
          </p:cNvPr>
          <p:cNvSpPr>
            <a:spLocks noChangeShapeType="1"/>
          </p:cNvSpPr>
          <p:nvPr/>
        </p:nvSpPr>
        <p:spPr bwMode="auto">
          <a:xfrm>
            <a:off x="8142338" y="843558"/>
            <a:ext cx="1989138" cy="0"/>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 name="Rectangle 8">
            <a:extLst>
              <a:ext uri="{FF2B5EF4-FFF2-40B4-BE49-F238E27FC236}">
                <a16:creationId xmlns:a16="http://schemas.microsoft.com/office/drawing/2014/main" id="{EE3A3EA5-31CD-4BBA-8705-C0F64B94D74D}"/>
              </a:ext>
            </a:extLst>
          </p:cNvPr>
          <p:cNvSpPr/>
          <p:nvPr/>
        </p:nvSpPr>
        <p:spPr>
          <a:xfrm>
            <a:off x="539552" y="1078484"/>
            <a:ext cx="8208912" cy="3108543"/>
          </a:xfrm>
          <a:prstGeom prst="rect">
            <a:avLst/>
          </a:prstGeom>
        </p:spPr>
        <p:txBody>
          <a:bodyPr wrap="square">
            <a:spAutoFit/>
          </a:bodyPr>
          <a:lstStyle/>
          <a:p>
            <a:pPr marL="342900" indent="-342900">
              <a:buFont typeface="Wingdings" panose="05000000000000000000" pitchFamily="2" charset="2"/>
              <a:buChar char="Ø"/>
            </a:pPr>
            <a:r>
              <a:rPr lang="hr-HR" altLang="sr-Latn-RS" sz="2800" dirty="0">
                <a:solidFill>
                  <a:srgbClr val="38D4CD"/>
                </a:solidFill>
              </a:rPr>
              <a:t>Iz poznatog izraza </a:t>
            </a:r>
            <a:r>
              <a:rPr lang="hr-HR" altLang="sr-Latn-RS" sz="2800" b="1" dirty="0">
                <a:solidFill>
                  <a:srgbClr val="38D4CD"/>
                </a:solidFill>
              </a:rPr>
              <a:t>2</a:t>
            </a:r>
            <a:r>
              <a:rPr lang="hr-HR" altLang="sr-Latn-RS" sz="2800" b="1" baseline="30000" dirty="0">
                <a:solidFill>
                  <a:srgbClr val="FF0000"/>
                </a:solidFill>
              </a:rPr>
              <a:t>3</a:t>
            </a:r>
            <a:r>
              <a:rPr lang="hr-HR" altLang="sr-Latn-RS" sz="2800" b="1" dirty="0">
                <a:solidFill>
                  <a:srgbClr val="38D4CD"/>
                </a:solidFill>
              </a:rPr>
              <a:t>=8</a:t>
            </a:r>
            <a:r>
              <a:rPr lang="hr-HR" altLang="sr-Latn-RS" sz="2800" b="1" baseline="30000" dirty="0">
                <a:solidFill>
                  <a:srgbClr val="FF0000"/>
                </a:solidFill>
              </a:rPr>
              <a:t>1</a:t>
            </a:r>
            <a:r>
              <a:rPr lang="hr-HR" altLang="sr-Latn-RS" sz="2800" dirty="0">
                <a:solidFill>
                  <a:srgbClr val="38D4CD"/>
                </a:solidFill>
              </a:rPr>
              <a:t> možemo zaključiti kako svaki </a:t>
            </a:r>
            <a:r>
              <a:rPr lang="en-US" altLang="sr-Latn-RS" sz="2800" dirty="0" err="1">
                <a:solidFill>
                  <a:srgbClr val="38D4CD"/>
                </a:solidFill>
              </a:rPr>
              <a:t>binarni</a:t>
            </a:r>
            <a:r>
              <a:rPr lang="hr-HR" altLang="sr-Latn-RS" sz="2800" dirty="0">
                <a:solidFill>
                  <a:srgbClr val="38D4CD"/>
                </a:solidFill>
              </a:rPr>
              <a:t> broj od </a:t>
            </a:r>
            <a:r>
              <a:rPr lang="hr-HR" altLang="sr-Latn-RS" sz="2800" b="1" dirty="0">
                <a:solidFill>
                  <a:srgbClr val="38D4CD"/>
                </a:solidFill>
              </a:rPr>
              <a:t>3</a:t>
            </a:r>
            <a:r>
              <a:rPr lang="hr-HR" altLang="sr-Latn-RS" sz="2800" dirty="0">
                <a:solidFill>
                  <a:srgbClr val="38D4CD"/>
                </a:solidFill>
              </a:rPr>
              <a:t> cifre ima t</a:t>
            </a:r>
            <a:r>
              <a:rPr lang="en-US" altLang="sr-Latn-RS" sz="2800" dirty="0">
                <a:solidFill>
                  <a:srgbClr val="38D4CD"/>
                </a:solidFill>
              </a:rPr>
              <a:t>a</a:t>
            </a:r>
            <a:r>
              <a:rPr lang="hr-HR" altLang="sr-Latn-RS" sz="2800" dirty="0">
                <a:solidFill>
                  <a:srgbClr val="38D4CD"/>
                </a:solidFill>
              </a:rPr>
              <a:t>čno </a:t>
            </a:r>
            <a:r>
              <a:rPr lang="hr-HR" altLang="sr-Latn-RS" sz="2800" b="1" dirty="0">
                <a:solidFill>
                  <a:srgbClr val="38D4CD"/>
                </a:solidFill>
              </a:rPr>
              <a:t>1</a:t>
            </a:r>
            <a:r>
              <a:rPr lang="hr-HR" altLang="sr-Latn-RS" sz="2800" dirty="0">
                <a:solidFill>
                  <a:srgbClr val="38D4CD"/>
                </a:solidFill>
              </a:rPr>
              <a:t> odgovarajući </a:t>
            </a:r>
            <a:r>
              <a:rPr lang="en-US" altLang="sr-Latn-RS" sz="2800" dirty="0" err="1">
                <a:solidFill>
                  <a:srgbClr val="38D4CD"/>
                </a:solidFill>
              </a:rPr>
              <a:t>oktalni</a:t>
            </a:r>
            <a:r>
              <a:rPr lang="hr-HR" altLang="sr-Latn-RS" sz="2800" dirty="0">
                <a:solidFill>
                  <a:srgbClr val="38D4CD"/>
                </a:solidFill>
              </a:rPr>
              <a:t> broj.</a:t>
            </a:r>
          </a:p>
          <a:p>
            <a:endParaRPr lang="hr-HR" altLang="sr-Latn-RS" sz="2800" dirty="0">
              <a:solidFill>
                <a:srgbClr val="38D4CD"/>
              </a:solidFill>
            </a:endParaRPr>
          </a:p>
          <a:p>
            <a:pPr marL="342900" indent="-342900">
              <a:buFont typeface="Wingdings" panose="05000000000000000000" pitchFamily="2" charset="2"/>
              <a:buChar char="Ø"/>
            </a:pPr>
            <a:r>
              <a:rPr lang="hr-HR" altLang="sr-Latn-RS" sz="2800" dirty="0">
                <a:solidFill>
                  <a:srgbClr val="38D4CD"/>
                </a:solidFill>
              </a:rPr>
              <a:t>Takođe iz izraza </a:t>
            </a:r>
            <a:r>
              <a:rPr lang="hr-HR" altLang="sr-Latn-RS" sz="2800" b="1" dirty="0">
                <a:solidFill>
                  <a:srgbClr val="38D4CD"/>
                </a:solidFill>
              </a:rPr>
              <a:t>2</a:t>
            </a:r>
            <a:r>
              <a:rPr lang="hr-HR" altLang="sr-Latn-RS" sz="2800" b="1" baseline="30000" dirty="0">
                <a:solidFill>
                  <a:srgbClr val="FF0000"/>
                </a:solidFill>
              </a:rPr>
              <a:t>4</a:t>
            </a:r>
            <a:r>
              <a:rPr lang="hr-HR" altLang="sr-Latn-RS" sz="2800" b="1" dirty="0">
                <a:solidFill>
                  <a:srgbClr val="38D4CD"/>
                </a:solidFill>
              </a:rPr>
              <a:t>=16</a:t>
            </a:r>
            <a:r>
              <a:rPr lang="hr-HR" altLang="sr-Latn-RS" sz="2800" b="1" baseline="30000" dirty="0">
                <a:solidFill>
                  <a:srgbClr val="FF0000"/>
                </a:solidFill>
              </a:rPr>
              <a:t>1</a:t>
            </a:r>
            <a:r>
              <a:rPr lang="hr-HR" altLang="sr-Latn-RS" sz="2800" dirty="0">
                <a:solidFill>
                  <a:srgbClr val="38D4CD"/>
                </a:solidFill>
              </a:rPr>
              <a:t> možemo zaključiti kako svaki </a:t>
            </a:r>
            <a:r>
              <a:rPr lang="en-US" altLang="sr-Latn-RS" sz="2800" dirty="0" err="1">
                <a:solidFill>
                  <a:srgbClr val="38D4CD"/>
                </a:solidFill>
              </a:rPr>
              <a:t>binarn</a:t>
            </a:r>
            <a:r>
              <a:rPr lang="hr-HR" altLang="sr-Latn-RS" sz="2800" dirty="0">
                <a:solidFill>
                  <a:srgbClr val="38D4CD"/>
                </a:solidFill>
              </a:rPr>
              <a:t>i broj od </a:t>
            </a:r>
            <a:r>
              <a:rPr lang="hr-HR" altLang="sr-Latn-RS" sz="2800" b="1" dirty="0">
                <a:solidFill>
                  <a:srgbClr val="38D4CD"/>
                </a:solidFill>
              </a:rPr>
              <a:t>4</a:t>
            </a:r>
            <a:r>
              <a:rPr lang="hr-HR" altLang="sr-Latn-RS" sz="2800" dirty="0">
                <a:solidFill>
                  <a:srgbClr val="38D4CD"/>
                </a:solidFill>
              </a:rPr>
              <a:t> cifre ima t</a:t>
            </a:r>
            <a:r>
              <a:rPr lang="en-US" altLang="sr-Latn-RS" sz="2800" dirty="0">
                <a:solidFill>
                  <a:srgbClr val="38D4CD"/>
                </a:solidFill>
              </a:rPr>
              <a:t>a</a:t>
            </a:r>
            <a:r>
              <a:rPr lang="hr-HR" altLang="sr-Latn-RS" sz="2800" dirty="0">
                <a:solidFill>
                  <a:srgbClr val="38D4CD"/>
                </a:solidFill>
              </a:rPr>
              <a:t>čno </a:t>
            </a:r>
            <a:r>
              <a:rPr lang="hr-HR" altLang="sr-Latn-RS" sz="2800" b="1" dirty="0">
                <a:solidFill>
                  <a:srgbClr val="38D4CD"/>
                </a:solidFill>
              </a:rPr>
              <a:t>1</a:t>
            </a:r>
            <a:r>
              <a:rPr lang="hr-HR" altLang="sr-Latn-RS" sz="2800" dirty="0">
                <a:solidFill>
                  <a:srgbClr val="38D4CD"/>
                </a:solidFill>
              </a:rPr>
              <a:t> odgovarajući </a:t>
            </a:r>
            <a:r>
              <a:rPr lang="en-US" altLang="sr-Latn-RS" sz="2800" dirty="0" err="1">
                <a:solidFill>
                  <a:srgbClr val="38D4CD"/>
                </a:solidFill>
              </a:rPr>
              <a:t>heksadecimaln</a:t>
            </a:r>
            <a:r>
              <a:rPr lang="hr-HR" altLang="sr-Latn-RS" sz="2800" dirty="0">
                <a:solidFill>
                  <a:srgbClr val="38D4CD"/>
                </a:solidFill>
              </a:rPr>
              <a:t>i broj. </a:t>
            </a:r>
          </a:p>
        </p:txBody>
      </p:sp>
    </p:spTree>
    <p:extLst>
      <p:ext uri="{BB962C8B-B14F-4D97-AF65-F5344CB8AC3E}">
        <p14:creationId xmlns:p14="http://schemas.microsoft.com/office/powerpoint/2010/main" val="1112032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0" y="843558"/>
            <a:ext cx="3779906" cy="2639402"/>
          </a:xfrm>
        </p:spPr>
        <p:txBody>
          <a:bodyPr/>
          <a:lstStyle/>
          <a:p>
            <a:r>
              <a:rPr lang="hr-HR" altLang="sr-Latn-RS" sz="3200" dirty="0">
                <a:solidFill>
                  <a:srgbClr val="38D4CD"/>
                </a:solidFill>
                <a:latin typeface="Arial" panose="020B0604020202020204" pitchFamily="34" charset="0"/>
              </a:rPr>
              <a:t>PRETV</a:t>
            </a:r>
            <a:r>
              <a:rPr lang="en-US" altLang="sr-Latn-RS" sz="3200" dirty="0">
                <a:solidFill>
                  <a:srgbClr val="38D4CD"/>
                </a:solidFill>
                <a:latin typeface="Arial" panose="020B0604020202020204" pitchFamily="34" charset="0"/>
              </a:rPr>
              <a:t>A</a:t>
            </a:r>
            <a:r>
              <a:rPr lang="hr-HR" altLang="sr-Latn-RS" sz="3200" dirty="0">
                <a:solidFill>
                  <a:srgbClr val="38D4CD"/>
                </a:solidFill>
                <a:latin typeface="Arial" panose="020B0604020202020204" pitchFamily="34" charset="0"/>
              </a:rPr>
              <a:t>RA</a:t>
            </a:r>
            <a:r>
              <a:rPr lang="en-US" altLang="sr-Latn-RS" sz="3200" dirty="0">
                <a:solidFill>
                  <a:srgbClr val="38D4CD"/>
                </a:solidFill>
                <a:latin typeface="Arial" panose="020B0604020202020204" pitchFamily="34" charset="0"/>
              </a:rPr>
              <a:t>NJE IZ </a:t>
            </a:r>
            <a:endParaRPr lang="sr-Latn-RS" altLang="sr-Latn-RS" sz="3200" dirty="0">
              <a:solidFill>
                <a:srgbClr val="38D4CD"/>
              </a:solidFill>
              <a:latin typeface="Arial" panose="020B0604020202020204" pitchFamily="34" charset="0"/>
            </a:endParaRPr>
          </a:p>
          <a:p>
            <a:r>
              <a:rPr lang="en-US" altLang="sr-Latn-RS" sz="3200" dirty="0">
                <a:solidFill>
                  <a:srgbClr val="38D4CD"/>
                </a:solidFill>
                <a:latin typeface="Arial" panose="020B0604020202020204" pitchFamily="34" charset="0"/>
              </a:rPr>
              <a:t>BINARNOG U </a:t>
            </a:r>
            <a:endParaRPr lang="sr-Latn-RS" altLang="sr-Latn-RS" sz="3200" dirty="0">
              <a:solidFill>
                <a:srgbClr val="38D4CD"/>
              </a:solidFill>
              <a:latin typeface="Arial" panose="020B0604020202020204" pitchFamily="34" charset="0"/>
            </a:endParaRPr>
          </a:p>
          <a:p>
            <a:r>
              <a:rPr lang="en-US" altLang="sr-Latn-RS" sz="3200" dirty="0">
                <a:solidFill>
                  <a:srgbClr val="38D4CD"/>
                </a:solidFill>
                <a:latin typeface="Arial" panose="020B0604020202020204" pitchFamily="34" charset="0"/>
              </a:rPr>
              <a:t>OKTALNI I</a:t>
            </a:r>
            <a:endParaRPr lang="sr-Latn-RS" altLang="sr-Latn-RS" sz="3200" dirty="0">
              <a:solidFill>
                <a:srgbClr val="38D4CD"/>
              </a:solidFill>
              <a:latin typeface="Arial" panose="020B0604020202020204" pitchFamily="34" charset="0"/>
            </a:endParaRPr>
          </a:p>
          <a:p>
            <a:r>
              <a:rPr lang="sr-Latn-RS" altLang="sr-Latn-RS" sz="3200" dirty="0">
                <a:solidFill>
                  <a:srgbClr val="38D4CD"/>
                </a:solidFill>
                <a:latin typeface="Arial" panose="020B0604020202020204" pitchFamily="34" charset="0"/>
              </a:rPr>
              <a:t>H</a:t>
            </a:r>
            <a:r>
              <a:rPr lang="en-US" altLang="sr-Latn-RS" sz="3200" dirty="0">
                <a:solidFill>
                  <a:srgbClr val="38D4CD"/>
                </a:solidFill>
                <a:latin typeface="Arial" panose="020B0604020202020204" pitchFamily="34" charset="0"/>
              </a:rPr>
              <a:t>EKSADECIMALNI </a:t>
            </a:r>
            <a:endParaRPr lang="sr-Latn-RS" altLang="sr-Latn-RS" sz="3200" dirty="0">
              <a:solidFill>
                <a:srgbClr val="38D4CD"/>
              </a:solidFill>
              <a:latin typeface="Arial" panose="020B0604020202020204" pitchFamily="34" charset="0"/>
            </a:endParaRPr>
          </a:p>
          <a:p>
            <a:r>
              <a:rPr lang="en-US" altLang="sr-Latn-RS" sz="3200" dirty="0">
                <a:solidFill>
                  <a:srgbClr val="38D4CD"/>
                </a:solidFill>
                <a:latin typeface="Arial" panose="020B0604020202020204" pitchFamily="34" charset="0"/>
              </a:rPr>
              <a:t>BROJNI SISTEM</a:t>
            </a:r>
            <a:endParaRPr lang="sr-Latn-RS" sz="3200" b="1" dirty="0">
              <a:solidFill>
                <a:srgbClr val="38D4CD"/>
              </a:solidFill>
            </a:endParaRPr>
          </a:p>
        </p:txBody>
      </p:sp>
      <p:graphicFrame>
        <p:nvGraphicFramePr>
          <p:cNvPr id="11" name="Group 6">
            <a:extLst>
              <a:ext uri="{FF2B5EF4-FFF2-40B4-BE49-F238E27FC236}">
                <a16:creationId xmlns:a16="http://schemas.microsoft.com/office/drawing/2014/main" id="{72ADB6F7-1AF2-4497-B68E-E5F3CDC29FBD}"/>
              </a:ext>
            </a:extLst>
          </p:cNvPr>
          <p:cNvGraphicFramePr>
            <a:graphicFrameLocks/>
          </p:cNvGraphicFramePr>
          <p:nvPr>
            <p:extLst>
              <p:ext uri="{D42A27DB-BD31-4B8C-83A1-F6EECF244321}">
                <p14:modId xmlns:p14="http://schemas.microsoft.com/office/powerpoint/2010/main" val="3302132355"/>
              </p:ext>
            </p:extLst>
          </p:nvPr>
        </p:nvGraphicFramePr>
        <p:xfrm>
          <a:off x="4125981" y="123478"/>
          <a:ext cx="4694484" cy="4824549"/>
        </p:xfrm>
        <a:graphic>
          <a:graphicData uri="http://schemas.openxmlformats.org/drawingml/2006/table">
            <a:tbl>
              <a:tblPr/>
              <a:tblGrid>
                <a:gridCol w="1081380">
                  <a:extLst>
                    <a:ext uri="{9D8B030D-6E8A-4147-A177-3AD203B41FA5}">
                      <a16:colId xmlns:a16="http://schemas.microsoft.com/office/drawing/2014/main" val="1129108344"/>
                    </a:ext>
                  </a:extLst>
                </a:gridCol>
                <a:gridCol w="1020539">
                  <a:extLst>
                    <a:ext uri="{9D8B030D-6E8A-4147-A177-3AD203B41FA5}">
                      <a16:colId xmlns:a16="http://schemas.microsoft.com/office/drawing/2014/main" val="3959800733"/>
                    </a:ext>
                  </a:extLst>
                </a:gridCol>
                <a:gridCol w="524009">
                  <a:extLst>
                    <a:ext uri="{9D8B030D-6E8A-4147-A177-3AD203B41FA5}">
                      <a16:colId xmlns:a16="http://schemas.microsoft.com/office/drawing/2014/main" val="2853422720"/>
                    </a:ext>
                  </a:extLst>
                </a:gridCol>
                <a:gridCol w="1063717">
                  <a:extLst>
                    <a:ext uri="{9D8B030D-6E8A-4147-A177-3AD203B41FA5}">
                      <a16:colId xmlns:a16="http://schemas.microsoft.com/office/drawing/2014/main" val="1019114884"/>
                    </a:ext>
                  </a:extLst>
                </a:gridCol>
                <a:gridCol w="1004839">
                  <a:extLst>
                    <a:ext uri="{9D8B030D-6E8A-4147-A177-3AD203B41FA5}">
                      <a16:colId xmlns:a16="http://schemas.microsoft.com/office/drawing/2014/main" val="1878022846"/>
                    </a:ext>
                  </a:extLst>
                </a:gridCol>
              </a:tblGrid>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chemeClr val="bg1"/>
                          </a:solidFill>
                          <a:effectLst/>
                          <a:latin typeface="Arial" panose="020B0604020202020204" pitchFamily="34" charset="0"/>
                        </a:rPr>
                        <a:t>2</a:t>
                      </a:r>
                    </a:p>
                  </a:txBody>
                  <a:tcPr marL="36000" marR="36000" marT="18000" marB="18000" horzOverflow="overflow">
                    <a:lnL cap="flat">
                      <a:noFill/>
                    </a:lnL>
                    <a:lnR w="38100" cap="flat" cmpd="sng" algn="ctr">
                      <a:solidFill>
                        <a:srgbClr val="3399FF"/>
                      </a:solidFill>
                      <a:prstDash val="solid"/>
                      <a:round/>
                      <a:headEnd type="none" w="med" len="med"/>
                      <a:tailEnd type="none" w="med" len="med"/>
                    </a:lnR>
                    <a:lnT cap="flat">
                      <a:noFill/>
                    </a:lnT>
                    <a:lnB w="38100" cap="flat" cmpd="sng" algn="ctr">
                      <a:solidFill>
                        <a:srgbClr val="3399FF"/>
                      </a:solidFill>
                      <a:prstDash val="solid"/>
                      <a:round/>
                      <a:headEnd type="none" w="med" len="med"/>
                      <a:tailEnd type="none" w="med" len="med"/>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chemeClr val="bg1"/>
                          </a:solidFill>
                          <a:effectLst/>
                          <a:latin typeface="Arial" panose="020B0604020202020204" pitchFamily="34" charset="0"/>
                        </a:rPr>
                        <a:t>8=O</a:t>
                      </a:r>
                    </a:p>
                  </a:txBody>
                  <a:tcPr marL="36000" marR="36000" marT="18000" marB="18000" horzOverflow="overflow">
                    <a:lnL w="38100" cap="flat" cmpd="sng" algn="ctr">
                      <a:solidFill>
                        <a:srgbClr val="3399FF"/>
                      </a:solidFill>
                      <a:prstDash val="solid"/>
                      <a:round/>
                      <a:headEnd type="none" w="med" len="med"/>
                      <a:tailEnd type="none" w="med" len="med"/>
                    </a:lnL>
                    <a:lnR>
                      <a:noFill/>
                    </a:lnR>
                    <a:lnT cap="flat">
                      <a:noFill/>
                    </a:lnT>
                    <a:lnB w="38100" cap="flat" cmpd="sng" algn="ctr">
                      <a:solidFill>
                        <a:srgbClr val="3399FF"/>
                      </a:solidFill>
                      <a:prstDash val="solid"/>
                      <a:round/>
                      <a:headEnd type="none" w="med" len="med"/>
                      <a:tailEnd type="none" w="med" len="med"/>
                    </a:lnB>
                    <a:lnTlToBr>
                      <a:noFill/>
                    </a:lnTlToBr>
                    <a:lnBlToTr>
                      <a:noFill/>
                    </a:lnBlToTr>
                    <a:noFill/>
                  </a:tcPr>
                </a:tc>
                <a:tc rowSpan="10">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anchor="ctr" horzOverflow="overflow">
                    <a:lnL>
                      <a:noFill/>
                    </a:lnL>
                    <a:lnR>
                      <a:noFill/>
                    </a:lnR>
                    <a:lnT cap="fla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chemeClr val="bg1"/>
                          </a:solidFill>
                          <a:effectLst/>
                          <a:latin typeface="Arial" panose="020B0604020202020204" pitchFamily="34" charset="0"/>
                        </a:rPr>
                        <a:t>2</a:t>
                      </a:r>
                    </a:p>
                  </a:txBody>
                  <a:tcPr marL="36000" marR="36000" marT="18000" marB="18000" horzOverflow="overflow">
                    <a:lnL>
                      <a:noFill/>
                    </a:lnL>
                    <a:lnR w="38100" cap="flat" cmpd="sng" algn="ctr">
                      <a:solidFill>
                        <a:srgbClr val="3399FF"/>
                      </a:solidFill>
                      <a:prstDash val="solid"/>
                      <a:round/>
                      <a:headEnd type="none" w="med" len="med"/>
                      <a:tailEnd type="none" w="med" len="med"/>
                    </a:lnR>
                    <a:lnT cap="flat">
                      <a:noFill/>
                    </a:lnT>
                    <a:lnB w="38100" cap="flat" cmpd="sng" algn="ctr">
                      <a:solidFill>
                        <a:srgbClr val="3399FF"/>
                      </a:solidFill>
                      <a:prstDash val="solid"/>
                      <a:round/>
                      <a:headEnd type="none" w="med" len="med"/>
                      <a:tailEnd type="none" w="med" len="med"/>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16=H</a:t>
                      </a:r>
                    </a:p>
                  </a:txBody>
                  <a:tcPr marL="36000" marR="36000" marT="18000" marB="18000" horzOverflow="overflow">
                    <a:lnL w="38100" cap="flat" cmpd="sng" algn="ctr">
                      <a:solidFill>
                        <a:srgbClr val="3399FF"/>
                      </a:solidFill>
                      <a:prstDash val="solid"/>
                      <a:round/>
                      <a:headEnd type="none" w="med" len="med"/>
                      <a:tailEnd type="none" w="med" len="med"/>
                    </a:lnL>
                    <a:lnR cap="flat">
                      <a:noFill/>
                    </a:lnR>
                    <a:lnT cap="flat">
                      <a:noFill/>
                    </a:lnT>
                    <a:lnB w="38100" cap="flat" cmpd="sng" algn="ctr">
                      <a:solidFill>
                        <a:srgbClr val="33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077506"/>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000</a:t>
                      </a:r>
                    </a:p>
                  </a:txBody>
                  <a:tcPr marL="36000" marR="36000" marT="18000" marB="18000" horzOverflow="overflow">
                    <a:lnL cap="flat">
                      <a:noFill/>
                    </a:lnL>
                    <a:lnR w="38100" cap="flat" cmpd="sng" algn="ctr">
                      <a:solidFill>
                        <a:srgbClr val="3399FF"/>
                      </a:solidFill>
                      <a:prstDash val="solid"/>
                      <a:round/>
                      <a:headEnd type="none" w="med" len="med"/>
                      <a:tailEnd type="none" w="med" len="med"/>
                    </a:lnR>
                    <a:lnT w="38100" cap="flat" cmpd="sng" algn="ctr">
                      <a:solidFill>
                        <a:srgbClr val="3399FF"/>
                      </a:solidFill>
                      <a:prstDash val="solid"/>
                      <a:round/>
                      <a:headEnd type="none" w="med" len="med"/>
                      <a:tailEnd type="none" w="med" len="med"/>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a:t>
                      </a:r>
                    </a:p>
                  </a:txBody>
                  <a:tcPr marL="36000" marR="36000" marT="18000" marB="18000" horzOverflow="overflow">
                    <a:lnL w="38100" cap="flat" cmpd="sng" algn="ctr">
                      <a:solidFill>
                        <a:srgbClr val="3399FF"/>
                      </a:solidFill>
                      <a:prstDash val="solid"/>
                      <a:round/>
                      <a:headEnd type="none" w="med" len="med"/>
                      <a:tailEnd type="none" w="med" len="med"/>
                    </a:lnL>
                    <a:lnR>
                      <a:noFill/>
                    </a:lnR>
                    <a:lnT w="38100" cap="flat" cmpd="sng" algn="ctr">
                      <a:solidFill>
                        <a:srgbClr val="3399FF"/>
                      </a:solidFill>
                      <a:prstDash val="solid"/>
                      <a:round/>
                      <a:headEnd type="none" w="med" len="med"/>
                      <a:tailEnd type="none" w="med" len="med"/>
                    </a:lnT>
                    <a:lnB>
                      <a:noFill/>
                    </a:lnB>
                    <a:lnTlToBr>
                      <a:noFill/>
                    </a:lnTlToBr>
                    <a:lnBlToTr>
                      <a:noFill/>
                    </a:lnBlToTr>
                    <a:noFill/>
                  </a:tcPr>
                </a:tc>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0000</a:t>
                      </a:r>
                    </a:p>
                  </a:txBody>
                  <a:tcPr marL="36000" marR="36000" marT="18000" marB="18000" horzOverflow="overflow">
                    <a:lnL>
                      <a:noFill/>
                    </a:lnL>
                    <a:lnR w="38100" cap="flat" cmpd="sng" algn="ctr">
                      <a:solidFill>
                        <a:srgbClr val="3399FF"/>
                      </a:solidFill>
                      <a:prstDash val="solid"/>
                      <a:round/>
                      <a:headEnd type="none" w="med" len="med"/>
                      <a:tailEnd type="none" w="med" len="med"/>
                    </a:lnR>
                    <a:lnT w="38100" cap="flat" cmpd="sng" algn="ctr">
                      <a:solidFill>
                        <a:srgbClr val="3399FF"/>
                      </a:solidFill>
                      <a:prstDash val="solid"/>
                      <a:round/>
                      <a:headEnd type="none" w="med" len="med"/>
                      <a:tailEnd type="none" w="med" len="med"/>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a:t>
                      </a:r>
                    </a:p>
                  </a:txBody>
                  <a:tcPr marL="36000" marR="36000" marT="18000" marB="18000" horzOverflow="overflow">
                    <a:lnL w="38100" cap="flat" cmpd="sng" algn="ctr">
                      <a:solidFill>
                        <a:srgbClr val="3399FF"/>
                      </a:solidFill>
                      <a:prstDash val="solid"/>
                      <a:round/>
                      <a:headEnd type="none" w="med" len="med"/>
                      <a:tailEnd type="none" w="med" len="med"/>
                    </a:lnL>
                    <a:lnR cap="flat">
                      <a:noFill/>
                    </a:lnR>
                    <a:lnT w="38100" cap="flat" cmpd="sng" algn="ctr">
                      <a:solidFill>
                        <a:srgbClr val="3399F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651977532"/>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001</a:t>
                      </a:r>
                    </a:p>
                  </a:txBody>
                  <a:tcPr marL="36000" marR="36000" marT="18000" marB="18000" horzOverflow="overflow">
                    <a:lnL cap="flat">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a:t>
                      </a:r>
                    </a:p>
                  </a:txBody>
                  <a:tcPr marL="36000" marR="36000" marT="18000" marB="18000" horzOverflow="overflow">
                    <a:lnL w="38100" cap="flat" cmpd="sng" algn="ctr">
                      <a:solidFill>
                        <a:srgbClr val="3399FF"/>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0001</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a:t>
                      </a: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3861456764"/>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010</a:t>
                      </a:r>
                    </a:p>
                  </a:txBody>
                  <a:tcPr marL="36000" marR="36000" marT="18000" marB="18000" horzOverflow="overflow">
                    <a:lnL cap="flat">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2</a:t>
                      </a:r>
                    </a:p>
                  </a:txBody>
                  <a:tcPr marL="36000" marR="36000" marT="18000" marB="18000" horzOverflow="overflow">
                    <a:lnL w="38100" cap="flat" cmpd="sng" algn="ctr">
                      <a:solidFill>
                        <a:srgbClr val="3399FF"/>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0010</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2</a:t>
                      </a: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380798464"/>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011</a:t>
                      </a:r>
                    </a:p>
                  </a:txBody>
                  <a:tcPr marL="36000" marR="36000" marT="18000" marB="18000" horzOverflow="overflow">
                    <a:lnL cap="flat">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3</a:t>
                      </a:r>
                    </a:p>
                  </a:txBody>
                  <a:tcPr marL="36000" marR="36000" marT="18000" marB="18000" horzOverflow="overflow">
                    <a:lnL w="38100" cap="flat" cmpd="sng" algn="ctr">
                      <a:solidFill>
                        <a:srgbClr val="3399FF"/>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0011</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3</a:t>
                      </a: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393624786"/>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chemeClr val="bg1"/>
                          </a:solidFill>
                          <a:effectLst/>
                          <a:latin typeface="Arial" panose="020B0604020202020204" pitchFamily="34" charset="0"/>
                        </a:rPr>
                        <a:t>100</a:t>
                      </a:r>
                    </a:p>
                  </a:txBody>
                  <a:tcPr marL="36000" marR="36000" marT="18000" marB="18000" horzOverflow="overflow">
                    <a:lnL cap="flat">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4</a:t>
                      </a:r>
                    </a:p>
                  </a:txBody>
                  <a:tcPr marL="36000" marR="36000" marT="18000" marB="18000" horzOverflow="overflow">
                    <a:lnL w="38100" cap="flat" cmpd="sng" algn="ctr">
                      <a:solidFill>
                        <a:srgbClr val="3399FF"/>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0100</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4</a:t>
                      </a: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2666135590"/>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101</a:t>
                      </a:r>
                    </a:p>
                  </a:txBody>
                  <a:tcPr marL="36000" marR="36000" marT="18000" marB="18000" horzOverflow="overflow">
                    <a:lnL cap="flat">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5</a:t>
                      </a:r>
                    </a:p>
                  </a:txBody>
                  <a:tcPr marL="36000" marR="36000" marT="18000" marB="18000" horzOverflow="overflow">
                    <a:lnL w="38100" cap="flat" cmpd="sng" algn="ctr">
                      <a:solidFill>
                        <a:srgbClr val="3399FF"/>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0101</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5</a:t>
                      </a: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3715763427"/>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110</a:t>
                      </a:r>
                    </a:p>
                  </a:txBody>
                  <a:tcPr marL="36000" marR="36000" marT="18000" marB="18000" horzOverflow="overflow">
                    <a:lnL cap="flat">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6</a:t>
                      </a:r>
                    </a:p>
                  </a:txBody>
                  <a:tcPr marL="36000" marR="36000" marT="18000" marB="18000" horzOverflow="overflow">
                    <a:lnL w="38100" cap="flat" cmpd="sng" algn="ctr">
                      <a:solidFill>
                        <a:srgbClr val="3399FF"/>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0110</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6</a:t>
                      </a: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3587687592"/>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111</a:t>
                      </a:r>
                    </a:p>
                  </a:txBody>
                  <a:tcPr marL="36000" marR="36000" marT="18000" marB="18000" horzOverflow="overflow">
                    <a:lnL cap="flat">
                      <a:noFill/>
                    </a:lnL>
                    <a:lnR w="38100" cap="flat" cmpd="sng" algn="ctr">
                      <a:solidFill>
                        <a:srgbClr val="3399FF"/>
                      </a:solidFill>
                      <a:prstDash val="solid"/>
                      <a:round/>
                      <a:headEnd type="none" w="med" len="med"/>
                      <a:tailEnd type="none" w="med" len="med"/>
                    </a:lnR>
                    <a:lnT>
                      <a:noFill/>
                    </a:lnT>
                    <a:lnB w="38100" cap="flat" cmpd="sng" algn="ctr">
                      <a:solidFill>
                        <a:srgbClr val="3399FF"/>
                      </a:solidFill>
                      <a:prstDash val="solid"/>
                      <a:round/>
                      <a:headEnd type="none" w="med" len="med"/>
                      <a:tailEnd type="none" w="med" len="med"/>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7</a:t>
                      </a:r>
                    </a:p>
                  </a:txBody>
                  <a:tcPr marL="36000" marR="36000" marT="18000" marB="18000" horzOverflow="overflow">
                    <a:lnL w="38100" cap="flat" cmpd="sng" algn="ctr">
                      <a:solidFill>
                        <a:srgbClr val="3399FF"/>
                      </a:solidFill>
                      <a:prstDash val="solid"/>
                      <a:round/>
                      <a:headEnd type="none" w="med" len="med"/>
                      <a:tailEnd type="none" w="med" len="med"/>
                    </a:lnL>
                    <a:lnR>
                      <a:noFill/>
                    </a:lnR>
                    <a:lnT>
                      <a:noFill/>
                    </a:lnT>
                    <a:lnB w="38100" cap="flat" cmpd="sng" algn="ctr">
                      <a:solidFill>
                        <a:srgbClr val="3399FF"/>
                      </a:solidFill>
                      <a:prstDash val="solid"/>
                      <a:round/>
                      <a:headEnd type="none" w="med" len="med"/>
                      <a:tailEnd type="none" w="med" len="med"/>
                    </a:lnB>
                    <a:lnTlToBr>
                      <a:noFill/>
                    </a:lnTlToBr>
                    <a:lnBlToTr>
                      <a:noFill/>
                    </a:lnBlToTr>
                    <a:noFill/>
                  </a:tcPr>
                </a:tc>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0111</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7</a:t>
                      </a: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2650973952"/>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cap="flat">
                      <a:noFill/>
                    </a:lnL>
                    <a:lnR>
                      <a:noFill/>
                    </a:lnR>
                    <a:lnT w="38100" cap="flat" cmpd="sng" algn="ctr">
                      <a:solidFill>
                        <a:srgbClr val="3399FF"/>
                      </a:solidFill>
                      <a:prstDash val="solid"/>
                      <a:round/>
                      <a:headEnd type="none" w="med" len="med"/>
                      <a:tailEnd type="none" w="med" len="med"/>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a:noFill/>
                    </a:lnL>
                    <a:lnR>
                      <a:noFill/>
                    </a:lnR>
                    <a:lnT w="38100" cap="flat" cmpd="sng" algn="ctr">
                      <a:solidFill>
                        <a:srgbClr val="3399FF"/>
                      </a:solidFill>
                      <a:prstDash val="solid"/>
                      <a:round/>
                      <a:headEnd type="none" w="med" len="med"/>
                      <a:tailEnd type="none" w="med" len="med"/>
                    </a:lnT>
                    <a:lnB>
                      <a:noFill/>
                    </a:lnB>
                    <a:lnTlToBr>
                      <a:noFill/>
                    </a:lnTlToBr>
                    <a:lnBlToTr>
                      <a:noFill/>
                    </a:lnBlToTr>
                    <a:noFill/>
                  </a:tcPr>
                </a:tc>
                <a:tc vMerge="1">
                  <a:txBody>
                    <a:bodyPr/>
                    <a:lstStyle/>
                    <a:p>
                      <a:endParaRPr lang="sr-Latn-RS"/>
                    </a:p>
                  </a:txBody>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1000</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8</a:t>
                      </a: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953663900"/>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cap="flat">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anchor="ctr"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1001</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9</a:t>
                      </a: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3738658736"/>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cap="flat">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anchor="ctr"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1010</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10</a:t>
                      </a:r>
                      <a:r>
                        <a:rPr kumimoji="0" lang="en-US" altLang="sr-Latn-RS" sz="1600" b="1" i="0" u="none" strike="noStrike" cap="none" normalizeH="0" baseline="0">
                          <a:ln>
                            <a:noFill/>
                          </a:ln>
                          <a:solidFill>
                            <a:schemeClr val="bg1"/>
                          </a:solidFill>
                          <a:effectLst/>
                          <a:latin typeface="Arial" panose="020B0604020202020204" pitchFamily="34" charset="0"/>
                        </a:rPr>
                        <a:t>=A</a:t>
                      </a:r>
                      <a:endParaRPr kumimoji="0" lang="hr-HR"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914011994"/>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cap="flat">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anchor="ctr"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1011</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11</a:t>
                      </a:r>
                      <a:r>
                        <a:rPr kumimoji="0" lang="en-US" altLang="sr-Latn-RS" sz="1600" b="1" i="0" u="none" strike="noStrike" cap="none" normalizeH="0" baseline="0">
                          <a:ln>
                            <a:noFill/>
                          </a:ln>
                          <a:solidFill>
                            <a:schemeClr val="bg1"/>
                          </a:solidFill>
                          <a:effectLst/>
                          <a:latin typeface="Arial" panose="020B0604020202020204" pitchFamily="34" charset="0"/>
                        </a:rPr>
                        <a:t>=B</a:t>
                      </a:r>
                      <a:endParaRPr kumimoji="0" lang="hr-HR"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75744631"/>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cap="flat">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anchor="ctr"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1100</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12</a:t>
                      </a:r>
                      <a:r>
                        <a:rPr kumimoji="0" lang="en-US" altLang="sr-Latn-RS" sz="1600" b="1" i="0" u="none" strike="noStrike" cap="none" normalizeH="0" baseline="0">
                          <a:ln>
                            <a:noFill/>
                          </a:ln>
                          <a:solidFill>
                            <a:schemeClr val="bg1"/>
                          </a:solidFill>
                          <a:effectLst/>
                          <a:latin typeface="Arial" panose="020B0604020202020204" pitchFamily="34" charset="0"/>
                        </a:rPr>
                        <a:t>=C</a:t>
                      </a:r>
                      <a:endParaRPr kumimoji="0" lang="hr-HR"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2682737716"/>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cap="flat">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anchor="ctr"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1101</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13</a:t>
                      </a:r>
                      <a:r>
                        <a:rPr kumimoji="0" lang="en-US" altLang="sr-Latn-RS" sz="1600" b="1" i="0" u="none" strike="noStrike" cap="none" normalizeH="0" baseline="0">
                          <a:ln>
                            <a:noFill/>
                          </a:ln>
                          <a:solidFill>
                            <a:schemeClr val="bg1"/>
                          </a:solidFill>
                          <a:effectLst/>
                          <a:latin typeface="Arial" panose="020B0604020202020204" pitchFamily="34" charset="0"/>
                        </a:rPr>
                        <a:t>=D</a:t>
                      </a:r>
                      <a:endParaRPr kumimoji="0" lang="hr-HR"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814086946"/>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cap="flat">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anchor="ctr"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1110</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14</a:t>
                      </a:r>
                      <a:r>
                        <a:rPr kumimoji="0" lang="en-US" altLang="sr-Latn-RS" sz="1600" b="1" i="0" u="none" strike="noStrike" cap="none" normalizeH="0" baseline="0">
                          <a:ln>
                            <a:noFill/>
                          </a:ln>
                          <a:solidFill>
                            <a:schemeClr val="bg1"/>
                          </a:solidFill>
                          <a:effectLst/>
                          <a:latin typeface="Arial" panose="020B0604020202020204" pitchFamily="34" charset="0"/>
                        </a:rPr>
                        <a:t>=E</a:t>
                      </a:r>
                      <a:endParaRPr kumimoji="0" lang="hr-HR"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269951161"/>
                  </a:ext>
                </a:extLst>
              </a:tr>
              <a:tr h="283797">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cap="flat">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sr-Latn-RS" sz="1600" b="1" i="0" u="none" strike="noStrike" cap="none" normalizeH="0" baseline="0">
                        <a:ln>
                          <a:noFill/>
                        </a:ln>
                        <a:solidFill>
                          <a:schemeClr val="bg1"/>
                        </a:solidFill>
                        <a:effectLst/>
                        <a:latin typeface="Arial" panose="020B0604020202020204" pitchFamily="34" charset="0"/>
                      </a:endParaRPr>
                    </a:p>
                  </a:txBody>
                  <a:tcPr marL="36000" marR="36000" marT="18000" marB="18000" anchor="ctr" horzOverflow="overflow">
                    <a:lnL>
                      <a:noFill/>
                    </a:lnL>
                    <a:lnR>
                      <a:noFill/>
                    </a:lnR>
                    <a:lnT>
                      <a:noFill/>
                    </a:lnT>
                    <a:lnB>
                      <a:noFill/>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a:ln>
                            <a:noFill/>
                          </a:ln>
                          <a:solidFill>
                            <a:schemeClr val="bg1"/>
                          </a:solidFill>
                          <a:effectLst/>
                          <a:latin typeface="Arial" panose="020B0604020202020204" pitchFamily="34" charset="0"/>
                        </a:rPr>
                        <a:t>1111</a:t>
                      </a:r>
                    </a:p>
                  </a:txBody>
                  <a:tcPr marL="36000" marR="36000" marT="18000" marB="18000" horzOverflow="overflow">
                    <a:lnL>
                      <a:noFill/>
                    </a:lnL>
                    <a:lnR w="38100" cap="flat" cmpd="sng" algn="ctr">
                      <a:solidFill>
                        <a:srgbClr val="3399FF"/>
                      </a:solidFill>
                      <a:prstDash val="solid"/>
                      <a:round/>
                      <a:headEnd type="none" w="med" len="med"/>
                      <a:tailEnd type="none" w="med" len="med"/>
                    </a:lnR>
                    <a:lnT>
                      <a:noFill/>
                    </a:lnT>
                    <a:lnB w="38100" cap="flat" cmpd="sng" algn="ctr">
                      <a:solidFill>
                        <a:srgbClr val="3399FF"/>
                      </a:solidFill>
                      <a:prstDash val="solid"/>
                      <a:round/>
                      <a:headEnd type="none" w="med" len="med"/>
                      <a:tailEnd type="none" w="med" len="med"/>
                    </a:lnB>
                    <a:lnTlToBr>
                      <a:noFill/>
                    </a:lnTlToBr>
                    <a:lnBlToTr>
                      <a:noFill/>
                    </a:lnBlToTr>
                    <a:noFill/>
                  </a:tcPr>
                </a:tc>
                <a:tc>
                  <a:txBody>
                    <a:bodyPr/>
                    <a:lstStyle>
                      <a:lvl1pPr>
                        <a:spcBef>
                          <a:spcPct val="20000"/>
                        </a:spcBef>
                        <a:defRPr>
                          <a:solidFill>
                            <a:srgbClr val="0000CC"/>
                          </a:solidFill>
                          <a:latin typeface="Arial" panose="020B0604020202020204" pitchFamily="34" charset="0"/>
                        </a:defRPr>
                      </a:lvl1pPr>
                      <a:lvl2pPr>
                        <a:spcBef>
                          <a:spcPct val="20000"/>
                        </a:spcBef>
                        <a:defRPr>
                          <a:solidFill>
                            <a:srgbClr val="0000CC"/>
                          </a:solidFill>
                          <a:latin typeface="Arial" panose="020B0604020202020204" pitchFamily="34" charset="0"/>
                        </a:defRPr>
                      </a:lvl2pPr>
                      <a:lvl3pPr>
                        <a:spcBef>
                          <a:spcPct val="20000"/>
                        </a:spcBef>
                        <a:defRPr>
                          <a:solidFill>
                            <a:srgbClr val="0000CC"/>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altLang="sr-Latn-RS" sz="1600" b="1" i="0" u="none" strike="noStrike" cap="none" normalizeH="0" baseline="0" dirty="0">
                          <a:ln>
                            <a:noFill/>
                          </a:ln>
                          <a:solidFill>
                            <a:schemeClr val="bg1"/>
                          </a:solidFill>
                          <a:effectLst/>
                          <a:latin typeface="Arial" panose="020B0604020202020204" pitchFamily="34" charset="0"/>
                        </a:rPr>
                        <a:t>15</a:t>
                      </a:r>
                      <a:r>
                        <a:rPr kumimoji="0" lang="en-US" altLang="sr-Latn-RS" sz="1600" b="1" i="0" u="none" strike="noStrike" cap="none" normalizeH="0" baseline="0" dirty="0">
                          <a:ln>
                            <a:noFill/>
                          </a:ln>
                          <a:solidFill>
                            <a:schemeClr val="bg1"/>
                          </a:solidFill>
                          <a:effectLst/>
                          <a:latin typeface="Arial" panose="020B0604020202020204" pitchFamily="34" charset="0"/>
                        </a:rPr>
                        <a:t>=F</a:t>
                      </a:r>
                      <a:endParaRPr kumimoji="0" lang="hr-HR" altLang="sr-Latn-RS" sz="1600" b="1" i="0" u="none" strike="noStrike" cap="none" normalizeH="0" baseline="0" dirty="0">
                        <a:ln>
                          <a:noFill/>
                        </a:ln>
                        <a:solidFill>
                          <a:schemeClr val="bg1"/>
                        </a:solidFill>
                        <a:effectLst/>
                        <a:latin typeface="Arial" panose="020B0604020202020204" pitchFamily="34" charset="0"/>
                      </a:endParaRPr>
                    </a:p>
                  </a:txBody>
                  <a:tcPr marL="36000" marR="36000" marT="18000" marB="18000" horzOverflow="overflow">
                    <a:lnL w="38100" cap="flat" cmpd="sng" algn="ctr">
                      <a:solidFill>
                        <a:srgbClr val="3399FF"/>
                      </a:solidFill>
                      <a:prstDash val="solid"/>
                      <a:round/>
                      <a:headEnd type="none" w="med" len="med"/>
                      <a:tailEnd type="none" w="med" len="med"/>
                    </a:lnL>
                    <a:lnR cap="flat">
                      <a:noFill/>
                    </a:lnR>
                    <a:lnT>
                      <a:noFill/>
                    </a:lnT>
                    <a:lnB w="38100" cap="flat" cmpd="sng" algn="ctr">
                      <a:solidFill>
                        <a:srgbClr val="33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4249768"/>
                  </a:ext>
                </a:extLst>
              </a:tr>
            </a:tbl>
          </a:graphicData>
        </a:graphic>
      </p:graphicFrame>
    </p:spTree>
    <p:extLst>
      <p:ext uri="{BB962C8B-B14F-4D97-AF65-F5344CB8AC3E}">
        <p14:creationId xmlns:p14="http://schemas.microsoft.com/office/powerpoint/2010/main" val="33868558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A3EE5-BAAE-44B7-9968-52F100A5258F}"/>
              </a:ext>
            </a:extLst>
          </p:cNvPr>
          <p:cNvSpPr>
            <a:spLocks noGrp="1"/>
          </p:cNvSpPr>
          <p:nvPr>
            <p:ph type="body" sz="quarter" idx="10"/>
          </p:nvPr>
        </p:nvSpPr>
        <p:spPr>
          <a:xfrm>
            <a:off x="0" y="148372"/>
            <a:ext cx="9144000" cy="695167"/>
          </a:xfrm>
        </p:spPr>
        <p:txBody>
          <a:bodyPr/>
          <a:lstStyle/>
          <a:p>
            <a:r>
              <a:rPr lang="hr-HR" altLang="sr-Latn-RS" sz="3200" dirty="0">
                <a:solidFill>
                  <a:srgbClr val="38D4CD"/>
                </a:solidFill>
                <a:latin typeface="Arial" panose="020B0604020202020204" pitchFamily="34" charset="0"/>
              </a:rPr>
              <a:t>PRETV</a:t>
            </a:r>
            <a:r>
              <a:rPr lang="en-US" altLang="sr-Latn-RS" sz="3200" dirty="0">
                <a:solidFill>
                  <a:srgbClr val="38D4CD"/>
                </a:solidFill>
                <a:latin typeface="Arial" panose="020B0604020202020204" pitchFamily="34" charset="0"/>
              </a:rPr>
              <a:t>A</a:t>
            </a:r>
            <a:r>
              <a:rPr lang="hr-HR" altLang="sr-Latn-RS" sz="3200" dirty="0">
                <a:solidFill>
                  <a:srgbClr val="38D4CD"/>
                </a:solidFill>
                <a:latin typeface="Arial" panose="020B0604020202020204" pitchFamily="34" charset="0"/>
              </a:rPr>
              <a:t>RA</a:t>
            </a:r>
            <a:r>
              <a:rPr lang="en-US" altLang="sr-Latn-RS" sz="3200" dirty="0">
                <a:solidFill>
                  <a:srgbClr val="38D4CD"/>
                </a:solidFill>
                <a:latin typeface="Arial" panose="020B0604020202020204" pitchFamily="34" charset="0"/>
              </a:rPr>
              <a:t>NJE IZ BINARNOG U OKTALNI I </a:t>
            </a:r>
            <a:r>
              <a:rPr lang="sr-Latn-RS" altLang="sr-Latn-RS" sz="3200" dirty="0">
                <a:solidFill>
                  <a:srgbClr val="38D4CD"/>
                </a:solidFill>
                <a:latin typeface="Arial" panose="020B0604020202020204" pitchFamily="34" charset="0"/>
              </a:rPr>
              <a:t>    </a:t>
            </a:r>
            <a:r>
              <a:rPr lang="en-US" altLang="sr-Latn-RS" sz="3200" dirty="0">
                <a:solidFill>
                  <a:srgbClr val="38D4CD"/>
                </a:solidFill>
                <a:latin typeface="Arial" panose="020B0604020202020204" pitchFamily="34" charset="0"/>
              </a:rPr>
              <a:t>HEKSADECIMALNI BROJNI SISTEM</a:t>
            </a:r>
            <a:endParaRPr lang="sr-Latn-RS" sz="3200" b="1" dirty="0">
              <a:solidFill>
                <a:srgbClr val="38D4CD"/>
              </a:solidFill>
            </a:endParaRPr>
          </a:p>
        </p:txBody>
      </p:sp>
      <p:sp>
        <p:nvSpPr>
          <p:cNvPr id="182" name="Line 80">
            <a:extLst>
              <a:ext uri="{FF2B5EF4-FFF2-40B4-BE49-F238E27FC236}">
                <a16:creationId xmlns:a16="http://schemas.microsoft.com/office/drawing/2014/main" id="{F6CAA63D-95FF-467B-8A97-213BEA08333A}"/>
              </a:ext>
            </a:extLst>
          </p:cNvPr>
          <p:cNvSpPr>
            <a:spLocks noChangeShapeType="1"/>
          </p:cNvSpPr>
          <p:nvPr/>
        </p:nvSpPr>
        <p:spPr bwMode="auto">
          <a:xfrm>
            <a:off x="8142338" y="843558"/>
            <a:ext cx="1989138" cy="0"/>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10" name="AutoShape 2">
            <a:extLst>
              <a:ext uri="{FF2B5EF4-FFF2-40B4-BE49-F238E27FC236}">
                <a16:creationId xmlns:a16="http://schemas.microsoft.com/office/drawing/2014/main" id="{B1610690-14AD-4A42-B015-D80A7E8FDC3A}"/>
              </a:ext>
            </a:extLst>
          </p:cNvPr>
          <p:cNvSpPr>
            <a:spLocks noChangeArrowheads="1"/>
          </p:cNvSpPr>
          <p:nvPr/>
        </p:nvSpPr>
        <p:spPr bwMode="auto">
          <a:xfrm>
            <a:off x="448469" y="1105603"/>
            <a:ext cx="8280400" cy="1937865"/>
          </a:xfrm>
          <a:prstGeom prst="roundRect">
            <a:avLst>
              <a:gd name="adj" fmla="val 6259"/>
            </a:avLst>
          </a:prstGeom>
          <a:solidFill>
            <a:schemeClr val="bg1"/>
          </a:solidFill>
          <a:ln w="57150">
            <a:solidFill>
              <a:srgbClr val="CCECFF"/>
            </a:solidFill>
            <a:round/>
            <a:headEnd/>
            <a:tailEnd/>
          </a:ln>
          <a:effectLst>
            <a:outerShdw dist="53882" dir="2700000" algn="ctr" rotWithShape="0">
              <a:schemeClr val="accent2">
                <a:alpha val="50000"/>
              </a:schemeClr>
            </a:outerShdw>
          </a:effectLst>
        </p:spPr>
        <p:txBody>
          <a:bodyPr lIns="0" tIns="10800" rIns="0" bIns="10800"/>
          <a:lstStyle>
            <a:lvl1pPr marL="342900" indent="-342900">
              <a:spcBef>
                <a:spcPct val="20000"/>
              </a:spcBef>
              <a:buChar char="•"/>
              <a:defRPr>
                <a:solidFill>
                  <a:srgbClr val="0000CC"/>
                </a:solidFill>
                <a:latin typeface="Arial" panose="020B0604020202020204" pitchFamily="34" charset="0"/>
              </a:defRPr>
            </a:lvl1pPr>
            <a:lvl2pPr marL="742950" indent="-285750">
              <a:spcBef>
                <a:spcPct val="20000"/>
              </a:spcBef>
              <a:buChar char="–"/>
              <a:defRPr>
                <a:solidFill>
                  <a:srgbClr val="0000CC"/>
                </a:solidFill>
                <a:latin typeface="Arial" panose="020B0604020202020204" pitchFamily="34" charset="0"/>
              </a:defRPr>
            </a:lvl2pPr>
            <a:lvl3pPr marL="1143000" indent="-228600">
              <a:spcBef>
                <a:spcPct val="20000"/>
              </a:spcBef>
              <a:buChar char="•"/>
              <a:defRPr>
                <a:solidFill>
                  <a:srgbClr val="0000CC"/>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hr-HR" altLang="sr-Latn-RS" sz="2400" b="1" dirty="0"/>
              <a:t>Pretv</a:t>
            </a:r>
            <a:r>
              <a:rPr lang="en-US" altLang="sr-Latn-RS" sz="2400" b="1" dirty="0"/>
              <a:t>a</a:t>
            </a:r>
            <a:r>
              <a:rPr lang="hr-HR" altLang="sr-Latn-RS" sz="2400" b="1" dirty="0"/>
              <a:t>r</a:t>
            </a:r>
            <a:r>
              <a:rPr lang="en-US" altLang="sr-Latn-RS" sz="2400" b="1" dirty="0" err="1"/>
              <a:t>anje</a:t>
            </a:r>
            <a:r>
              <a:rPr lang="hr-HR" altLang="sr-Latn-RS" sz="2400" b="1" dirty="0"/>
              <a:t> iz </a:t>
            </a:r>
            <a:r>
              <a:rPr lang="en-US" altLang="sr-Latn-RS" sz="2400" b="1" dirty="0" err="1"/>
              <a:t>binarnog</a:t>
            </a:r>
            <a:r>
              <a:rPr lang="en-US" altLang="sr-Latn-RS" sz="2400" b="1" dirty="0"/>
              <a:t> u </a:t>
            </a:r>
            <a:r>
              <a:rPr lang="en-US" altLang="sr-Latn-RS" sz="2400" b="1" dirty="0" err="1"/>
              <a:t>oktalni</a:t>
            </a:r>
            <a:r>
              <a:rPr lang="en-US" altLang="sr-Latn-RS" sz="2400" b="1" dirty="0"/>
              <a:t> </a:t>
            </a:r>
            <a:r>
              <a:rPr lang="en-US" altLang="sr-Latn-RS" sz="2400" b="1" dirty="0" err="1"/>
              <a:t>brojni</a:t>
            </a:r>
            <a:r>
              <a:rPr lang="en-US" altLang="sr-Latn-RS" sz="2400" b="1" dirty="0"/>
              <a:t> </a:t>
            </a:r>
            <a:r>
              <a:rPr lang="en-US" altLang="sr-Latn-RS" sz="2400" b="1" dirty="0" err="1"/>
              <a:t>sistem</a:t>
            </a:r>
            <a:r>
              <a:rPr lang="en-US" altLang="sr-Latn-RS" sz="2400" b="1" dirty="0"/>
              <a:t> </a:t>
            </a:r>
            <a:r>
              <a:rPr lang="en-US" altLang="sr-Latn-RS" sz="2400" b="1" dirty="0" err="1"/>
              <a:t>vr</a:t>
            </a:r>
            <a:r>
              <a:rPr lang="sr-Latn-CS" altLang="sr-Latn-RS" sz="2400" b="1" dirty="0"/>
              <a:t>ši se</a:t>
            </a:r>
            <a:r>
              <a:rPr lang="hr-HR" altLang="sr-Latn-RS" sz="2400" b="1" dirty="0"/>
              <a:t> grupisanjem vrednosti u binarnom prikazu broja u trojke</a:t>
            </a:r>
            <a:r>
              <a:rPr lang="en-US" altLang="sr-Latn-RS" sz="2400" b="1" dirty="0"/>
              <a:t> s </a:t>
            </a:r>
            <a:r>
              <a:rPr lang="en-US" altLang="sr-Latn-RS" sz="2400" b="1" dirty="0" err="1"/>
              <a:t>desna</a:t>
            </a:r>
            <a:r>
              <a:rPr lang="en-US" altLang="sr-Latn-RS" sz="2400" b="1" dirty="0"/>
              <a:t> </a:t>
            </a:r>
            <a:r>
              <a:rPr lang="en-US" altLang="sr-Latn-RS" sz="2400" b="1" dirty="0" err="1"/>
              <a:t>na</a:t>
            </a:r>
            <a:r>
              <a:rPr lang="en-US" altLang="sr-Latn-RS" sz="2400" b="1" dirty="0"/>
              <a:t> </a:t>
            </a:r>
            <a:r>
              <a:rPr lang="en-US" altLang="sr-Latn-RS" sz="2400" b="1" dirty="0" err="1"/>
              <a:t>levo</a:t>
            </a:r>
            <a:r>
              <a:rPr lang="hr-HR" altLang="sr-Latn-RS" sz="2400" b="1" dirty="0"/>
              <a:t>. </a:t>
            </a:r>
            <a:endParaRPr lang="en-US" altLang="sr-Latn-RS" sz="2400" b="1" dirty="0"/>
          </a:p>
          <a:p>
            <a:r>
              <a:rPr lang="en-US" altLang="sr-Latn-RS" sz="2400" b="1" dirty="0" err="1"/>
              <a:t>Ako</a:t>
            </a:r>
            <a:r>
              <a:rPr lang="en-US" altLang="sr-Latn-RS" sz="2400" b="1" dirty="0"/>
              <a:t> </a:t>
            </a:r>
            <a:r>
              <a:rPr lang="en-US" altLang="sr-Latn-RS" sz="2400" b="1" dirty="0" err="1"/>
              <a:t>ukupan</a:t>
            </a:r>
            <a:r>
              <a:rPr lang="en-US" altLang="sr-Latn-RS" sz="2400" b="1" dirty="0"/>
              <a:t> </a:t>
            </a:r>
            <a:r>
              <a:rPr lang="en-US" altLang="sr-Latn-RS" sz="2400" b="1" dirty="0" err="1"/>
              <a:t>broj</a:t>
            </a:r>
            <a:r>
              <a:rPr lang="en-US" altLang="sr-Latn-RS" sz="2400" b="1" dirty="0"/>
              <a:t> </a:t>
            </a:r>
            <a:r>
              <a:rPr lang="en-US" altLang="sr-Latn-RS" sz="2400" b="1" dirty="0" err="1"/>
              <a:t>bitova</a:t>
            </a:r>
            <a:r>
              <a:rPr lang="en-US" altLang="sr-Latn-RS" sz="2400" b="1" dirty="0"/>
              <a:t> </a:t>
            </a:r>
            <a:r>
              <a:rPr lang="en-US" altLang="sr-Latn-RS" sz="2400" b="1" dirty="0" err="1"/>
              <a:t>nije</a:t>
            </a:r>
            <a:r>
              <a:rPr lang="en-US" altLang="sr-Latn-RS" sz="2400" b="1" dirty="0"/>
              <a:t> </a:t>
            </a:r>
            <a:r>
              <a:rPr lang="en-US" altLang="sr-Latn-RS" sz="2400" b="1" dirty="0" err="1"/>
              <a:t>deljiv</a:t>
            </a:r>
            <a:r>
              <a:rPr lang="en-US" altLang="sr-Latn-RS" sz="2400" b="1" dirty="0"/>
              <a:t> </a:t>
            </a:r>
            <a:r>
              <a:rPr lang="en-US" altLang="sr-Latn-RS" sz="2400" b="1" dirty="0" err="1"/>
              <a:t>sa</a:t>
            </a:r>
            <a:r>
              <a:rPr lang="en-US" altLang="sr-Latn-RS" sz="2400" b="1" dirty="0"/>
              <a:t> tri, </a:t>
            </a:r>
            <a:r>
              <a:rPr lang="en-US" altLang="sr-Latn-RS" sz="2400" b="1" dirty="0" err="1"/>
              <a:t>onda</a:t>
            </a:r>
            <a:r>
              <a:rPr lang="en-US" altLang="sr-Latn-RS" sz="2400" b="1" dirty="0"/>
              <a:t> se </a:t>
            </a:r>
            <a:r>
              <a:rPr lang="en-US" altLang="sr-Latn-RS" sz="2400" b="1" dirty="0" err="1"/>
              <a:t>dopisuje</a:t>
            </a:r>
            <a:r>
              <a:rPr lang="en-US" altLang="sr-Latn-RS" sz="2400" b="1" dirty="0"/>
              <a:t> </a:t>
            </a:r>
            <a:r>
              <a:rPr lang="en-US" altLang="sr-Latn-RS" sz="2400" b="1" dirty="0" err="1"/>
              <a:t>potreban</a:t>
            </a:r>
            <a:r>
              <a:rPr lang="en-US" altLang="sr-Latn-RS" sz="2400" b="1" dirty="0"/>
              <a:t> </a:t>
            </a:r>
            <a:r>
              <a:rPr lang="en-US" altLang="sr-Latn-RS" sz="2400" b="1" dirty="0" err="1"/>
              <a:t>broj</a:t>
            </a:r>
            <a:r>
              <a:rPr lang="en-US" altLang="sr-Latn-RS" sz="2400" b="1" dirty="0"/>
              <a:t> </a:t>
            </a:r>
            <a:r>
              <a:rPr lang="en-US" altLang="sr-Latn-RS" sz="2400" b="1" dirty="0" err="1"/>
              <a:t>vode</a:t>
            </a:r>
            <a:r>
              <a:rPr lang="sr-Latn-CS" altLang="sr-Latn-RS" sz="2400" b="1" dirty="0"/>
              <a:t>ć</a:t>
            </a:r>
            <a:r>
              <a:rPr lang="en-US" altLang="sr-Latn-RS" sz="2400" b="1" dirty="0" err="1"/>
              <a:t>ih</a:t>
            </a:r>
            <a:r>
              <a:rPr lang="en-US" altLang="sr-Latn-RS" sz="2400" b="1" dirty="0"/>
              <a:t> </a:t>
            </a:r>
            <a:r>
              <a:rPr lang="en-US" altLang="sr-Latn-RS" sz="2400" b="1" dirty="0" err="1"/>
              <a:t>nula</a:t>
            </a:r>
            <a:r>
              <a:rPr lang="sr-Latn-CS" altLang="sr-Latn-RS" sz="2400" b="1" dirty="0"/>
              <a:t>.</a:t>
            </a:r>
            <a:r>
              <a:rPr lang="en-US" altLang="sr-Latn-RS" sz="2400" b="1" dirty="0"/>
              <a:t> </a:t>
            </a:r>
            <a:endParaRPr lang="hr-HR" altLang="sr-Latn-RS" sz="2400" b="1" dirty="0"/>
          </a:p>
        </p:txBody>
      </p:sp>
      <p:graphicFrame>
        <p:nvGraphicFramePr>
          <p:cNvPr id="11" name="Object 3">
            <a:extLst>
              <a:ext uri="{FF2B5EF4-FFF2-40B4-BE49-F238E27FC236}">
                <a16:creationId xmlns:a16="http://schemas.microsoft.com/office/drawing/2014/main" id="{1D28DB22-E8A1-43EC-B40F-F5B1DD7BC3C1}"/>
              </a:ext>
            </a:extLst>
          </p:cNvPr>
          <p:cNvGraphicFramePr>
            <a:graphicFrameLocks noChangeAspect="1"/>
          </p:cNvGraphicFramePr>
          <p:nvPr>
            <p:extLst>
              <p:ext uri="{D42A27DB-BD31-4B8C-83A1-F6EECF244321}">
                <p14:modId xmlns:p14="http://schemas.microsoft.com/office/powerpoint/2010/main" val="4012168870"/>
              </p:ext>
            </p:extLst>
          </p:nvPr>
        </p:nvGraphicFramePr>
        <p:xfrm>
          <a:off x="250825" y="4227934"/>
          <a:ext cx="8675688" cy="625936"/>
        </p:xfrm>
        <a:graphic>
          <a:graphicData uri="http://schemas.openxmlformats.org/presentationml/2006/ole">
            <mc:AlternateContent xmlns:mc="http://schemas.openxmlformats.org/markup-compatibility/2006">
              <mc:Choice xmlns:v="urn:schemas-microsoft-com:vml" Requires="v">
                <p:oleObj name="Equation" r:id="rId2" imgW="2666880" imgH="228600" progId="Equation.DSMT4">
                  <p:embed/>
                </p:oleObj>
              </mc:Choice>
              <mc:Fallback>
                <p:oleObj name="Equation" r:id="rId2" imgW="2666880" imgH="228600" progId="Equation.DSMT4">
                  <p:embed/>
                  <p:pic>
                    <p:nvPicPr>
                      <p:cNvPr id="59395" name="Object 3">
                        <a:extLst>
                          <a:ext uri="{FF2B5EF4-FFF2-40B4-BE49-F238E27FC236}">
                            <a16:creationId xmlns:a16="http://schemas.microsoft.com/office/drawing/2014/main" id="{B2C02770-440B-44D1-AECB-D2E3C2D5C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227934"/>
                        <a:ext cx="8675688" cy="625936"/>
                      </a:xfrm>
                      <a:prstGeom prst="rect">
                        <a:avLst/>
                      </a:prstGeom>
                      <a:solidFill>
                        <a:schemeClr val="bg1"/>
                      </a:solidFill>
                      <a:ln w="19050">
                        <a:solidFill>
                          <a:srgbClr val="2293FA"/>
                        </a:solidFill>
                        <a:miter lim="800000"/>
                        <a:headEnd/>
                        <a:tailEnd/>
                      </a:ln>
                      <a:effectLst>
                        <a:outerShdw dist="71842" dir="2700000" algn="ctr" rotWithShape="0">
                          <a:schemeClr val="accent2">
                            <a:alpha val="50000"/>
                          </a:schemeClr>
                        </a:outerShdw>
                      </a:effectLst>
                    </p:spPr>
                  </p:pic>
                </p:oleObj>
              </mc:Fallback>
            </mc:AlternateContent>
          </a:graphicData>
        </a:graphic>
      </p:graphicFrame>
      <p:sp>
        <p:nvSpPr>
          <p:cNvPr id="12" name="Text Box 4">
            <a:extLst>
              <a:ext uri="{FF2B5EF4-FFF2-40B4-BE49-F238E27FC236}">
                <a16:creationId xmlns:a16="http://schemas.microsoft.com/office/drawing/2014/main" id="{E42ADE86-7D8E-43AB-AAFB-79A16B727ADA}"/>
              </a:ext>
            </a:extLst>
          </p:cNvPr>
          <p:cNvSpPr txBox="1">
            <a:spLocks noChangeArrowheads="1"/>
          </p:cNvSpPr>
          <p:nvPr/>
        </p:nvSpPr>
        <p:spPr bwMode="auto">
          <a:xfrm>
            <a:off x="179388" y="3357563"/>
            <a:ext cx="8713787" cy="641350"/>
          </a:xfrm>
          <a:prstGeom prst="rect">
            <a:avLst/>
          </a:prstGeom>
          <a:solidFill>
            <a:schemeClr val="bg1"/>
          </a:solidFill>
          <a:ln>
            <a:noFill/>
          </a:ln>
          <a:effectLst/>
        </p:spPr>
        <p:txBody>
          <a:bodyPr>
            <a:spAutoFit/>
          </a:bodyPr>
          <a:lstStyle/>
          <a:p>
            <a:pPr>
              <a:spcBef>
                <a:spcPct val="50000"/>
              </a:spcBef>
            </a:pPr>
            <a:r>
              <a:rPr lang="en-US" altLang="sr-Latn-RS" sz="3600" dirty="0">
                <a:solidFill>
                  <a:srgbClr val="311288"/>
                </a:solidFill>
              </a:rPr>
              <a:t>10010011</a:t>
            </a:r>
            <a:r>
              <a:rPr lang="en-US" altLang="sr-Latn-RS" sz="3600" baseline="-25000" dirty="0">
                <a:solidFill>
                  <a:srgbClr val="311288"/>
                </a:solidFill>
              </a:rPr>
              <a:t>2</a:t>
            </a:r>
            <a:r>
              <a:rPr lang="en-US" altLang="sr-Latn-RS" sz="3600" dirty="0">
                <a:solidFill>
                  <a:srgbClr val="311288"/>
                </a:solidFill>
              </a:rPr>
              <a:t> = </a:t>
            </a:r>
            <a:r>
              <a:rPr lang="en-US" altLang="sr-Latn-RS" sz="3600" u="dbl" dirty="0">
                <a:solidFill>
                  <a:srgbClr val="FF0000"/>
                </a:solidFill>
              </a:rPr>
              <a:t>0</a:t>
            </a:r>
            <a:r>
              <a:rPr lang="en-US" altLang="sr-Latn-RS" sz="3600" u="dbl" dirty="0">
                <a:solidFill>
                  <a:srgbClr val="311288"/>
                </a:solidFill>
              </a:rPr>
              <a:t>10</a:t>
            </a:r>
            <a:r>
              <a:rPr lang="en-US" altLang="sr-Latn-RS" sz="3600" u="sng" dirty="0">
                <a:solidFill>
                  <a:srgbClr val="311288"/>
                </a:solidFill>
              </a:rPr>
              <a:t>010</a:t>
            </a:r>
            <a:r>
              <a:rPr lang="en-US" altLang="sr-Latn-RS" sz="3600" u="dbl" dirty="0">
                <a:solidFill>
                  <a:srgbClr val="311288"/>
                </a:solidFill>
              </a:rPr>
              <a:t>011</a:t>
            </a:r>
            <a:r>
              <a:rPr lang="en-US" altLang="sr-Latn-RS" sz="3600" baseline="-25000" dirty="0">
                <a:solidFill>
                  <a:srgbClr val="311288"/>
                </a:solidFill>
              </a:rPr>
              <a:t>2</a:t>
            </a:r>
            <a:r>
              <a:rPr lang="en-US" altLang="sr-Latn-RS" sz="3600" dirty="0">
                <a:solidFill>
                  <a:srgbClr val="311288"/>
                </a:solidFill>
              </a:rPr>
              <a:t> = 223</a:t>
            </a:r>
            <a:r>
              <a:rPr lang="en-US" altLang="sr-Latn-RS" sz="3600" baseline="-25000" dirty="0">
                <a:solidFill>
                  <a:srgbClr val="311288"/>
                </a:solidFill>
              </a:rPr>
              <a:t>8</a:t>
            </a:r>
          </a:p>
        </p:txBody>
      </p:sp>
    </p:spTree>
    <p:extLst>
      <p:ext uri="{BB962C8B-B14F-4D97-AF65-F5344CB8AC3E}">
        <p14:creationId xmlns:p14="http://schemas.microsoft.com/office/powerpoint/2010/main" val="2245722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Line 80">
            <a:extLst>
              <a:ext uri="{FF2B5EF4-FFF2-40B4-BE49-F238E27FC236}">
                <a16:creationId xmlns:a16="http://schemas.microsoft.com/office/drawing/2014/main" id="{F6CAA63D-95FF-467B-8A97-213BEA08333A}"/>
              </a:ext>
            </a:extLst>
          </p:cNvPr>
          <p:cNvSpPr>
            <a:spLocks noChangeShapeType="1"/>
          </p:cNvSpPr>
          <p:nvPr/>
        </p:nvSpPr>
        <p:spPr bwMode="auto">
          <a:xfrm>
            <a:off x="8142338" y="843558"/>
            <a:ext cx="1989138" cy="0"/>
          </a:xfrm>
          <a:prstGeom prst="line">
            <a:avLst/>
          </a:prstGeom>
          <a:solidFill>
            <a:schemeClr val="bg1"/>
          </a:solidFill>
          <a:ln>
            <a:noFill/>
          </a:ln>
          <a:effectLst/>
          <a:extLst>
            <a:ext uri="{91240B29-F687-4F45-9708-019B960494DF}">
              <a14:hiddenLine xmlns:a14="http://schemas.microsoft.com/office/drawing/2010/main" w="28575" cap="sq">
                <a:solidFill>
                  <a:srgbClr val="0099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r-Latn-RS"/>
          </a:p>
        </p:txBody>
      </p:sp>
      <p:sp>
        <p:nvSpPr>
          <p:cNvPr id="9" name="AutoShape 2">
            <a:extLst>
              <a:ext uri="{FF2B5EF4-FFF2-40B4-BE49-F238E27FC236}">
                <a16:creationId xmlns:a16="http://schemas.microsoft.com/office/drawing/2014/main" id="{7EE8497E-53DA-491B-B644-4971AD603FF3}"/>
              </a:ext>
            </a:extLst>
          </p:cNvPr>
          <p:cNvSpPr>
            <a:spLocks noChangeArrowheads="1"/>
          </p:cNvSpPr>
          <p:nvPr/>
        </p:nvSpPr>
        <p:spPr bwMode="auto">
          <a:xfrm>
            <a:off x="250825" y="260350"/>
            <a:ext cx="8497888" cy="2016125"/>
          </a:xfrm>
          <a:prstGeom prst="roundRect">
            <a:avLst>
              <a:gd name="adj" fmla="val 6259"/>
            </a:avLst>
          </a:prstGeom>
          <a:solidFill>
            <a:schemeClr val="bg1"/>
          </a:solidFill>
          <a:ln w="57150">
            <a:solidFill>
              <a:srgbClr val="CCECFF"/>
            </a:solidFill>
            <a:round/>
            <a:headEnd/>
            <a:tailEnd/>
          </a:ln>
          <a:effectLst>
            <a:outerShdw dist="53882" dir="2700000" algn="ctr" rotWithShape="0">
              <a:schemeClr val="accent2">
                <a:alpha val="50000"/>
              </a:schemeClr>
            </a:outerShdw>
          </a:effectLst>
        </p:spPr>
        <p:txBody>
          <a:bodyPr lIns="0" tIns="10800" rIns="0" bIns="10800"/>
          <a:lstStyle>
            <a:lvl1pPr marL="342900" indent="-342900">
              <a:spcBef>
                <a:spcPct val="20000"/>
              </a:spcBef>
              <a:buChar char="•"/>
              <a:defRPr>
                <a:solidFill>
                  <a:srgbClr val="0000CC"/>
                </a:solidFill>
                <a:latin typeface="Arial" panose="020B0604020202020204" pitchFamily="34" charset="0"/>
              </a:defRPr>
            </a:lvl1pPr>
            <a:lvl2pPr marL="742950" indent="-285750">
              <a:spcBef>
                <a:spcPct val="20000"/>
              </a:spcBef>
              <a:buChar char="–"/>
              <a:defRPr>
                <a:solidFill>
                  <a:srgbClr val="0000CC"/>
                </a:solidFill>
                <a:latin typeface="Arial" panose="020B0604020202020204" pitchFamily="34" charset="0"/>
              </a:defRPr>
            </a:lvl2pPr>
            <a:lvl3pPr marL="1143000" indent="-228600">
              <a:spcBef>
                <a:spcPct val="20000"/>
              </a:spcBef>
              <a:buChar char="•"/>
              <a:defRPr>
                <a:solidFill>
                  <a:srgbClr val="0000CC"/>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hr-HR" altLang="sr-Latn-RS" sz="2400" b="1"/>
              <a:t>Pretvaranje iz </a:t>
            </a:r>
            <a:r>
              <a:rPr lang="en-US" altLang="sr-Latn-RS" sz="2400" b="1"/>
              <a:t>binarnog</a:t>
            </a:r>
            <a:r>
              <a:rPr lang="hr-HR" altLang="sr-Latn-RS" sz="2400" b="1"/>
              <a:t> u heksadecimalni brojni sistem</a:t>
            </a:r>
            <a:r>
              <a:rPr lang="en-US" altLang="sr-Latn-RS" sz="2400" b="1"/>
              <a:t> </a:t>
            </a:r>
            <a:r>
              <a:rPr lang="hr-HR" altLang="sr-Latn-RS" sz="2400" b="1"/>
              <a:t>obavlja se grupisanjem vrednosti u binarnom prikazu broja u četvorke</a:t>
            </a:r>
            <a:r>
              <a:rPr lang="en-US" altLang="sr-Latn-RS" sz="2400" b="1"/>
              <a:t> s desna na levo</a:t>
            </a:r>
            <a:r>
              <a:rPr lang="hr-HR" altLang="sr-Latn-RS" sz="2400" b="1"/>
              <a:t>. </a:t>
            </a:r>
          </a:p>
          <a:p>
            <a:r>
              <a:rPr lang="hr-HR" altLang="sr-Latn-RS" sz="2400" b="1"/>
              <a:t>Ako broj bitova nije deljiv sa četiri, onda se dopisuje potreban broj vodećih nula.</a:t>
            </a:r>
          </a:p>
        </p:txBody>
      </p:sp>
      <p:graphicFrame>
        <p:nvGraphicFramePr>
          <p:cNvPr id="13" name="Object 3">
            <a:extLst>
              <a:ext uri="{FF2B5EF4-FFF2-40B4-BE49-F238E27FC236}">
                <a16:creationId xmlns:a16="http://schemas.microsoft.com/office/drawing/2014/main" id="{4E4A2703-9E85-404D-8627-A2A8621D06C1}"/>
              </a:ext>
            </a:extLst>
          </p:cNvPr>
          <p:cNvGraphicFramePr>
            <a:graphicFrameLocks noChangeAspect="1"/>
          </p:cNvGraphicFramePr>
          <p:nvPr>
            <p:extLst>
              <p:ext uri="{D42A27DB-BD31-4B8C-83A1-F6EECF244321}">
                <p14:modId xmlns:p14="http://schemas.microsoft.com/office/powerpoint/2010/main" val="4004834510"/>
              </p:ext>
            </p:extLst>
          </p:nvPr>
        </p:nvGraphicFramePr>
        <p:xfrm>
          <a:off x="250825" y="3903860"/>
          <a:ext cx="8208963" cy="792163"/>
        </p:xfrm>
        <a:graphic>
          <a:graphicData uri="http://schemas.openxmlformats.org/presentationml/2006/ole">
            <mc:AlternateContent xmlns:mc="http://schemas.openxmlformats.org/markup-compatibility/2006">
              <mc:Choice xmlns:v="urn:schemas-microsoft-com:vml" Requires="v">
                <p:oleObj name="Equation" r:id="rId2" imgW="2641320" imgH="228600" progId="Equation.DSMT4">
                  <p:embed/>
                </p:oleObj>
              </mc:Choice>
              <mc:Fallback>
                <p:oleObj name="Equation" r:id="rId2" imgW="2641320" imgH="228600" progId="Equation.DSMT4">
                  <p:embed/>
                  <p:pic>
                    <p:nvPicPr>
                      <p:cNvPr id="60419" name="Object 3">
                        <a:extLst>
                          <a:ext uri="{FF2B5EF4-FFF2-40B4-BE49-F238E27FC236}">
                            <a16:creationId xmlns:a16="http://schemas.microsoft.com/office/drawing/2014/main" id="{502CA7BF-4E2B-455A-A3BA-87928F23E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03860"/>
                        <a:ext cx="8208963" cy="792163"/>
                      </a:xfrm>
                      <a:prstGeom prst="rect">
                        <a:avLst/>
                      </a:prstGeom>
                      <a:solidFill>
                        <a:schemeClr val="bg1"/>
                      </a:solidFill>
                      <a:ln w="19050">
                        <a:solidFill>
                          <a:srgbClr val="2293FA"/>
                        </a:solidFill>
                        <a:miter lim="800000"/>
                        <a:headEnd/>
                        <a:tailEnd/>
                      </a:ln>
                      <a:effectLst>
                        <a:outerShdw dist="71842" dir="2700000" algn="ctr" rotWithShape="0">
                          <a:schemeClr val="accent2">
                            <a:alpha val="50000"/>
                          </a:schemeClr>
                        </a:outerShdw>
                      </a:effectLst>
                    </p:spPr>
                  </p:pic>
                </p:oleObj>
              </mc:Fallback>
            </mc:AlternateContent>
          </a:graphicData>
        </a:graphic>
      </p:graphicFrame>
      <p:sp>
        <p:nvSpPr>
          <p:cNvPr id="14" name="Text Box 4">
            <a:extLst>
              <a:ext uri="{FF2B5EF4-FFF2-40B4-BE49-F238E27FC236}">
                <a16:creationId xmlns:a16="http://schemas.microsoft.com/office/drawing/2014/main" id="{E3935840-F06D-4F24-B3BA-0B5B7F5B1B4A}"/>
              </a:ext>
            </a:extLst>
          </p:cNvPr>
          <p:cNvSpPr txBox="1">
            <a:spLocks noChangeArrowheads="1"/>
          </p:cNvSpPr>
          <p:nvPr/>
        </p:nvSpPr>
        <p:spPr bwMode="auto">
          <a:xfrm>
            <a:off x="250825" y="2820790"/>
            <a:ext cx="8207375" cy="655637"/>
          </a:xfrm>
          <a:prstGeom prst="rect">
            <a:avLst/>
          </a:prstGeom>
          <a:solidFill>
            <a:schemeClr val="bg1"/>
          </a:solidFill>
          <a:ln>
            <a:noFill/>
          </a:ln>
          <a:effectLst/>
        </p:spPr>
        <p:txBody>
          <a:bodyPr>
            <a:spAutoFit/>
          </a:bodyPr>
          <a:lstStyle/>
          <a:p>
            <a:pPr>
              <a:spcBef>
                <a:spcPct val="50000"/>
              </a:spcBef>
            </a:pPr>
            <a:r>
              <a:rPr lang="en-US" altLang="sr-Latn-RS" sz="3700" dirty="0">
                <a:solidFill>
                  <a:srgbClr val="311288"/>
                </a:solidFill>
              </a:rPr>
              <a:t>10010011</a:t>
            </a:r>
            <a:r>
              <a:rPr lang="en-US" altLang="sr-Latn-RS" sz="3700" baseline="-25000" dirty="0">
                <a:solidFill>
                  <a:srgbClr val="311288"/>
                </a:solidFill>
              </a:rPr>
              <a:t>2</a:t>
            </a:r>
            <a:r>
              <a:rPr lang="en-US" altLang="sr-Latn-RS" sz="3700" dirty="0">
                <a:solidFill>
                  <a:srgbClr val="311288"/>
                </a:solidFill>
              </a:rPr>
              <a:t> = </a:t>
            </a:r>
            <a:r>
              <a:rPr lang="en-US" altLang="sr-Latn-RS" sz="3700" u="heavy" dirty="0">
                <a:solidFill>
                  <a:srgbClr val="311288"/>
                </a:solidFill>
                <a:uFill>
                  <a:solidFill>
                    <a:schemeClr val="accent1"/>
                  </a:solidFill>
                </a:uFill>
              </a:rPr>
              <a:t>1001</a:t>
            </a:r>
            <a:r>
              <a:rPr lang="en-US" altLang="sr-Latn-RS" sz="3700" u="heavy" dirty="0">
                <a:solidFill>
                  <a:srgbClr val="311288"/>
                </a:solidFill>
              </a:rPr>
              <a:t>0011</a:t>
            </a:r>
            <a:r>
              <a:rPr lang="en-US" altLang="sr-Latn-RS" sz="3700" baseline="-25000" dirty="0">
                <a:solidFill>
                  <a:srgbClr val="311288"/>
                </a:solidFill>
              </a:rPr>
              <a:t>2</a:t>
            </a:r>
            <a:r>
              <a:rPr lang="en-US" altLang="sr-Latn-RS" sz="3700" dirty="0">
                <a:solidFill>
                  <a:srgbClr val="311288"/>
                </a:solidFill>
              </a:rPr>
              <a:t> = 93</a:t>
            </a:r>
            <a:r>
              <a:rPr lang="en-US" altLang="sr-Latn-RS" sz="3700" baseline="-25000" dirty="0">
                <a:solidFill>
                  <a:srgbClr val="311288"/>
                </a:solidFill>
              </a:rPr>
              <a:t>16</a:t>
            </a:r>
          </a:p>
        </p:txBody>
      </p:sp>
    </p:spTree>
    <p:extLst>
      <p:ext uri="{BB962C8B-B14F-4D97-AF65-F5344CB8AC3E}">
        <p14:creationId xmlns:p14="http://schemas.microsoft.com/office/powerpoint/2010/main" val="1177228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FCDE6337-D62A-4F7B-B7D0-A6F39FDA1E82}"/>
              </a:ext>
            </a:extLst>
          </p:cNvPr>
          <p:cNvSpPr txBox="1">
            <a:spLocks noChangeArrowheads="1"/>
          </p:cNvSpPr>
          <p:nvPr/>
        </p:nvSpPr>
        <p:spPr>
          <a:xfrm>
            <a:off x="250824" y="260350"/>
            <a:ext cx="8785671" cy="1008063"/>
          </a:xfrm>
          <a:prstGeom prst="roundRect">
            <a:avLst>
              <a:gd name="adj" fmla="val 6259"/>
            </a:avLst>
          </a:prstGeom>
          <a:solidFill>
            <a:schemeClr val="bg1"/>
          </a:solidFill>
          <a:ln/>
          <a:effectLst>
            <a:outerShdw dist="53882" dir="2700000" algn="ctr" rotWithShape="0">
              <a:schemeClr val="accent2">
                <a:alpha val="50000"/>
              </a:schemeClr>
            </a:outerShdw>
          </a:effectLst>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hr-HR" altLang="sr-Latn-RS" sz="2400" b="1" dirty="0"/>
              <a:t>Pretvaranje iz oktalnog u heksadecimalni brojni sistem i obratno se obavlja preko binarnog brojnog sistema.</a:t>
            </a:r>
          </a:p>
        </p:txBody>
      </p:sp>
      <p:graphicFrame>
        <p:nvGraphicFramePr>
          <p:cNvPr id="3" name="Object 116">
            <a:extLst>
              <a:ext uri="{FF2B5EF4-FFF2-40B4-BE49-F238E27FC236}">
                <a16:creationId xmlns:a16="http://schemas.microsoft.com/office/drawing/2014/main" id="{F3B822DB-638E-4A3B-9306-C19DF5BE085C}"/>
              </a:ext>
            </a:extLst>
          </p:cNvPr>
          <p:cNvGraphicFramePr>
            <a:graphicFrameLocks noChangeAspect="1"/>
          </p:cNvGraphicFramePr>
          <p:nvPr>
            <p:extLst>
              <p:ext uri="{D42A27DB-BD31-4B8C-83A1-F6EECF244321}">
                <p14:modId xmlns:p14="http://schemas.microsoft.com/office/powerpoint/2010/main" val="146149965"/>
              </p:ext>
            </p:extLst>
          </p:nvPr>
        </p:nvGraphicFramePr>
        <p:xfrm>
          <a:off x="250825" y="2205038"/>
          <a:ext cx="8569325" cy="606425"/>
        </p:xfrm>
        <a:graphic>
          <a:graphicData uri="http://schemas.openxmlformats.org/presentationml/2006/ole">
            <mc:AlternateContent xmlns:mc="http://schemas.openxmlformats.org/markup-compatibility/2006">
              <mc:Choice xmlns:v="urn:schemas-microsoft-com:vml" Requires="v">
                <p:oleObj name="Equation" r:id="rId2" imgW="3263760" imgH="228600" progId="Equation.DSMT4">
                  <p:embed/>
                </p:oleObj>
              </mc:Choice>
              <mc:Fallback>
                <p:oleObj name="Equation" r:id="rId2" imgW="3263760" imgH="228600" progId="Equation.DSMT4">
                  <p:embed/>
                  <p:pic>
                    <p:nvPicPr>
                      <p:cNvPr id="18548" name="Object 116">
                        <a:extLst>
                          <a:ext uri="{FF2B5EF4-FFF2-40B4-BE49-F238E27FC236}">
                            <a16:creationId xmlns:a16="http://schemas.microsoft.com/office/drawing/2014/main" id="{19575289-D40A-4836-8F29-28FEB37D8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05038"/>
                        <a:ext cx="8569325" cy="606425"/>
                      </a:xfrm>
                      <a:prstGeom prst="rect">
                        <a:avLst/>
                      </a:prstGeom>
                      <a:solidFill>
                        <a:schemeClr val="bg1"/>
                      </a:solidFill>
                      <a:ln>
                        <a:noFill/>
                      </a:ln>
                      <a:effectLst>
                        <a:outerShdw dist="71842" dir="2700000" algn="ctr" rotWithShape="0">
                          <a:schemeClr val="accent2">
                            <a:alpha val="50000"/>
                          </a:schemeClr>
                        </a:outerShdw>
                      </a:effectLst>
                    </p:spPr>
                  </p:pic>
                </p:oleObj>
              </mc:Fallback>
            </mc:AlternateContent>
          </a:graphicData>
        </a:graphic>
      </p:graphicFrame>
      <p:graphicFrame>
        <p:nvGraphicFramePr>
          <p:cNvPr id="4" name="Object 125">
            <a:extLst>
              <a:ext uri="{FF2B5EF4-FFF2-40B4-BE49-F238E27FC236}">
                <a16:creationId xmlns:a16="http://schemas.microsoft.com/office/drawing/2014/main" id="{17559397-35A8-4228-AEB1-762F06CA7ED0}"/>
              </a:ext>
            </a:extLst>
          </p:cNvPr>
          <p:cNvGraphicFramePr>
            <a:graphicFrameLocks noChangeAspect="1"/>
          </p:cNvGraphicFramePr>
          <p:nvPr>
            <p:extLst>
              <p:ext uri="{D42A27DB-BD31-4B8C-83A1-F6EECF244321}">
                <p14:modId xmlns:p14="http://schemas.microsoft.com/office/powerpoint/2010/main" val="3519545941"/>
              </p:ext>
            </p:extLst>
          </p:nvPr>
        </p:nvGraphicFramePr>
        <p:xfrm>
          <a:off x="250825" y="3284538"/>
          <a:ext cx="8604250" cy="612775"/>
        </p:xfrm>
        <a:graphic>
          <a:graphicData uri="http://schemas.openxmlformats.org/presentationml/2006/ole">
            <mc:AlternateContent xmlns:mc="http://schemas.openxmlformats.org/markup-compatibility/2006">
              <mc:Choice xmlns:v="urn:schemas-microsoft-com:vml" Requires="v">
                <p:oleObj name="Equation" r:id="rId4" imgW="3213000" imgH="228600" progId="Equation.DSMT4">
                  <p:embed/>
                </p:oleObj>
              </mc:Choice>
              <mc:Fallback>
                <p:oleObj name="Equation" r:id="rId4" imgW="3213000" imgH="228600" progId="Equation.DSMT4">
                  <p:embed/>
                  <p:pic>
                    <p:nvPicPr>
                      <p:cNvPr id="18557" name="Object 125">
                        <a:extLst>
                          <a:ext uri="{FF2B5EF4-FFF2-40B4-BE49-F238E27FC236}">
                            <a16:creationId xmlns:a16="http://schemas.microsoft.com/office/drawing/2014/main" id="{D647FDCD-19F6-4770-A002-7D46DA3F47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284538"/>
                        <a:ext cx="8604250" cy="612775"/>
                      </a:xfrm>
                      <a:prstGeom prst="rect">
                        <a:avLst/>
                      </a:prstGeom>
                      <a:solidFill>
                        <a:schemeClr val="bg1"/>
                      </a:solidFill>
                      <a:ln>
                        <a:noFill/>
                      </a:ln>
                      <a:effectLst>
                        <a:outerShdw dist="71842" dir="2700000" algn="ctr" rotWithShape="0">
                          <a:schemeClr val="accent2">
                            <a:alpha val="50000"/>
                          </a:schemeClr>
                        </a:outerShdw>
                      </a:effectLst>
                    </p:spPr>
                  </p:pic>
                </p:oleObj>
              </mc:Fallback>
            </mc:AlternateContent>
          </a:graphicData>
        </a:graphic>
      </p:graphicFrame>
    </p:spTree>
    <p:extLst>
      <p:ext uri="{BB962C8B-B14F-4D97-AF65-F5344CB8AC3E}">
        <p14:creationId xmlns:p14="http://schemas.microsoft.com/office/powerpoint/2010/main" val="29184153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496" y="267494"/>
            <a:ext cx="3024336" cy="1872208"/>
          </a:xfrm>
        </p:spPr>
        <p:txBody>
          <a:bodyPr/>
          <a:lstStyle/>
          <a:p>
            <a:pPr algn="r"/>
            <a:r>
              <a:rPr lang="sr-Latn-RS" altLang="ko-KR" sz="4000">
                <a:solidFill>
                  <a:srgbClr val="179A9D"/>
                </a:solidFill>
              </a:rPr>
              <a:t>Podatak</a:t>
            </a:r>
          </a:p>
          <a:p>
            <a:r>
              <a:rPr lang="sr-Latn-RS" altLang="ko-KR" sz="4000">
                <a:solidFill>
                  <a:srgbClr val="179A9D"/>
                </a:solidFill>
              </a:rPr>
              <a:t>Informacija</a:t>
            </a:r>
          </a:p>
          <a:p>
            <a:r>
              <a:rPr lang="sr-Latn-RS" altLang="ko-KR" sz="4000">
                <a:solidFill>
                  <a:srgbClr val="179A9D"/>
                </a:solidFill>
              </a:rPr>
              <a:t>Znanje</a:t>
            </a:r>
            <a:endParaRPr lang="ko-KR" altLang="en-US" sz="4000">
              <a:solidFill>
                <a:srgbClr val="179A9D"/>
              </a:solidFill>
            </a:endParaRPr>
          </a:p>
        </p:txBody>
      </p:sp>
      <p:sp>
        <p:nvSpPr>
          <p:cNvPr id="3" name="Text Placeholder 2"/>
          <p:cNvSpPr>
            <a:spLocks noGrp="1"/>
          </p:cNvSpPr>
          <p:nvPr>
            <p:ph type="body" sz="quarter" idx="11"/>
          </p:nvPr>
        </p:nvSpPr>
        <p:spPr>
          <a:xfrm>
            <a:off x="5220072" y="1851670"/>
            <a:ext cx="4248472" cy="792088"/>
          </a:xfrm>
        </p:spPr>
        <p:txBody>
          <a:bodyPr/>
          <a:lstStyle/>
          <a:p>
            <a:pPr lvl="0"/>
            <a:r>
              <a:rPr lang="sr-Latn-RS" altLang="ko-KR" sz="3200">
                <a:solidFill>
                  <a:srgbClr val="179A9D"/>
                </a:solidFill>
              </a:rPr>
              <a:t>Šta je to </a:t>
            </a:r>
            <a:r>
              <a:rPr lang="sr-Latn-RS" altLang="ko-KR" sz="3200">
                <a:solidFill>
                  <a:srgbClr val="FF0000"/>
                </a:solidFill>
              </a:rPr>
              <a:t>znanje</a:t>
            </a:r>
            <a:r>
              <a:rPr lang="sr-Latn-RS" altLang="ko-KR" sz="3200">
                <a:solidFill>
                  <a:srgbClr val="179A9D"/>
                </a:solidFill>
              </a:rPr>
              <a:t>?</a:t>
            </a:r>
            <a:endParaRPr lang="en-US" altLang="ko-KR" sz="3200">
              <a:solidFill>
                <a:srgbClr val="179A9D"/>
              </a:solidFill>
            </a:endParaRPr>
          </a:p>
        </p:txBody>
      </p:sp>
      <p:sp>
        <p:nvSpPr>
          <p:cNvPr id="4" name="TextBox 3"/>
          <p:cNvSpPr txBox="1"/>
          <p:nvPr/>
        </p:nvSpPr>
        <p:spPr>
          <a:xfrm>
            <a:off x="3851920" y="2859782"/>
            <a:ext cx="4968552" cy="1815882"/>
          </a:xfrm>
          <a:prstGeom prst="rect">
            <a:avLst/>
          </a:prstGeom>
          <a:noFill/>
        </p:spPr>
        <p:txBody>
          <a:bodyPr wrap="square" rtlCol="0">
            <a:spAutoFit/>
          </a:bodyPr>
          <a:lstStyle/>
          <a:p>
            <a:pPr algn="just"/>
            <a:r>
              <a:rPr lang="sr-Latn-RS" sz="2800">
                <a:solidFill>
                  <a:srgbClr val="179A9D"/>
                </a:solidFill>
              </a:rPr>
              <a:t>Znanje je organizovani sistem informacija iz neke oblasti, a  stiče se kroz obrazovanje i iskustvo</a:t>
            </a:r>
          </a:p>
        </p:txBody>
      </p:sp>
      <p:grpSp>
        <p:nvGrpSpPr>
          <p:cNvPr id="5" name="Group 4"/>
          <p:cNvGrpSpPr/>
          <p:nvPr/>
        </p:nvGrpSpPr>
        <p:grpSpPr>
          <a:xfrm>
            <a:off x="251520" y="339502"/>
            <a:ext cx="649059" cy="649059"/>
            <a:chOff x="5696729" y="3628850"/>
            <a:chExt cx="1800000" cy="1800000"/>
          </a:xfrm>
          <a:solidFill>
            <a:schemeClr val="bg1"/>
          </a:solidFill>
        </p:grpSpPr>
        <p:sp>
          <p:nvSpPr>
            <p:cNvPr id="6" name="Rectangle 5"/>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7" name="Rectangle 6"/>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8" name="Rectangle 7"/>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2" name="Rectangle 11"/>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3" name="Rectangle 12"/>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Tree>
    <p:extLst>
      <p:ext uri="{BB962C8B-B14F-4D97-AF65-F5344CB8AC3E}">
        <p14:creationId xmlns:p14="http://schemas.microsoft.com/office/powerpoint/2010/main" val="31588996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5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81631"/>
            <a:ext cx="9144000" cy="1102383"/>
          </a:xfrm>
        </p:spPr>
        <p:txBody>
          <a:bodyPr/>
          <a:lstStyle/>
          <a:p>
            <a:r>
              <a:rPr lang="sr-Latn-RS" altLang="ko-KR" dirty="0"/>
              <a:t>JEDINICE ZA MERENJE KOLIČINE PODATAKA</a:t>
            </a:r>
            <a:endParaRPr lang="ko-KR" altLang="en-US" dirty="0"/>
          </a:p>
        </p:txBody>
      </p:sp>
      <p:sp>
        <p:nvSpPr>
          <p:cNvPr id="23" name="TextBox 22"/>
          <p:cNvSpPr txBox="1"/>
          <p:nvPr/>
        </p:nvSpPr>
        <p:spPr>
          <a:xfrm>
            <a:off x="1043608" y="1318108"/>
            <a:ext cx="7488832" cy="3170099"/>
          </a:xfrm>
          <a:prstGeom prst="rect">
            <a:avLst/>
          </a:prstGeom>
          <a:noFill/>
        </p:spPr>
        <p:txBody>
          <a:bodyPr wrap="square" rtlCol="0">
            <a:spAutoFit/>
          </a:bodyPr>
          <a:lstStyle/>
          <a:p>
            <a:pPr marL="3042900" indent="-342900" algn="just">
              <a:buFont typeface="Arial" panose="020B0604020202020204" pitchFamily="34" charset="0"/>
              <a:buChar char="•"/>
            </a:pPr>
            <a:r>
              <a:rPr lang="sr-Latn-RS" altLang="ko-KR" sz="2000" dirty="0">
                <a:solidFill>
                  <a:schemeClr val="accent3"/>
                </a:solidFill>
                <a:cs typeface="Arial" pitchFamily="34" charset="0"/>
              </a:rPr>
              <a:t>Umesto termina binarna cifra (0 ili 1) se koristi termin bit</a:t>
            </a:r>
          </a:p>
          <a:p>
            <a:pPr marL="3042900" indent="-342900" algn="just">
              <a:buFont typeface="Arial" panose="020B0604020202020204" pitchFamily="34" charset="0"/>
              <a:buChar char="•"/>
            </a:pPr>
            <a:r>
              <a:rPr lang="sr-Latn-RS" altLang="ko-KR" sz="2000" dirty="0">
                <a:solidFill>
                  <a:schemeClr val="accent3"/>
                </a:solidFill>
                <a:cs typeface="Arial" pitchFamily="34" charset="0"/>
              </a:rPr>
              <a:t>Za zapis svakog podatka se koristi minimum 8 bit-ova, odnosno bajt</a:t>
            </a:r>
          </a:p>
          <a:p>
            <a:pPr marL="342900" indent="-342900" algn="just">
              <a:buFont typeface="Arial" panose="020B0604020202020204" pitchFamily="34" charset="0"/>
              <a:buChar char="•"/>
            </a:pPr>
            <a:r>
              <a:rPr lang="sr-Latn-RS" altLang="ko-KR" sz="2000" dirty="0">
                <a:solidFill>
                  <a:schemeClr val="accent3"/>
                </a:solidFill>
                <a:cs typeface="Arial" pitchFamily="34" charset="0"/>
              </a:rPr>
              <a:t>Osnovna jedinica za merenje količine podataka je bit. Osnovna jedinica mere količine podataka u današnjim računarima je bajt </a:t>
            </a:r>
          </a:p>
          <a:p>
            <a:pPr marL="342900" indent="-342900" algn="just">
              <a:buFont typeface="Arial" panose="020B0604020202020204" pitchFamily="34" charset="0"/>
              <a:buChar char="•"/>
            </a:pPr>
            <a:r>
              <a:rPr lang="sr-Latn-RS" altLang="ko-KR" sz="2000" dirty="0">
                <a:solidFill>
                  <a:schemeClr val="accent3"/>
                </a:solidFill>
                <a:cs typeface="Arial" pitchFamily="34" charset="0"/>
              </a:rPr>
              <a:t>Bajt je jako mala jedinica mere jer razlikuje samo 256 različitih kombinacija (2</a:t>
            </a:r>
            <a:r>
              <a:rPr lang="sr-Latn-RS" altLang="ko-KR" sz="2000" baseline="30000" dirty="0">
                <a:solidFill>
                  <a:schemeClr val="accent3"/>
                </a:solidFill>
                <a:cs typeface="Arial" pitchFamily="34" charset="0"/>
              </a:rPr>
              <a:t>8</a:t>
            </a:r>
            <a:r>
              <a:rPr lang="sr-Latn-RS" altLang="ko-KR" sz="2000" dirty="0">
                <a:solidFill>
                  <a:schemeClr val="accent3"/>
                </a:solidFill>
                <a:cs typeface="Arial" pitchFamily="34" charset="0"/>
              </a:rPr>
              <a:t>) zato se u modernim računarima koriste mere: kilobajt (kB), megabajt (MB), gigabajt (GB)...</a:t>
            </a:r>
            <a:endParaRPr lang="en-US" altLang="ko-KR" sz="2000" dirty="0">
              <a:solidFill>
                <a:schemeClr val="accent3"/>
              </a:solidFill>
              <a:cs typeface="Arial" pitchFamily="34" charset="0"/>
            </a:endParaRPr>
          </a:p>
        </p:txBody>
      </p:sp>
      <p:pic>
        <p:nvPicPr>
          <p:cNvPr id="24" name="Picture 23">
            <a:extLst>
              <a:ext uri="{FF2B5EF4-FFF2-40B4-BE49-F238E27FC236}">
                <a16:creationId xmlns:a16="http://schemas.microsoft.com/office/drawing/2014/main" id="{B076D277-08E4-46FA-8F10-8F7D39F90DC5}"/>
              </a:ext>
            </a:extLst>
          </p:cNvPr>
          <p:cNvPicPr>
            <a:picLocks noChangeAspect="1"/>
          </p:cNvPicPr>
          <p:nvPr/>
        </p:nvPicPr>
        <p:blipFill>
          <a:blip r:embed="rId2"/>
          <a:stretch>
            <a:fillRect/>
          </a:stretch>
        </p:blipFill>
        <p:spPr>
          <a:xfrm>
            <a:off x="1043608" y="1318108"/>
            <a:ext cx="2639250" cy="1205400"/>
          </a:xfrm>
          <a:prstGeom prst="rect">
            <a:avLst/>
          </a:prstGeom>
        </p:spPr>
      </p:pic>
    </p:spTree>
    <p:extLst>
      <p:ext uri="{BB962C8B-B14F-4D97-AF65-F5344CB8AC3E}">
        <p14:creationId xmlns:p14="http://schemas.microsoft.com/office/powerpoint/2010/main" val="1959248102"/>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81631"/>
            <a:ext cx="9144000" cy="1102383"/>
          </a:xfrm>
        </p:spPr>
        <p:txBody>
          <a:bodyPr/>
          <a:lstStyle/>
          <a:p>
            <a:r>
              <a:rPr lang="sr-Latn-RS" altLang="ko-KR" dirty="0"/>
              <a:t>JEDINICE ZA MERENJE KOLIČINE PODATAKA</a:t>
            </a:r>
            <a:endParaRPr lang="ko-KR" altLang="en-US" dirty="0"/>
          </a:p>
        </p:txBody>
      </p:sp>
      <p:sp>
        <p:nvSpPr>
          <p:cNvPr id="23" name="TextBox 22"/>
          <p:cNvSpPr txBox="1"/>
          <p:nvPr/>
        </p:nvSpPr>
        <p:spPr>
          <a:xfrm>
            <a:off x="899592" y="1318108"/>
            <a:ext cx="7632848" cy="3170099"/>
          </a:xfrm>
          <a:prstGeom prst="rect">
            <a:avLst/>
          </a:prstGeom>
          <a:noFill/>
        </p:spPr>
        <p:txBody>
          <a:bodyPr wrap="square" rtlCol="0">
            <a:spAutoFit/>
          </a:bodyPr>
          <a:lstStyle/>
          <a:p>
            <a:pPr marL="342900" indent="-342900" algn="just">
              <a:buFont typeface="Arial" panose="020B0604020202020204" pitchFamily="34" charset="0"/>
              <a:buChar char="•"/>
            </a:pPr>
            <a:r>
              <a:rPr lang="sr-Latn-RS" altLang="ko-KR" sz="2000" dirty="0">
                <a:solidFill>
                  <a:schemeClr val="accent3"/>
                </a:solidFill>
                <a:cs typeface="Arial" pitchFamily="34" charset="0"/>
              </a:rPr>
              <a:t>Za razliku od metričnog sistema, gde je kilo predstavljeno kao 10</a:t>
            </a:r>
            <a:r>
              <a:rPr lang="sr-Latn-RS" altLang="ko-KR" sz="2000" baseline="30000" dirty="0">
                <a:solidFill>
                  <a:schemeClr val="accent3"/>
                </a:solidFill>
                <a:cs typeface="Arial" pitchFamily="34" charset="0"/>
              </a:rPr>
              <a:t>3</a:t>
            </a:r>
            <a:r>
              <a:rPr lang="sr-Latn-RS" altLang="ko-KR" sz="2000" dirty="0">
                <a:solidFill>
                  <a:schemeClr val="accent3"/>
                </a:solidFill>
                <a:cs typeface="Arial" pitchFamily="34" charset="0"/>
              </a:rPr>
              <a:t> u računarskom sistemu je kilo predstavljeno kao 2</a:t>
            </a:r>
            <a:r>
              <a:rPr lang="sr-Latn-RS" altLang="ko-KR" sz="2000" baseline="30000" dirty="0">
                <a:solidFill>
                  <a:schemeClr val="accent3"/>
                </a:solidFill>
                <a:cs typeface="Arial" pitchFamily="34" charset="0"/>
              </a:rPr>
              <a:t>10 </a:t>
            </a:r>
            <a:r>
              <a:rPr lang="sr-Latn-RS" altLang="ko-KR" sz="2000" dirty="0">
                <a:solidFill>
                  <a:schemeClr val="accent3"/>
                </a:solidFill>
                <a:cs typeface="Arial" pitchFamily="34" charset="0"/>
              </a:rPr>
              <a:t>tj 1024</a:t>
            </a:r>
          </a:p>
          <a:p>
            <a:pPr marL="342900" indent="-342900" algn="just">
              <a:buFont typeface="Arial" panose="020B0604020202020204" pitchFamily="34" charset="0"/>
              <a:buChar char="•"/>
            </a:pPr>
            <a:r>
              <a:rPr lang="sr-Latn-RS" altLang="ko-KR" sz="2000" dirty="0">
                <a:solidFill>
                  <a:schemeClr val="accent3"/>
                </a:solidFill>
                <a:cs typeface="Arial" pitchFamily="34" charset="0"/>
              </a:rPr>
              <a:t>Kako „izračunati“ koliko će da zauzima određeni fajl na računaru?</a:t>
            </a:r>
          </a:p>
          <a:p>
            <a:pPr marL="342900" indent="-342900" algn="just">
              <a:buFont typeface="Arial" panose="020B0604020202020204" pitchFamily="34" charset="0"/>
              <a:buChar char="•"/>
            </a:pPr>
            <a:r>
              <a:rPr lang="sr-Latn-RS" altLang="ko-KR" sz="2000" dirty="0">
                <a:solidFill>
                  <a:schemeClr val="accent3"/>
                </a:solidFill>
                <a:cs typeface="Arial" pitchFamily="34" charset="0"/>
              </a:rPr>
              <a:t>Tekst: </a:t>
            </a:r>
          </a:p>
          <a:p>
            <a:pPr marL="800100" lvl="1" indent="-342900" algn="just">
              <a:buFont typeface="Arial" panose="020B0604020202020204" pitchFamily="34" charset="0"/>
              <a:buChar char="•"/>
            </a:pPr>
            <a:r>
              <a:rPr lang="sr-Latn-RS" altLang="ko-KR" sz="2000" dirty="0">
                <a:solidFill>
                  <a:schemeClr val="accent3"/>
                </a:solidFill>
                <a:cs typeface="Arial" pitchFamily="34" charset="0"/>
              </a:rPr>
              <a:t>1 znak = 1 bajt → 1kB = 1024 znakova</a:t>
            </a:r>
          </a:p>
          <a:p>
            <a:pPr marL="800100" lvl="1" indent="-342900" algn="just">
              <a:buFont typeface="Arial" panose="020B0604020202020204" pitchFamily="34" charset="0"/>
              <a:buChar char="•"/>
            </a:pPr>
            <a:r>
              <a:rPr lang="sr-Latn-RS" altLang="ko-KR" sz="2000" dirty="0">
                <a:solidFill>
                  <a:schemeClr val="accent3"/>
                </a:solidFill>
                <a:cs typeface="Arial" pitchFamily="34" charset="0"/>
              </a:rPr>
              <a:t>1 red teksta ≈ 80 znakova → 1kB = 25 redova teksta</a:t>
            </a:r>
          </a:p>
          <a:p>
            <a:pPr marL="342900" indent="-342900" algn="just">
              <a:buFont typeface="Arial" panose="020B0604020202020204" pitchFamily="34" charset="0"/>
              <a:buChar char="•"/>
            </a:pPr>
            <a:r>
              <a:rPr lang="sr-Latn-RS" altLang="ko-KR" sz="2000" dirty="0">
                <a:solidFill>
                  <a:schemeClr val="accent3"/>
                </a:solidFill>
                <a:cs typeface="Arial" pitchFamily="34" charset="0"/>
              </a:rPr>
              <a:t>Slika:</a:t>
            </a:r>
          </a:p>
          <a:p>
            <a:pPr marL="800100" lvl="1" indent="-342900" algn="just">
              <a:buFont typeface="Arial" panose="020B0604020202020204" pitchFamily="34" charset="0"/>
              <a:buChar char="•"/>
            </a:pPr>
            <a:r>
              <a:rPr lang="sr-Latn-RS" altLang="ko-KR" sz="2000" dirty="0">
                <a:solidFill>
                  <a:schemeClr val="accent3"/>
                </a:solidFill>
                <a:cs typeface="Arial" pitchFamily="34" charset="0"/>
              </a:rPr>
              <a:t>1 piksel = 3B , 16 Mpix = 4920 x 3264</a:t>
            </a:r>
          </a:p>
          <a:p>
            <a:pPr marL="800100" lvl="1" indent="-342900" algn="just">
              <a:buFont typeface="Arial" panose="020B0604020202020204" pitchFamily="34" charset="0"/>
              <a:buChar char="•"/>
            </a:pPr>
            <a:r>
              <a:rPr lang="sr-Latn-RS" altLang="ko-KR" sz="2000" dirty="0">
                <a:solidFill>
                  <a:schemeClr val="accent3"/>
                </a:solidFill>
                <a:cs typeface="Arial" pitchFamily="34" charset="0"/>
              </a:rPr>
              <a:t>16Mpix = 16.058.880 pix → 16Mpix ≈ 46MB</a:t>
            </a:r>
          </a:p>
        </p:txBody>
      </p:sp>
    </p:spTree>
    <p:extLst>
      <p:ext uri="{BB962C8B-B14F-4D97-AF65-F5344CB8AC3E}">
        <p14:creationId xmlns:p14="http://schemas.microsoft.com/office/powerpoint/2010/main" val="2393439076"/>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81631"/>
            <a:ext cx="9144000" cy="1102383"/>
          </a:xfrm>
        </p:spPr>
        <p:txBody>
          <a:bodyPr/>
          <a:lstStyle/>
          <a:p>
            <a:r>
              <a:rPr lang="sr-Latn-RS" altLang="ko-KR" dirty="0"/>
              <a:t>JEDINICE ZA MERENJE KOLIČINE PODATAKA</a:t>
            </a:r>
            <a:endParaRPr lang="ko-KR" altLang="en-US" dirty="0"/>
          </a:p>
        </p:txBody>
      </p:sp>
      <p:sp>
        <p:nvSpPr>
          <p:cNvPr id="23" name="TextBox 22"/>
          <p:cNvSpPr txBox="1"/>
          <p:nvPr/>
        </p:nvSpPr>
        <p:spPr>
          <a:xfrm>
            <a:off x="899592" y="1318108"/>
            <a:ext cx="7632848" cy="32669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sr-Latn-RS" altLang="ko-KR" sz="2000" dirty="0">
                <a:solidFill>
                  <a:schemeClr val="accent3"/>
                </a:solidFill>
                <a:cs typeface="Arial" pitchFamily="34" charset="0"/>
              </a:rPr>
              <a:t>Zvuk:</a:t>
            </a:r>
          </a:p>
          <a:p>
            <a:pPr marL="800100" lvl="1" indent="-342900" algn="just">
              <a:lnSpc>
                <a:spcPct val="150000"/>
              </a:lnSpc>
              <a:buFont typeface="Arial" panose="020B0604020202020204" pitchFamily="34" charset="0"/>
              <a:buChar char="•"/>
            </a:pPr>
            <a:r>
              <a:rPr lang="sr-Latn-RS" altLang="ko-KR" sz="2000" dirty="0">
                <a:solidFill>
                  <a:schemeClr val="accent3"/>
                </a:solidFill>
                <a:cs typeface="Arial" pitchFamily="34" charset="0"/>
              </a:rPr>
              <a:t>1min = 10MB → 4min = 40MB</a:t>
            </a:r>
          </a:p>
          <a:p>
            <a:pPr marL="342900" indent="-342900" algn="just">
              <a:lnSpc>
                <a:spcPct val="150000"/>
              </a:lnSpc>
              <a:buFont typeface="Arial" panose="020B0604020202020204" pitchFamily="34" charset="0"/>
              <a:buChar char="•"/>
            </a:pPr>
            <a:r>
              <a:rPr lang="sr-Latn-RS" altLang="ko-KR" sz="2000" dirty="0">
                <a:solidFill>
                  <a:schemeClr val="accent3"/>
                </a:solidFill>
                <a:cs typeface="Arial" pitchFamily="34" charset="0"/>
              </a:rPr>
              <a:t>Video:</a:t>
            </a:r>
          </a:p>
          <a:p>
            <a:pPr marL="800100" lvl="1" indent="-342900" algn="just">
              <a:lnSpc>
                <a:spcPct val="150000"/>
              </a:lnSpc>
              <a:buFont typeface="Arial" panose="020B0604020202020204" pitchFamily="34" charset="0"/>
              <a:buChar char="•"/>
            </a:pPr>
            <a:r>
              <a:rPr lang="sr-Latn-RS" altLang="ko-KR" sz="2000" dirty="0">
                <a:solidFill>
                  <a:schemeClr val="accent3"/>
                </a:solidFill>
                <a:cs typeface="Arial" pitchFamily="34" charset="0"/>
              </a:rPr>
              <a:t>= slika + zvuk</a:t>
            </a:r>
          </a:p>
          <a:p>
            <a:pPr marL="800100" lvl="1" indent="-342900" algn="just">
              <a:lnSpc>
                <a:spcPct val="150000"/>
              </a:lnSpc>
              <a:buFont typeface="Arial" panose="020B0604020202020204" pitchFamily="34" charset="0"/>
              <a:buChar char="•"/>
            </a:pPr>
            <a:r>
              <a:rPr lang="sr-Latn-RS" altLang="ko-KR" sz="2000" dirty="0">
                <a:solidFill>
                  <a:schemeClr val="accent3"/>
                </a:solidFill>
                <a:cs typeface="Arial" pitchFamily="34" charset="0"/>
              </a:rPr>
              <a:t>Full HD 1920 x 1080 = 2.1Mpix (2.073.600pix) ≈ 6MB</a:t>
            </a:r>
          </a:p>
          <a:p>
            <a:pPr marL="800100" lvl="1" indent="-342900" algn="just">
              <a:lnSpc>
                <a:spcPct val="150000"/>
              </a:lnSpc>
              <a:buFont typeface="Arial" panose="020B0604020202020204" pitchFamily="34" charset="0"/>
              <a:buChar char="•"/>
            </a:pPr>
            <a:r>
              <a:rPr lang="sr-Latn-RS" altLang="ko-KR" sz="2000" dirty="0">
                <a:solidFill>
                  <a:schemeClr val="accent3"/>
                </a:solidFill>
                <a:cs typeface="Arial" pitchFamily="34" charset="0"/>
              </a:rPr>
              <a:t>1sec = 24 fps ≈ 138MB  </a:t>
            </a:r>
          </a:p>
          <a:p>
            <a:pPr marL="800100" lvl="1" indent="-342900" algn="just">
              <a:lnSpc>
                <a:spcPct val="150000"/>
              </a:lnSpc>
              <a:buFont typeface="Arial" panose="020B0604020202020204" pitchFamily="34" charset="0"/>
              <a:buChar char="•"/>
            </a:pPr>
            <a:r>
              <a:rPr lang="sr-Latn-RS" altLang="ko-KR" sz="2000" dirty="0">
                <a:solidFill>
                  <a:schemeClr val="accent3"/>
                </a:solidFill>
                <a:cs typeface="Arial" pitchFamily="34" charset="0"/>
              </a:rPr>
              <a:t>1min ≈ 8GB</a:t>
            </a:r>
            <a:endParaRPr lang="en-US" altLang="ko-KR" sz="2000" dirty="0">
              <a:solidFill>
                <a:schemeClr val="accent3"/>
              </a:solidFill>
              <a:cs typeface="Arial" pitchFamily="34" charset="0"/>
            </a:endParaRPr>
          </a:p>
        </p:txBody>
      </p:sp>
    </p:spTree>
    <p:extLst>
      <p:ext uri="{BB962C8B-B14F-4D97-AF65-F5344CB8AC3E}">
        <p14:creationId xmlns:p14="http://schemas.microsoft.com/office/powerpoint/2010/main" val="137848388"/>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a:t>ISTORIJAT RAČUNARA</a:t>
            </a:r>
            <a:endParaRPr lang="en-US" dirty="0"/>
          </a:p>
        </p:txBody>
      </p:sp>
    </p:spTree>
    <p:extLst>
      <p:ext uri="{BB962C8B-B14F-4D97-AF65-F5344CB8AC3E}">
        <p14:creationId xmlns:p14="http://schemas.microsoft.com/office/powerpoint/2010/main" val="376111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58" y="357506"/>
            <a:ext cx="5486400" cy="865573"/>
          </a:xfrm>
        </p:spPr>
        <p:txBody>
          <a:bodyPr/>
          <a:lstStyle/>
          <a:p>
            <a:r>
              <a:rPr lang="sr-Latn-RS" dirty="0"/>
              <a:t>Quipu – prva računaljka</a:t>
            </a:r>
            <a:endParaRPr lang="en-US" dirty="0"/>
          </a:p>
        </p:txBody>
      </p:sp>
      <p:sp>
        <p:nvSpPr>
          <p:cNvPr id="3" name="Content Placeholder 2"/>
          <p:cNvSpPr>
            <a:spLocks noGrp="1"/>
          </p:cNvSpPr>
          <p:nvPr>
            <p:ph idx="1"/>
          </p:nvPr>
        </p:nvSpPr>
        <p:spPr>
          <a:xfrm>
            <a:off x="467544" y="1275608"/>
            <a:ext cx="3888432" cy="2654645"/>
          </a:xfrm>
        </p:spPr>
        <p:txBody>
          <a:bodyPr>
            <a:noAutofit/>
          </a:bodyPr>
          <a:lstStyle/>
          <a:p>
            <a:r>
              <a:rPr lang="nb-NO" sz="1800" dirty="0"/>
              <a:t>Prvo poznato pomagalo u računanju zvalo se </a:t>
            </a:r>
            <a:r>
              <a:rPr lang="nb-NO" sz="1800" b="1" dirty="0"/>
              <a:t>Kipu</a:t>
            </a:r>
            <a:r>
              <a:rPr lang="nb-NO" sz="1800" dirty="0"/>
              <a:t> (Quipu). Koristili su ga Jevreji, rimski sakupljači poreza u Palestini, bilo je rasprostranjeno i u Germaniji, Indiji i Kini. </a:t>
            </a:r>
            <a:r>
              <a:rPr lang="en-US" sz="1800" dirty="0" err="1"/>
              <a:t>Međutim</a:t>
            </a:r>
            <a:r>
              <a:rPr lang="en-US" sz="1800" dirty="0"/>
              <a:t>, </a:t>
            </a:r>
            <a:r>
              <a:rPr lang="en-US" sz="1800" dirty="0" err="1"/>
              <a:t>najimpresivnije</a:t>
            </a:r>
            <a:r>
              <a:rPr lang="en-US" sz="1800" dirty="0"/>
              <a:t> je </a:t>
            </a:r>
            <a:r>
              <a:rPr lang="en-US" sz="1800" dirty="0" err="1"/>
              <a:t>bilo</a:t>
            </a:r>
            <a:r>
              <a:rPr lang="en-US" sz="1800" dirty="0"/>
              <a:t> </a:t>
            </a:r>
            <a:r>
              <a:rPr lang="en-US" sz="1800" dirty="0" err="1"/>
              <a:t>njegovo</a:t>
            </a:r>
            <a:r>
              <a:rPr lang="en-US" sz="1800" dirty="0"/>
              <a:t> </a:t>
            </a:r>
            <a:r>
              <a:rPr lang="en-US" sz="1800" dirty="0" err="1"/>
              <a:t>korišćenje</a:t>
            </a:r>
            <a:r>
              <a:rPr lang="en-US" sz="1800" dirty="0"/>
              <a:t> </a:t>
            </a:r>
            <a:r>
              <a:rPr lang="en-US" sz="1800" dirty="0" err="1"/>
              <a:t>kod</a:t>
            </a:r>
            <a:r>
              <a:rPr lang="en-US" sz="1800" dirty="0"/>
              <a:t> Inka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566" y="1383619"/>
            <a:ext cx="3323282" cy="243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85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58" y="249494"/>
            <a:ext cx="5486400" cy="865573"/>
          </a:xfrm>
        </p:spPr>
        <p:txBody>
          <a:bodyPr/>
          <a:lstStyle/>
          <a:p>
            <a:r>
              <a:rPr lang="sr-Latn-RS" dirty="0"/>
              <a:t>Abakus</a:t>
            </a:r>
            <a:endParaRPr lang="en-US" dirty="0"/>
          </a:p>
        </p:txBody>
      </p:sp>
      <p:sp>
        <p:nvSpPr>
          <p:cNvPr id="3" name="Content Placeholder 2"/>
          <p:cNvSpPr>
            <a:spLocks noGrp="1"/>
          </p:cNvSpPr>
          <p:nvPr>
            <p:ph idx="1"/>
          </p:nvPr>
        </p:nvSpPr>
        <p:spPr>
          <a:xfrm>
            <a:off x="953598" y="1115067"/>
            <a:ext cx="3294366" cy="1456684"/>
          </a:xfrm>
        </p:spPr>
        <p:txBody>
          <a:bodyPr>
            <a:noAutofit/>
          </a:bodyPr>
          <a:lstStyle/>
          <a:p>
            <a:r>
              <a:rPr lang="en-US" sz="2100" dirty="0" err="1"/>
              <a:t>Abakus</a:t>
            </a:r>
            <a:r>
              <a:rPr lang="en-US" sz="2100" dirty="0"/>
              <a:t> je </a:t>
            </a:r>
            <a:r>
              <a:rPr lang="en-US" sz="2100" dirty="0" err="1"/>
              <a:t>nastao</a:t>
            </a:r>
            <a:r>
              <a:rPr lang="en-US" sz="2100" dirty="0"/>
              <a:t> </a:t>
            </a:r>
            <a:r>
              <a:rPr lang="en-US" sz="2100" dirty="0" err="1"/>
              <a:t>izmedju</a:t>
            </a:r>
            <a:r>
              <a:rPr lang="en-US" sz="2100" dirty="0"/>
              <a:t> 4000 </a:t>
            </a:r>
            <a:r>
              <a:rPr lang="en-US" sz="2100" dirty="0" err="1"/>
              <a:t>i</a:t>
            </a:r>
            <a:r>
              <a:rPr lang="en-US" sz="2100" dirty="0"/>
              <a:t> 3000 </a:t>
            </a:r>
            <a:r>
              <a:rPr lang="en-US" sz="2100" dirty="0" err="1"/>
              <a:t>godine</a:t>
            </a:r>
            <a:r>
              <a:rPr lang="en-US" sz="2100" dirty="0"/>
              <a:t> </a:t>
            </a:r>
            <a:r>
              <a:rPr lang="en-US" sz="2100" dirty="0" err="1"/>
              <a:t>p.n.e</a:t>
            </a:r>
            <a:r>
              <a:rPr lang="en-US" sz="2100" dirty="0"/>
              <a:t>. u </a:t>
            </a:r>
            <a:r>
              <a:rPr lang="en-US" sz="2100" dirty="0" err="1"/>
              <a:t>Kini</a:t>
            </a:r>
            <a:r>
              <a:rPr lang="en-US" sz="2100" dirty="0"/>
              <a:t> </a:t>
            </a:r>
            <a:r>
              <a:rPr lang="en-US" sz="2100" dirty="0" err="1"/>
              <a:t>ili</a:t>
            </a:r>
            <a:r>
              <a:rPr lang="en-US" sz="2100" dirty="0"/>
              <a:t> </a:t>
            </a:r>
            <a:r>
              <a:rPr lang="en-US" sz="2100" dirty="0" err="1"/>
              <a:t>Vavilonu</a:t>
            </a:r>
            <a:r>
              <a:rPr lang="en-US" sz="2100" dirty="0"/>
              <a:t>. </a:t>
            </a:r>
            <a:endParaRPr lang="sr-Latn-RS" sz="21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673" y="2895787"/>
            <a:ext cx="5778642" cy="198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517994" y="1113951"/>
            <a:ext cx="4158462" cy="1636882"/>
          </a:xfrm>
          <a:prstGeom prst="rect">
            <a:avLst/>
          </a:prstGeom>
        </p:spPr>
        <p:txBody>
          <a:bodyPr vert="horz" lIns="68579" tIns="34289" rIns="68579" bIns="34289"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214308" indent="-214308">
              <a:buClr>
                <a:srgbClr val="DADADA"/>
              </a:buClr>
              <a:buFont typeface="Arial" panose="020B0604020202020204" pitchFamily="34" charset="0"/>
              <a:buChar char="•"/>
            </a:pPr>
            <a:r>
              <a:rPr lang="en-US" sz="2100" dirty="0" err="1">
                <a:solidFill>
                  <a:prstClr val="white"/>
                </a:solidFill>
              </a:rPr>
              <a:t>Korišćen</a:t>
            </a:r>
            <a:r>
              <a:rPr lang="en-US" sz="2100" dirty="0">
                <a:solidFill>
                  <a:prstClr val="white"/>
                </a:solidFill>
              </a:rPr>
              <a:t> je u </a:t>
            </a:r>
            <a:r>
              <a:rPr lang="en-US" sz="2100" dirty="0" err="1">
                <a:solidFill>
                  <a:prstClr val="white"/>
                </a:solidFill>
              </a:rPr>
              <a:t>Grčkoj</a:t>
            </a:r>
            <a:r>
              <a:rPr lang="en-US" sz="2100" dirty="0">
                <a:solidFill>
                  <a:prstClr val="white"/>
                </a:solidFill>
              </a:rPr>
              <a:t>, </a:t>
            </a:r>
            <a:r>
              <a:rPr lang="en-US" sz="2100" dirty="0" err="1">
                <a:solidFill>
                  <a:prstClr val="white"/>
                </a:solidFill>
              </a:rPr>
              <a:t>Egiptu</a:t>
            </a:r>
            <a:r>
              <a:rPr lang="en-US" sz="2100" dirty="0">
                <a:solidFill>
                  <a:prstClr val="white"/>
                </a:solidFill>
              </a:rPr>
              <a:t>, </a:t>
            </a:r>
            <a:r>
              <a:rPr lang="en-US" sz="2100" dirty="0" err="1">
                <a:solidFill>
                  <a:prstClr val="white"/>
                </a:solidFill>
              </a:rPr>
              <a:t>koristili</a:t>
            </a:r>
            <a:r>
              <a:rPr lang="en-US" sz="2100" dirty="0">
                <a:solidFill>
                  <a:prstClr val="white"/>
                </a:solidFill>
              </a:rPr>
              <a:t> </a:t>
            </a:r>
            <a:r>
              <a:rPr lang="en-US" sz="2100" dirty="0" err="1">
                <a:solidFill>
                  <a:prstClr val="white"/>
                </a:solidFill>
              </a:rPr>
              <a:t>su</a:t>
            </a:r>
            <a:r>
              <a:rPr lang="en-US" sz="2100" dirty="0">
                <a:solidFill>
                  <a:prstClr val="white"/>
                </a:solidFill>
              </a:rPr>
              <a:t> </a:t>
            </a:r>
            <a:r>
              <a:rPr lang="en-US" sz="2100" dirty="0" err="1">
                <a:solidFill>
                  <a:prstClr val="white"/>
                </a:solidFill>
              </a:rPr>
              <a:t>ga</a:t>
            </a:r>
            <a:r>
              <a:rPr lang="en-US" sz="2100" dirty="0">
                <a:solidFill>
                  <a:prstClr val="white"/>
                </a:solidFill>
              </a:rPr>
              <a:t> </a:t>
            </a:r>
            <a:r>
              <a:rPr lang="en-US" sz="2100" dirty="0" err="1">
                <a:solidFill>
                  <a:prstClr val="white"/>
                </a:solidFill>
              </a:rPr>
              <a:t>Acteci</a:t>
            </a:r>
            <a:r>
              <a:rPr lang="en-US" sz="2100" dirty="0">
                <a:solidFill>
                  <a:prstClr val="white"/>
                </a:solidFill>
              </a:rPr>
              <a:t> a </a:t>
            </a:r>
            <a:r>
              <a:rPr lang="en-US" sz="2100" dirty="0" err="1">
                <a:solidFill>
                  <a:prstClr val="white"/>
                </a:solidFill>
              </a:rPr>
              <a:t>koristio</a:t>
            </a:r>
            <a:r>
              <a:rPr lang="en-US" sz="2100" dirty="0">
                <a:solidFill>
                  <a:prstClr val="white"/>
                </a:solidFill>
              </a:rPr>
              <a:t> se </a:t>
            </a:r>
            <a:r>
              <a:rPr lang="en-US" sz="2100" dirty="0" err="1">
                <a:solidFill>
                  <a:prstClr val="white"/>
                </a:solidFill>
              </a:rPr>
              <a:t>čak</a:t>
            </a:r>
            <a:r>
              <a:rPr lang="en-US" sz="2100" dirty="0">
                <a:solidFill>
                  <a:prstClr val="white"/>
                </a:solidFill>
              </a:rPr>
              <a:t> </a:t>
            </a:r>
            <a:r>
              <a:rPr lang="en-US" sz="2100" dirty="0" err="1">
                <a:solidFill>
                  <a:prstClr val="white"/>
                </a:solidFill>
              </a:rPr>
              <a:t>i</a:t>
            </a:r>
            <a:r>
              <a:rPr lang="en-US" sz="2100" dirty="0">
                <a:solidFill>
                  <a:prstClr val="white"/>
                </a:solidFill>
              </a:rPr>
              <a:t> u </a:t>
            </a:r>
            <a:r>
              <a:rPr lang="en-US" sz="2100" dirty="0" err="1">
                <a:solidFill>
                  <a:prstClr val="white"/>
                </a:solidFill>
              </a:rPr>
              <a:t>modernom</a:t>
            </a:r>
            <a:r>
              <a:rPr lang="en-US" sz="2100" dirty="0">
                <a:solidFill>
                  <a:prstClr val="white"/>
                </a:solidFill>
              </a:rPr>
              <a:t> </a:t>
            </a:r>
            <a:r>
              <a:rPr lang="en-US" sz="2100" dirty="0" err="1">
                <a:solidFill>
                  <a:prstClr val="white"/>
                </a:solidFill>
              </a:rPr>
              <a:t>dobu</a:t>
            </a:r>
            <a:r>
              <a:rPr lang="en-US" sz="2100" dirty="0">
                <a:solidFill>
                  <a:prstClr val="white"/>
                </a:solidFill>
              </a:rPr>
              <a:t>, </a:t>
            </a:r>
            <a:r>
              <a:rPr lang="en-US" sz="2100" dirty="0" err="1">
                <a:solidFill>
                  <a:prstClr val="white"/>
                </a:solidFill>
              </a:rPr>
              <a:t>naročito</a:t>
            </a:r>
            <a:r>
              <a:rPr lang="en-US" sz="2100" dirty="0">
                <a:solidFill>
                  <a:prstClr val="white"/>
                </a:solidFill>
              </a:rPr>
              <a:t> </a:t>
            </a:r>
            <a:r>
              <a:rPr lang="en-US" sz="2100" dirty="0" err="1">
                <a:solidFill>
                  <a:prstClr val="white"/>
                </a:solidFill>
              </a:rPr>
              <a:t>i</a:t>
            </a:r>
            <a:r>
              <a:rPr lang="en-US" sz="2100" dirty="0">
                <a:solidFill>
                  <a:prstClr val="white"/>
                </a:solidFill>
              </a:rPr>
              <a:t> </a:t>
            </a:r>
            <a:r>
              <a:rPr lang="en-US" sz="2100" dirty="0" err="1">
                <a:solidFill>
                  <a:prstClr val="white"/>
                </a:solidFill>
              </a:rPr>
              <a:t>Kini</a:t>
            </a:r>
            <a:r>
              <a:rPr lang="en-US" sz="2100" dirty="0">
                <a:solidFill>
                  <a:prstClr val="white"/>
                </a:solidFill>
              </a:rPr>
              <a:t>, </a:t>
            </a:r>
            <a:r>
              <a:rPr lang="en-US" sz="2100" dirty="0" err="1">
                <a:solidFill>
                  <a:prstClr val="white"/>
                </a:solidFill>
              </a:rPr>
              <a:t>Rusiji</a:t>
            </a:r>
            <a:r>
              <a:rPr lang="en-US" sz="2100" dirty="0">
                <a:solidFill>
                  <a:prstClr val="white"/>
                </a:solidFill>
              </a:rPr>
              <a:t> </a:t>
            </a:r>
            <a:r>
              <a:rPr lang="en-US" sz="2100" dirty="0" err="1">
                <a:solidFill>
                  <a:prstClr val="white"/>
                </a:solidFill>
              </a:rPr>
              <a:t>i</a:t>
            </a:r>
            <a:r>
              <a:rPr lang="en-US" sz="2100" dirty="0">
                <a:solidFill>
                  <a:prstClr val="white"/>
                </a:solidFill>
              </a:rPr>
              <a:t> USA. </a:t>
            </a:r>
          </a:p>
        </p:txBody>
      </p:sp>
    </p:spTree>
    <p:extLst>
      <p:ext uri="{BB962C8B-B14F-4D97-AF65-F5344CB8AC3E}">
        <p14:creationId xmlns:p14="http://schemas.microsoft.com/office/powerpoint/2010/main" val="344320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49494"/>
            <a:ext cx="5486400" cy="865573"/>
          </a:xfrm>
        </p:spPr>
        <p:txBody>
          <a:bodyPr>
            <a:normAutofit/>
          </a:bodyPr>
          <a:lstStyle/>
          <a:p>
            <a:r>
              <a:rPr lang="nb-NO" b="1" dirty="0"/>
              <a:t>Mehanički kalkulatori</a:t>
            </a:r>
            <a:endParaRPr lang="en-US" dirty="0"/>
          </a:p>
        </p:txBody>
      </p:sp>
      <p:sp>
        <p:nvSpPr>
          <p:cNvPr id="3" name="Content Placeholder 2"/>
          <p:cNvSpPr>
            <a:spLocks noGrp="1"/>
          </p:cNvSpPr>
          <p:nvPr>
            <p:ph idx="1"/>
          </p:nvPr>
        </p:nvSpPr>
        <p:spPr>
          <a:xfrm>
            <a:off x="1439652" y="1167596"/>
            <a:ext cx="6318702" cy="2654645"/>
          </a:xfrm>
        </p:spPr>
        <p:txBody>
          <a:bodyPr>
            <a:normAutofit/>
          </a:bodyPr>
          <a:lstStyle/>
          <a:p>
            <a:r>
              <a:rPr lang="nb-NO" sz="1800" dirty="0"/>
              <a:t>Ocem prve računske mašine koja je mogla da sabira i oduzima unete brojeve smatra se </a:t>
            </a:r>
            <a:r>
              <a:rPr lang="nb-NO" sz="1800" b="1" dirty="0"/>
              <a:t>Blez Paskal</a:t>
            </a:r>
            <a:r>
              <a:rPr lang="nb-NO" sz="1800" dirty="0"/>
              <a:t> (Blaise Pascal). Ova mašina je dobila ime </a:t>
            </a:r>
            <a:r>
              <a:rPr lang="nb-NO" sz="1800" b="1" dirty="0"/>
              <a:t>Paskalina</a:t>
            </a:r>
            <a:r>
              <a:rPr lang="nb-NO" sz="1800" dirty="0"/>
              <a:t>. </a:t>
            </a:r>
            <a:endParaRPr lang="en-US" sz="1800" dirty="0"/>
          </a:p>
          <a:p>
            <a:pPr marL="34289" indent="0">
              <a:buNone/>
            </a:pPr>
            <a:endParaRPr 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639" y="2139703"/>
            <a:ext cx="4050450" cy="277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72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75606"/>
            <a:ext cx="3310198" cy="253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93658" y="141482"/>
            <a:ext cx="5486400" cy="865573"/>
          </a:xfrm>
        </p:spPr>
        <p:txBody>
          <a:bodyPr>
            <a:normAutofit/>
          </a:bodyPr>
          <a:lstStyle/>
          <a:p>
            <a:r>
              <a:rPr lang="nb-NO" b="1" dirty="0"/>
              <a:t>Mehanički kalkulatori</a:t>
            </a:r>
            <a:endParaRPr lang="en-US" dirty="0"/>
          </a:p>
        </p:txBody>
      </p:sp>
      <p:sp>
        <p:nvSpPr>
          <p:cNvPr id="3" name="Content Placeholder 2"/>
          <p:cNvSpPr>
            <a:spLocks noGrp="1"/>
          </p:cNvSpPr>
          <p:nvPr>
            <p:ph idx="1"/>
          </p:nvPr>
        </p:nvSpPr>
        <p:spPr>
          <a:xfrm>
            <a:off x="359532" y="1113588"/>
            <a:ext cx="4590510" cy="2862318"/>
          </a:xfrm>
        </p:spPr>
        <p:txBody>
          <a:bodyPr>
            <a:normAutofit/>
          </a:bodyPr>
          <a:lstStyle/>
          <a:p>
            <a:r>
              <a:rPr lang="nb-NO" sz="1800" dirty="0"/>
              <a:t>1820. godine, </a:t>
            </a:r>
            <a:r>
              <a:rPr lang="nb-NO" sz="1800" b="1" dirty="0"/>
              <a:t>Čarls Havijer Tomas</a:t>
            </a:r>
            <a:r>
              <a:rPr lang="nb-NO" sz="1800" dirty="0"/>
              <a:t> (Charles Xavier Thomas) napravio je prvi uspešni mehanički kalkulator koji je mogao da sabira, oduzima, množi i deli.</a:t>
            </a:r>
            <a:endParaRPr lang="sr-Latn-RS" sz="1800" dirty="0"/>
          </a:p>
          <a:p>
            <a:r>
              <a:rPr lang="en-US" sz="1800" dirty="0" err="1"/>
              <a:t>Bankarski</a:t>
            </a:r>
            <a:r>
              <a:rPr lang="en-US" sz="1800" dirty="0"/>
              <a:t> </a:t>
            </a:r>
            <a:r>
              <a:rPr lang="en-US" sz="1800" dirty="0" err="1"/>
              <a:t>činovnik</a:t>
            </a:r>
            <a:r>
              <a:rPr lang="en-US" sz="1800" dirty="0"/>
              <a:t> </a:t>
            </a:r>
            <a:r>
              <a:rPr lang="en-US" sz="1800" b="1" dirty="0" err="1"/>
              <a:t>Vilijem</a:t>
            </a:r>
            <a:r>
              <a:rPr lang="en-US" sz="1800" b="1" dirty="0"/>
              <a:t> </a:t>
            </a:r>
            <a:r>
              <a:rPr lang="en-US" sz="1800" b="1" dirty="0" err="1"/>
              <a:t>Barouz</a:t>
            </a:r>
            <a:r>
              <a:rPr lang="en-US" sz="1800" dirty="0"/>
              <a:t> (William Burroughs) </a:t>
            </a:r>
            <a:r>
              <a:rPr lang="en-US" sz="1800" dirty="0" err="1"/>
              <a:t>zaključio</a:t>
            </a:r>
            <a:r>
              <a:rPr lang="en-US" sz="1800" dirty="0"/>
              <a:t> je da </a:t>
            </a:r>
            <a:r>
              <a:rPr lang="en-US" sz="1800" dirty="0" err="1"/>
              <a:t>bankama</a:t>
            </a:r>
            <a:r>
              <a:rPr lang="en-US" sz="1800" dirty="0"/>
              <a:t> </a:t>
            </a:r>
            <a:r>
              <a:rPr lang="en-US" sz="1800" dirty="0" err="1"/>
              <a:t>trebaju</a:t>
            </a:r>
            <a:r>
              <a:rPr lang="en-US" sz="1800" dirty="0"/>
              <a:t> </a:t>
            </a:r>
            <a:r>
              <a:rPr lang="en-US" sz="1800" dirty="0" err="1"/>
              <a:t>mašine</a:t>
            </a:r>
            <a:r>
              <a:rPr lang="en-US" sz="1800" dirty="0"/>
              <a:t> </a:t>
            </a:r>
            <a:r>
              <a:rPr lang="en-US" sz="1800" dirty="0" err="1"/>
              <a:t>koje</a:t>
            </a:r>
            <a:r>
              <a:rPr lang="en-US" sz="1800" dirty="0"/>
              <a:t> </a:t>
            </a:r>
            <a:r>
              <a:rPr lang="en-US" sz="1800" dirty="0" err="1"/>
              <a:t>će</a:t>
            </a:r>
            <a:r>
              <a:rPr lang="en-US" sz="1800" dirty="0"/>
              <a:t> </a:t>
            </a:r>
            <a:r>
              <a:rPr lang="en-US" sz="1800" dirty="0" err="1"/>
              <a:t>tačno</a:t>
            </a:r>
            <a:r>
              <a:rPr lang="en-US" sz="1800" dirty="0"/>
              <a:t> </a:t>
            </a:r>
            <a:r>
              <a:rPr lang="en-US" sz="1800" err="1"/>
              <a:t>sabirati</a:t>
            </a:r>
            <a:r>
              <a:rPr lang="en-US" sz="1800"/>
              <a:t> brojeve </a:t>
            </a:r>
            <a:r>
              <a:rPr lang="en-US" sz="1800" dirty="0" err="1"/>
              <a:t>i</a:t>
            </a:r>
            <a:r>
              <a:rPr lang="en-US" sz="1800" dirty="0"/>
              <a:t> </a:t>
            </a:r>
            <a:r>
              <a:rPr lang="en-US" sz="1800" dirty="0" err="1"/>
              <a:t>štampati</a:t>
            </a:r>
            <a:r>
              <a:rPr lang="en-US" sz="1800" dirty="0"/>
              <a:t> </a:t>
            </a:r>
            <a:r>
              <a:rPr lang="en-US" sz="1800" dirty="0" err="1"/>
              <a:t>zadate</a:t>
            </a:r>
            <a:r>
              <a:rPr lang="en-US" sz="1800" dirty="0"/>
              <a:t> </a:t>
            </a:r>
            <a:r>
              <a:rPr lang="en-US" sz="1800" err="1"/>
              <a:t>podatke</a:t>
            </a:r>
            <a:r>
              <a:rPr lang="en-US" sz="1800"/>
              <a:t> i </a:t>
            </a:r>
            <a:r>
              <a:rPr lang="en-US" sz="1800" dirty="0" err="1"/>
              <a:t>zbir</a:t>
            </a:r>
            <a:r>
              <a:rPr lang="en-US" sz="1800" dirty="0"/>
              <a:t>.</a:t>
            </a:r>
          </a:p>
        </p:txBody>
      </p:sp>
    </p:spTree>
    <p:extLst>
      <p:ext uri="{BB962C8B-B14F-4D97-AF65-F5344CB8AC3E}">
        <p14:creationId xmlns:p14="http://schemas.microsoft.com/office/powerpoint/2010/main" val="5546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heel(1)">
                                      <p:cBhvr>
                                        <p:cTn id="1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57506"/>
            <a:ext cx="5486400" cy="865573"/>
          </a:xfrm>
        </p:spPr>
        <p:txBody>
          <a:bodyPr>
            <a:normAutofit fontScale="90000"/>
          </a:bodyPr>
          <a:lstStyle/>
          <a:p>
            <a:r>
              <a:rPr lang="nb-NO" b="1" dirty="0"/>
              <a:t>Automatske mašine</a:t>
            </a:r>
            <a:br>
              <a:rPr lang="en-US" dirty="0"/>
            </a:br>
            <a:endParaRPr lang="en-US" dirty="0"/>
          </a:p>
        </p:txBody>
      </p:sp>
      <p:sp>
        <p:nvSpPr>
          <p:cNvPr id="3" name="Content Placeholder 2"/>
          <p:cNvSpPr>
            <a:spLocks noGrp="1"/>
          </p:cNvSpPr>
          <p:nvPr>
            <p:ph idx="1"/>
          </p:nvPr>
        </p:nvSpPr>
        <p:spPr>
          <a:xfrm>
            <a:off x="467544" y="1005578"/>
            <a:ext cx="5130570" cy="2654645"/>
          </a:xfrm>
        </p:spPr>
        <p:txBody>
          <a:bodyPr/>
          <a:lstStyle/>
          <a:p>
            <a:r>
              <a:rPr lang="nb-NO" dirty="0"/>
              <a:t>Engleski matematičar </a:t>
            </a:r>
            <a:r>
              <a:rPr lang="nb-NO" b="1" dirty="0"/>
              <a:t>Čarls Bejbidž</a:t>
            </a:r>
            <a:r>
              <a:rPr lang="nb-NO" dirty="0"/>
              <a:t> (Charles Babbage) je 1812. godine počeo da razvija automatsku mehaničku računsku mašinu koju je nazvao </a:t>
            </a:r>
            <a:r>
              <a:rPr lang="nb-NO" b="1" dirty="0"/>
              <a:t>diferencna mašina</a:t>
            </a:r>
            <a:endParaRPr lang="sr-Latn-RS" b="1" dirty="0"/>
          </a:p>
          <a:p>
            <a:r>
              <a:rPr lang="nb-NO" dirty="0"/>
              <a:t>Bejbidž je nastavio rad na ovoj mašini i sledećih deset godina, ali je onda izgubio interesovanje </a:t>
            </a:r>
            <a:r>
              <a:rPr lang="nb-NO"/>
              <a:t>za nju</a:t>
            </a:r>
            <a:r>
              <a:rPr lang="sr-Latn-RS"/>
              <a:t>,</a:t>
            </a:r>
            <a:r>
              <a:rPr lang="nb-NO"/>
              <a:t> </a:t>
            </a:r>
            <a:r>
              <a:rPr lang="nb-NO" dirty="0"/>
              <a:t>jer je dobio bolju ideju za mašinu koju je nazvao </a:t>
            </a:r>
            <a:r>
              <a:rPr lang="nb-NO" b="1"/>
              <a:t>analitička mašina</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005578"/>
            <a:ext cx="1985963" cy="253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868" y="2787775"/>
            <a:ext cx="2646294" cy="219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81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 calcmode="lin" valueType="num">
                                      <p:cBhvr additive="base">
                                        <p:cTn id="25" dur="500" fill="hold"/>
                                        <p:tgtEl>
                                          <p:spTgt spid="5123"/>
                                        </p:tgtEl>
                                        <p:attrNameLst>
                                          <p:attrName>ppt_x</p:attrName>
                                        </p:attrNameLst>
                                      </p:cBhvr>
                                      <p:tavLst>
                                        <p:tav tm="0">
                                          <p:val>
                                            <p:strVal val="#ppt_x"/>
                                          </p:val>
                                        </p:tav>
                                        <p:tav tm="100000">
                                          <p:val>
                                            <p:strVal val="#ppt_x"/>
                                          </p:val>
                                        </p:tav>
                                      </p:tavLst>
                                    </p:anim>
                                    <p:anim calcmode="lin" valueType="num">
                                      <p:cBhvr additive="base">
                                        <p:cTn id="26"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46" y="195488"/>
            <a:ext cx="5486400" cy="865573"/>
          </a:xfrm>
        </p:spPr>
        <p:txBody>
          <a:bodyPr/>
          <a:lstStyle/>
          <a:p>
            <a:r>
              <a:rPr lang="nb-NO" b="1" dirty="0"/>
              <a:t>Automatske mašine</a:t>
            </a:r>
            <a:endParaRPr lang="en-US" dirty="0"/>
          </a:p>
        </p:txBody>
      </p:sp>
      <p:sp>
        <p:nvSpPr>
          <p:cNvPr id="3" name="Content Placeholder 2"/>
          <p:cNvSpPr>
            <a:spLocks noGrp="1"/>
          </p:cNvSpPr>
          <p:nvPr>
            <p:ph idx="1"/>
          </p:nvPr>
        </p:nvSpPr>
        <p:spPr>
          <a:xfrm>
            <a:off x="1385646" y="1167594"/>
            <a:ext cx="5486400" cy="3780420"/>
          </a:xfrm>
        </p:spPr>
        <p:txBody>
          <a:bodyPr>
            <a:normAutofit lnSpcReduction="10000"/>
          </a:bodyPr>
          <a:lstStyle/>
          <a:p>
            <a:r>
              <a:rPr lang="nb-NO" sz="1800" dirty="0"/>
              <a:t>Godine 1834. Bejbidž je završio prve planove svoje analitičke mašine prethodnice savremenih elektronskih računara. Iako analitička mašina nije napredovala dalje od detaljnih crteža, ona je u logičkim komponentama gotovo podudarna današnjim računarima. Opisano je pet logičkih komponenata: </a:t>
            </a:r>
            <a:endParaRPr lang="sr-Latn-RS" sz="1800" dirty="0"/>
          </a:p>
          <a:p>
            <a:r>
              <a:rPr lang="nb-NO" sz="1800" b="1" dirty="0"/>
              <a:t>memorija</a:t>
            </a:r>
            <a:r>
              <a:rPr lang="nb-NO" sz="1800" dirty="0"/>
              <a:t>, </a:t>
            </a:r>
            <a:endParaRPr lang="sr-Latn-RS" sz="1800" dirty="0"/>
          </a:p>
          <a:p>
            <a:r>
              <a:rPr lang="nb-NO" sz="1800" b="1" dirty="0"/>
              <a:t>mlin (danas procesor)</a:t>
            </a:r>
            <a:r>
              <a:rPr lang="nb-NO" sz="1800" dirty="0"/>
              <a:t>, </a:t>
            </a:r>
            <a:endParaRPr lang="sr-Latn-RS" sz="1800" dirty="0"/>
          </a:p>
          <a:p>
            <a:r>
              <a:rPr lang="nb-NO" sz="1800" b="1" dirty="0"/>
              <a:t>kontrola</a:t>
            </a:r>
            <a:r>
              <a:rPr lang="nb-NO" sz="1800" dirty="0"/>
              <a:t>, </a:t>
            </a:r>
            <a:endParaRPr lang="sr-Latn-RS" sz="1800" dirty="0"/>
          </a:p>
          <a:p>
            <a:r>
              <a:rPr lang="nb-NO" sz="1800" b="1" dirty="0"/>
              <a:t>ulaz</a:t>
            </a:r>
            <a:r>
              <a:rPr lang="nb-NO" sz="1800" dirty="0"/>
              <a:t> i </a:t>
            </a:r>
            <a:endParaRPr lang="sr-Latn-RS" sz="1800" dirty="0"/>
          </a:p>
          <a:p>
            <a:r>
              <a:rPr lang="nb-NO" sz="1800" b="1" dirty="0"/>
              <a:t>izlaz</a:t>
            </a:r>
            <a:endParaRPr lang="en-US" sz="1800" dirty="0"/>
          </a:p>
        </p:txBody>
      </p:sp>
    </p:spTree>
    <p:extLst>
      <p:ext uri="{BB962C8B-B14F-4D97-AF65-F5344CB8AC3E}">
        <p14:creationId xmlns:p14="http://schemas.microsoft.com/office/powerpoint/2010/main" val="9848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43808" y="2067694"/>
            <a:ext cx="2509020" cy="830997"/>
          </a:xfrm>
          <a:prstGeom prst="rect">
            <a:avLst/>
          </a:prstGeom>
          <a:noFill/>
        </p:spPr>
        <p:txBody>
          <a:bodyPr wrap="none" rtlCol="0">
            <a:spAutoFit/>
          </a:bodyPr>
          <a:lstStyle/>
          <a:p>
            <a:r>
              <a:rPr lang="sr-Latn-RS" sz="4800">
                <a:solidFill>
                  <a:srgbClr val="179A9D"/>
                </a:solidFill>
              </a:rPr>
              <a:t>UČENIK</a:t>
            </a:r>
            <a:endParaRPr lang="en-US" sz="4800">
              <a:solidFill>
                <a:srgbClr val="179A9D"/>
              </a:solidFill>
            </a:endParaRPr>
          </a:p>
        </p:txBody>
      </p:sp>
      <p:sp>
        <p:nvSpPr>
          <p:cNvPr id="25" name="TextBox 24"/>
          <p:cNvSpPr txBox="1"/>
          <p:nvPr/>
        </p:nvSpPr>
        <p:spPr>
          <a:xfrm>
            <a:off x="338172" y="884354"/>
            <a:ext cx="3807453" cy="707886"/>
          </a:xfrm>
          <a:prstGeom prst="rect">
            <a:avLst/>
          </a:prstGeom>
          <a:noFill/>
        </p:spPr>
        <p:txBody>
          <a:bodyPr wrap="none" rtlCol="0">
            <a:spAutoFit/>
          </a:bodyPr>
          <a:lstStyle/>
          <a:p>
            <a:r>
              <a:rPr lang="sr-Latn-RS" sz="4000">
                <a:solidFill>
                  <a:srgbClr val="179A9D"/>
                </a:solidFill>
              </a:rPr>
              <a:t>Marko Marković</a:t>
            </a:r>
            <a:endParaRPr lang="en-US" sz="4000">
              <a:solidFill>
                <a:srgbClr val="179A9D"/>
              </a:solidFill>
            </a:endParaRPr>
          </a:p>
        </p:txBody>
      </p:sp>
      <p:sp>
        <p:nvSpPr>
          <p:cNvPr id="26" name="TextBox 25"/>
          <p:cNvSpPr txBox="1"/>
          <p:nvPr/>
        </p:nvSpPr>
        <p:spPr>
          <a:xfrm>
            <a:off x="250766" y="2148376"/>
            <a:ext cx="470000" cy="769441"/>
          </a:xfrm>
          <a:prstGeom prst="rect">
            <a:avLst/>
          </a:prstGeom>
          <a:noFill/>
        </p:spPr>
        <p:txBody>
          <a:bodyPr wrap="none" rtlCol="0">
            <a:spAutoFit/>
          </a:bodyPr>
          <a:lstStyle/>
          <a:p>
            <a:r>
              <a:rPr lang="sr-Latn-RS" sz="4400">
                <a:solidFill>
                  <a:srgbClr val="179A9D"/>
                </a:solidFill>
              </a:rPr>
              <a:t>I</a:t>
            </a:r>
            <a:r>
              <a:rPr lang="sr-Latn-RS">
                <a:solidFill>
                  <a:srgbClr val="179A9D"/>
                </a:solidFill>
              </a:rPr>
              <a:t>2</a:t>
            </a:r>
            <a:endParaRPr lang="en-US" sz="2000">
              <a:solidFill>
                <a:srgbClr val="179A9D"/>
              </a:solidFill>
            </a:endParaRPr>
          </a:p>
        </p:txBody>
      </p:sp>
      <p:sp>
        <p:nvSpPr>
          <p:cNvPr id="27" name="TextBox 26"/>
          <p:cNvSpPr txBox="1"/>
          <p:nvPr/>
        </p:nvSpPr>
        <p:spPr>
          <a:xfrm>
            <a:off x="1212066" y="4029132"/>
            <a:ext cx="2131346" cy="830997"/>
          </a:xfrm>
          <a:prstGeom prst="rect">
            <a:avLst/>
          </a:prstGeom>
          <a:noFill/>
        </p:spPr>
        <p:txBody>
          <a:bodyPr wrap="square" rtlCol="0">
            <a:spAutoFit/>
          </a:bodyPr>
          <a:lstStyle/>
          <a:p>
            <a:r>
              <a:rPr lang="sr-Latn-RS" sz="4800">
                <a:solidFill>
                  <a:srgbClr val="179A9D"/>
                </a:solidFill>
              </a:rPr>
              <a:t>Gitara</a:t>
            </a:r>
            <a:endParaRPr lang="en-US" sz="4800">
              <a:solidFill>
                <a:srgbClr val="179A9D"/>
              </a:solidFill>
            </a:endParaRPr>
          </a:p>
        </p:txBody>
      </p:sp>
      <p:sp>
        <p:nvSpPr>
          <p:cNvPr id="28" name="TextBox 27"/>
          <p:cNvSpPr txBox="1"/>
          <p:nvPr/>
        </p:nvSpPr>
        <p:spPr>
          <a:xfrm>
            <a:off x="4934264" y="866424"/>
            <a:ext cx="2238113" cy="830997"/>
          </a:xfrm>
          <a:prstGeom prst="rect">
            <a:avLst/>
          </a:prstGeom>
          <a:noFill/>
        </p:spPr>
        <p:txBody>
          <a:bodyPr wrap="none" rtlCol="0">
            <a:spAutoFit/>
          </a:bodyPr>
          <a:lstStyle/>
          <a:p>
            <a:r>
              <a:rPr lang="sr-Latn-RS" sz="4800">
                <a:solidFill>
                  <a:srgbClr val="179A9D"/>
                </a:solidFill>
              </a:rPr>
              <a:t>Kuzmin</a:t>
            </a:r>
            <a:endParaRPr lang="en-US" sz="4800">
              <a:solidFill>
                <a:srgbClr val="179A9D"/>
              </a:solidFill>
            </a:endParaRPr>
          </a:p>
        </p:txBody>
      </p:sp>
      <p:sp>
        <p:nvSpPr>
          <p:cNvPr id="29" name="TextBox 28"/>
          <p:cNvSpPr txBox="1"/>
          <p:nvPr/>
        </p:nvSpPr>
        <p:spPr>
          <a:xfrm>
            <a:off x="6387719" y="1932817"/>
            <a:ext cx="2665641" cy="1323439"/>
          </a:xfrm>
          <a:prstGeom prst="rect">
            <a:avLst/>
          </a:prstGeom>
          <a:noFill/>
        </p:spPr>
        <p:txBody>
          <a:bodyPr wrap="square" rtlCol="0">
            <a:spAutoFit/>
          </a:bodyPr>
          <a:lstStyle/>
          <a:p>
            <a:r>
              <a:rPr lang="sr-Latn-RS" sz="4000">
                <a:solidFill>
                  <a:srgbClr val="179A9D"/>
                </a:solidFill>
              </a:rPr>
              <a:t>Mitrovačka </a:t>
            </a:r>
            <a:r>
              <a:rPr lang="en-US" sz="4000">
                <a:solidFill>
                  <a:srgbClr val="179A9D"/>
                </a:solidFill>
              </a:rPr>
              <a:t>g</a:t>
            </a:r>
            <a:r>
              <a:rPr lang="sr-Latn-RS" sz="4000">
                <a:solidFill>
                  <a:srgbClr val="179A9D"/>
                </a:solidFill>
              </a:rPr>
              <a:t>imnazija</a:t>
            </a:r>
            <a:endParaRPr lang="en-US" sz="4000">
              <a:solidFill>
                <a:srgbClr val="179A9D"/>
              </a:solidFill>
            </a:endParaRPr>
          </a:p>
        </p:txBody>
      </p:sp>
      <p:sp>
        <p:nvSpPr>
          <p:cNvPr id="30" name="TextBox 29"/>
          <p:cNvSpPr txBox="1"/>
          <p:nvPr/>
        </p:nvSpPr>
        <p:spPr>
          <a:xfrm>
            <a:off x="5299780" y="4078641"/>
            <a:ext cx="1980029" cy="707886"/>
          </a:xfrm>
          <a:prstGeom prst="rect">
            <a:avLst/>
          </a:prstGeom>
          <a:noFill/>
        </p:spPr>
        <p:txBody>
          <a:bodyPr wrap="none" rtlCol="0">
            <a:spAutoFit/>
          </a:bodyPr>
          <a:lstStyle/>
          <a:p>
            <a:r>
              <a:rPr lang="sr-Latn-RS" sz="4000">
                <a:solidFill>
                  <a:srgbClr val="179A9D"/>
                </a:solidFill>
              </a:rPr>
              <a:t>Plivanje</a:t>
            </a:r>
            <a:endParaRPr lang="en-US" sz="4000">
              <a:solidFill>
                <a:srgbClr val="179A9D"/>
              </a:solidFill>
            </a:endParaRPr>
          </a:p>
        </p:txBody>
      </p:sp>
      <p:cxnSp>
        <p:nvCxnSpPr>
          <p:cNvPr id="31" name="Straight Arrow Connector 30"/>
          <p:cNvCxnSpPr>
            <a:stCxn id="25" idx="2"/>
          </p:cNvCxnSpPr>
          <p:nvPr/>
        </p:nvCxnSpPr>
        <p:spPr>
          <a:xfrm>
            <a:off x="2241899" y="1592240"/>
            <a:ext cx="730038" cy="560415"/>
          </a:xfrm>
          <a:prstGeom prst="straightConnector1">
            <a:avLst/>
          </a:prstGeom>
          <a:ln w="57150">
            <a:tailEnd type="arrow"/>
          </a:ln>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a:stCxn id="26" idx="3"/>
            <a:endCxn id="24" idx="1"/>
          </p:cNvCxnSpPr>
          <p:nvPr/>
        </p:nvCxnSpPr>
        <p:spPr>
          <a:xfrm flipV="1">
            <a:off x="720766" y="2483193"/>
            <a:ext cx="2123042" cy="49904"/>
          </a:xfrm>
          <a:prstGeom prst="straightConnector1">
            <a:avLst/>
          </a:prstGeom>
          <a:ln w="57150">
            <a:tailEnd type="arrow"/>
          </a:ln>
        </p:spPr>
        <p:style>
          <a:lnRef idx="3">
            <a:schemeClr val="accent4"/>
          </a:lnRef>
          <a:fillRef idx="0">
            <a:schemeClr val="accent4"/>
          </a:fillRef>
          <a:effectRef idx="2">
            <a:schemeClr val="accent4"/>
          </a:effectRef>
          <a:fontRef idx="minor">
            <a:schemeClr val="tx1"/>
          </a:fontRef>
        </p:style>
      </p:cxnSp>
      <p:cxnSp>
        <p:nvCxnSpPr>
          <p:cNvPr id="33" name="Straight Arrow Connector 32"/>
          <p:cNvCxnSpPr>
            <a:stCxn id="27" idx="0"/>
          </p:cNvCxnSpPr>
          <p:nvPr/>
        </p:nvCxnSpPr>
        <p:spPr>
          <a:xfrm flipV="1">
            <a:off x="2277739" y="2817674"/>
            <a:ext cx="955920" cy="1211458"/>
          </a:xfrm>
          <a:prstGeom prst="straightConnector1">
            <a:avLst/>
          </a:prstGeom>
          <a:ln w="57150">
            <a:tailEnd type="arrow"/>
          </a:ln>
        </p:spPr>
        <p:style>
          <a:lnRef idx="3">
            <a:schemeClr val="accent4"/>
          </a:lnRef>
          <a:fillRef idx="0">
            <a:schemeClr val="accent4"/>
          </a:fillRef>
          <a:effectRef idx="2">
            <a:schemeClr val="accent4"/>
          </a:effectRef>
          <a:fontRef idx="minor">
            <a:schemeClr val="tx1"/>
          </a:fontRef>
        </p:style>
      </p:cxnSp>
      <p:cxnSp>
        <p:nvCxnSpPr>
          <p:cNvPr id="34" name="Straight Arrow Connector 33"/>
          <p:cNvCxnSpPr>
            <a:stCxn id="30" idx="1"/>
          </p:cNvCxnSpPr>
          <p:nvPr/>
        </p:nvCxnSpPr>
        <p:spPr>
          <a:xfrm flipH="1" flipV="1">
            <a:off x="3917510" y="2817678"/>
            <a:ext cx="1382270" cy="1614906"/>
          </a:xfrm>
          <a:prstGeom prst="straightConnector1">
            <a:avLst/>
          </a:prstGeom>
          <a:ln w="57150">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a:stCxn id="29" idx="1"/>
            <a:endCxn id="24" idx="3"/>
          </p:cNvCxnSpPr>
          <p:nvPr/>
        </p:nvCxnSpPr>
        <p:spPr>
          <a:xfrm flipH="1" flipV="1">
            <a:off x="5352828" y="2483193"/>
            <a:ext cx="1034891" cy="111344"/>
          </a:xfrm>
          <a:prstGeom prst="straightConnector1">
            <a:avLst/>
          </a:prstGeom>
          <a:ln w="57150">
            <a:tailEnd type="arrow"/>
          </a:ln>
        </p:spPr>
        <p:style>
          <a:lnRef idx="3">
            <a:schemeClr val="accent4"/>
          </a:lnRef>
          <a:fillRef idx="0">
            <a:schemeClr val="accent4"/>
          </a:fillRef>
          <a:effectRef idx="2">
            <a:schemeClr val="accent4"/>
          </a:effectRef>
          <a:fontRef idx="minor">
            <a:schemeClr val="tx1"/>
          </a:fontRef>
        </p:style>
      </p:cxnSp>
      <p:cxnSp>
        <p:nvCxnSpPr>
          <p:cNvPr id="36" name="Straight Arrow Connector 35"/>
          <p:cNvCxnSpPr>
            <a:stCxn id="28" idx="1"/>
          </p:cNvCxnSpPr>
          <p:nvPr/>
        </p:nvCxnSpPr>
        <p:spPr>
          <a:xfrm flipH="1">
            <a:off x="4044150" y="1281923"/>
            <a:ext cx="890114" cy="818776"/>
          </a:xfrm>
          <a:prstGeom prst="straightConnector1">
            <a:avLst/>
          </a:prstGeom>
          <a:ln w="57150">
            <a:tailEnd type="arrow"/>
          </a:ln>
        </p:spPr>
        <p:style>
          <a:lnRef idx="3">
            <a:schemeClr val="accent4"/>
          </a:lnRef>
          <a:fillRef idx="0">
            <a:schemeClr val="accent4"/>
          </a:fillRef>
          <a:effectRef idx="2">
            <a:schemeClr val="accent4"/>
          </a:effectRef>
          <a:fontRef idx="minor">
            <a:schemeClr val="tx1"/>
          </a:fontRef>
        </p:style>
      </p:cxnSp>
      <p:grpSp>
        <p:nvGrpSpPr>
          <p:cNvPr id="15" name="Group 14"/>
          <p:cNvGrpSpPr/>
          <p:nvPr/>
        </p:nvGrpSpPr>
        <p:grpSpPr>
          <a:xfrm>
            <a:off x="251520" y="339502"/>
            <a:ext cx="649059" cy="649059"/>
            <a:chOff x="5696729" y="3628850"/>
            <a:chExt cx="1800000" cy="1800000"/>
          </a:xfrm>
          <a:solidFill>
            <a:schemeClr val="bg1"/>
          </a:solidFill>
        </p:grpSpPr>
        <p:sp>
          <p:nvSpPr>
            <p:cNvPr id="16" name="Rectangle 15"/>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7" name="Rectangle 16"/>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8" name="Rectangle 17"/>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9" name="Rectangle 18"/>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20" name="Rectangle 19"/>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21" name="Rectangle 20"/>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22" name="Rectangle 21"/>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23" name="Rectangle 22"/>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Tree>
    <p:extLst>
      <p:ext uri="{BB962C8B-B14F-4D97-AF65-F5344CB8AC3E}">
        <p14:creationId xmlns:p14="http://schemas.microsoft.com/office/powerpoint/2010/main" val="979448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par>
                                <p:cTn id="13" presetID="4" presetClass="entr" presetSubtype="16"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ox(i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ox(in)">
                                      <p:cBhvr>
                                        <p:cTn id="20" dur="500"/>
                                        <p:tgtEl>
                                          <p:spTgt spid="28"/>
                                        </p:tgtEl>
                                      </p:cBhvr>
                                    </p:animEffect>
                                  </p:childTnLst>
                                </p:cTn>
                              </p:par>
                              <p:par>
                                <p:cTn id="21" presetID="4" presetClass="entr" presetSubtype="16"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ox(in)">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ox(in)">
                                      <p:cBhvr>
                                        <p:cTn id="28" dur="500"/>
                                        <p:tgtEl>
                                          <p:spTgt spid="26"/>
                                        </p:tgtEl>
                                      </p:cBhvr>
                                    </p:animEffect>
                                  </p:childTnLst>
                                </p:cTn>
                              </p:par>
                              <p:par>
                                <p:cTn id="29" presetID="4" presetClass="entr" presetSubtype="16"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ox(in)">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ox(in)">
                                      <p:cBhvr>
                                        <p:cTn id="36" dur="500"/>
                                        <p:tgtEl>
                                          <p:spTgt spid="29"/>
                                        </p:tgtEl>
                                      </p:cBhvr>
                                    </p:animEffect>
                                  </p:childTnLst>
                                </p:cTn>
                              </p:par>
                              <p:par>
                                <p:cTn id="37" presetID="4" presetClass="entr" presetSubtype="16"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ox(in)">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ox(in)">
                                      <p:cBhvr>
                                        <p:cTn id="44" dur="500"/>
                                        <p:tgtEl>
                                          <p:spTgt spid="27"/>
                                        </p:tgtEl>
                                      </p:cBhvr>
                                    </p:animEffect>
                                  </p:childTnLst>
                                </p:cTn>
                              </p:par>
                              <p:par>
                                <p:cTn id="45" presetID="4" presetClass="entr" presetSubtype="16"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ox(i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ox(in)">
                                      <p:cBhvr>
                                        <p:cTn id="52" dur="500"/>
                                        <p:tgtEl>
                                          <p:spTgt spid="30"/>
                                        </p:tgtEl>
                                      </p:cBhvr>
                                    </p:animEffect>
                                  </p:childTnLst>
                                </p:cTn>
                              </p:par>
                              <p:par>
                                <p:cTn id="53" presetID="4" presetClass="entr" presetSubtype="16"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ox(in)">
                                      <p:cBhvr>
                                        <p:cTn id="55" dur="500"/>
                                        <p:tgtEl>
                                          <p:spTgt spid="34"/>
                                        </p:tgtEl>
                                      </p:cBhvr>
                                    </p:animEffect>
                                  </p:childTnLst>
                                </p:cTn>
                              </p:par>
                              <p:par>
                                <p:cTn id="56" presetID="10"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28" y="195488"/>
            <a:ext cx="5486400" cy="865573"/>
          </a:xfrm>
        </p:spPr>
        <p:txBody>
          <a:bodyPr>
            <a:normAutofit fontScale="90000"/>
          </a:bodyPr>
          <a:lstStyle/>
          <a:p>
            <a:r>
              <a:rPr lang="nb-NO" b="1" dirty="0"/>
              <a:t>Elektromehanički računari</a:t>
            </a:r>
            <a:br>
              <a:rPr lang="en-US" dirty="0"/>
            </a:br>
            <a:endParaRPr lang="en-US" dirty="0"/>
          </a:p>
        </p:txBody>
      </p:sp>
      <p:sp>
        <p:nvSpPr>
          <p:cNvPr id="3" name="Content Placeholder 2"/>
          <p:cNvSpPr>
            <a:spLocks noGrp="1"/>
          </p:cNvSpPr>
          <p:nvPr>
            <p:ph idx="1"/>
          </p:nvPr>
        </p:nvSpPr>
        <p:spPr>
          <a:xfrm>
            <a:off x="791580" y="843560"/>
            <a:ext cx="7290810" cy="2654645"/>
          </a:xfrm>
        </p:spPr>
        <p:txBody>
          <a:bodyPr>
            <a:normAutofit/>
          </a:bodyPr>
          <a:lstStyle/>
          <a:p>
            <a:r>
              <a:rPr lang="nb-NO" dirty="0"/>
              <a:t>Konrad Cuze (Conrad Zuse) je 1934. godine u Nemačkoj započeo rad na konstrukciji računskih mašina. Razvio je jednu za drugom četiri </a:t>
            </a:r>
            <a:r>
              <a:rPr lang="nb-NO"/>
              <a:t>računske mašine</a:t>
            </a:r>
            <a:r>
              <a:rPr lang="sr-Latn-RS"/>
              <a:t>:</a:t>
            </a:r>
            <a:endParaRPr lang="sr-Latn-RS" dirty="0"/>
          </a:p>
          <a:p>
            <a:r>
              <a:rPr lang="nb-NO" dirty="0"/>
              <a:t>Z</a:t>
            </a:r>
            <a:r>
              <a:rPr lang="sr-Latn-RS" dirty="0"/>
              <a:t>1</a:t>
            </a:r>
            <a:r>
              <a:rPr lang="nb-NO" dirty="0"/>
              <a:t>l (mehaničku), </a:t>
            </a:r>
            <a:endParaRPr lang="sr-Latn-RS" dirty="0"/>
          </a:p>
          <a:p>
            <a:r>
              <a:rPr lang="nb-NO" dirty="0"/>
              <a:t>Z2 </a:t>
            </a:r>
            <a:r>
              <a:rPr lang="nb-NO"/>
              <a:t>(elektromehaničku), elektromehaničku </a:t>
            </a:r>
            <a:r>
              <a:rPr lang="nb-NO" dirty="0"/>
              <a:t>programabilnu </a:t>
            </a:r>
            <a:endParaRPr lang="sr-Latn-RS" dirty="0"/>
          </a:p>
          <a:p>
            <a:r>
              <a:rPr lang="nb-NO" dirty="0"/>
              <a:t>Z3 (1941.) i njenu poboljšanu verziju </a:t>
            </a:r>
            <a:endParaRPr lang="sr-Latn-RS" dirty="0"/>
          </a:p>
          <a:p>
            <a:r>
              <a:rPr lang="nb-NO" dirty="0"/>
              <a:t>Z4, koja je korišćena u razvoju nemačkih letećih bombi. </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2895786"/>
            <a:ext cx="4200525" cy="210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36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 calcmode="lin" valueType="num">
                                      <p:cBhvr additive="base">
                                        <p:cTn id="37" dur="500" fill="hold"/>
                                        <p:tgtEl>
                                          <p:spTgt spid="6146"/>
                                        </p:tgtEl>
                                        <p:attrNameLst>
                                          <p:attrName>ppt_x</p:attrName>
                                        </p:attrNameLst>
                                      </p:cBhvr>
                                      <p:tavLst>
                                        <p:tav tm="0">
                                          <p:val>
                                            <p:strVal val="#ppt_x"/>
                                          </p:val>
                                        </p:tav>
                                        <p:tav tm="100000">
                                          <p:val>
                                            <p:strVal val="#ppt_x"/>
                                          </p:val>
                                        </p:tav>
                                      </p:tavLst>
                                    </p:anim>
                                    <p:anim calcmode="lin" valueType="num">
                                      <p:cBhvr additive="base">
                                        <p:cTn id="3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41482"/>
            <a:ext cx="5486400" cy="865573"/>
          </a:xfrm>
        </p:spPr>
        <p:txBody>
          <a:bodyPr>
            <a:normAutofit fontScale="90000"/>
          </a:bodyPr>
          <a:lstStyle/>
          <a:p>
            <a:r>
              <a:rPr lang="nb-NO" b="1"/>
              <a:t>Elektronski digitalni računari</a:t>
            </a:r>
            <a:endParaRPr lang="en-US" dirty="0"/>
          </a:p>
        </p:txBody>
      </p:sp>
      <p:sp>
        <p:nvSpPr>
          <p:cNvPr id="3" name="Content Placeholder 2"/>
          <p:cNvSpPr>
            <a:spLocks noGrp="1"/>
          </p:cNvSpPr>
          <p:nvPr>
            <p:ph idx="1"/>
          </p:nvPr>
        </p:nvSpPr>
        <p:spPr>
          <a:xfrm>
            <a:off x="575556" y="915566"/>
            <a:ext cx="5022558" cy="3888432"/>
          </a:xfrm>
        </p:spPr>
        <p:txBody>
          <a:bodyPr>
            <a:normAutofit/>
          </a:bodyPr>
          <a:lstStyle/>
          <a:p>
            <a:r>
              <a:rPr lang="nb-NO" sz="1800" b="1" dirty="0"/>
              <a:t>Prva generacija</a:t>
            </a:r>
            <a:endParaRPr lang="sr-Latn-RS" sz="1800" b="1" dirty="0"/>
          </a:p>
          <a:p>
            <a:r>
              <a:rPr lang="nb-NO" sz="1800" b="1" dirty="0"/>
              <a:t>Prvu generaciju (1951-1958)</a:t>
            </a:r>
            <a:r>
              <a:rPr lang="nb-NO" sz="1800" dirty="0"/>
              <a:t> karakterišu korišćenje </a:t>
            </a:r>
            <a:r>
              <a:rPr lang="nb-NO" sz="1800" b="1" dirty="0"/>
              <a:t>elektronskih (vakumskih) cevi</a:t>
            </a:r>
            <a:r>
              <a:rPr lang="nb-NO" sz="1800" dirty="0"/>
              <a:t> kao aktivnih elemenata i kablovskih veza između elemenata. Ovi elementi su bili veliki, trošili su mnogo struje i oslobađali veliku količinu toplote. Za skladištenje programa i podataka koristile su se različite memorije (</a:t>
            </a:r>
            <a:r>
              <a:rPr lang="nb-NO" sz="1800" b="1" dirty="0"/>
              <a:t>magnetne trake i doboši</a:t>
            </a:r>
            <a:r>
              <a:rPr lang="nb-NO" sz="1800" dirty="0"/>
              <a:t>). </a:t>
            </a:r>
            <a:r>
              <a:rPr lang="en-US" sz="1800" dirty="0"/>
              <a:t>Za </a:t>
            </a:r>
            <a:r>
              <a:rPr lang="en-US" sz="1800" dirty="0" err="1"/>
              <a:t>pisanje</a:t>
            </a:r>
            <a:r>
              <a:rPr lang="en-US" sz="1800" dirty="0"/>
              <a:t> </a:t>
            </a:r>
            <a:r>
              <a:rPr lang="en-US" sz="1800" dirty="0" err="1"/>
              <a:t>programa</a:t>
            </a:r>
            <a:r>
              <a:rPr lang="en-US" sz="1800" dirty="0"/>
              <a:t> </a:t>
            </a:r>
            <a:r>
              <a:rPr lang="en-US" sz="1800" dirty="0" err="1"/>
              <a:t>koristio</a:t>
            </a:r>
            <a:r>
              <a:rPr lang="en-US" sz="1800" dirty="0"/>
              <a:t> se </a:t>
            </a:r>
            <a:r>
              <a:rPr lang="en-US" sz="1800" b="1" dirty="0" err="1"/>
              <a:t>mašinski</a:t>
            </a:r>
            <a:r>
              <a:rPr lang="en-US" sz="1800" b="1" dirty="0"/>
              <a:t> </a:t>
            </a:r>
            <a:r>
              <a:rPr lang="en-US" sz="1800" b="1" dirty="0" err="1"/>
              <a:t>jezik</a:t>
            </a:r>
            <a:r>
              <a:rPr lang="en-US" sz="1800" dirty="0"/>
              <a:t>. </a:t>
            </a:r>
          </a:p>
          <a:p>
            <a:r>
              <a:rPr lang="sr-Latn-RS" dirty="0"/>
              <a:t>Najpoznatiji računari ove generacije bili su</a:t>
            </a:r>
            <a:endParaRPr lang="sr-Latn-RS" sz="1800" dirty="0"/>
          </a:p>
          <a:p>
            <a:r>
              <a:rPr lang="sr-Latn-RS" dirty="0"/>
              <a:t> ENIAC, EDVAC,UNIVAC</a:t>
            </a:r>
            <a:endParaRPr lang="sr-Latn-RS" sz="1800" dirty="0"/>
          </a:p>
          <a:p>
            <a:endParaRPr lang="en-US" sz="1800" dirty="0"/>
          </a:p>
          <a:p>
            <a:endParaRPr lang="en-US" sz="1800" dirty="0"/>
          </a:p>
          <a:p>
            <a:endParaRPr lang="en-US"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163" y="1329613"/>
            <a:ext cx="2400453" cy="261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7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anim calcmode="lin" valueType="num">
                                      <p:cBhvr additive="base">
                                        <p:cTn id="31" dur="500" fill="hold"/>
                                        <p:tgtEl>
                                          <p:spTgt spid="7170"/>
                                        </p:tgtEl>
                                        <p:attrNameLst>
                                          <p:attrName>ppt_x</p:attrName>
                                        </p:attrNameLst>
                                      </p:cBhvr>
                                      <p:tavLst>
                                        <p:tav tm="0">
                                          <p:val>
                                            <p:strVal val="#ppt_x"/>
                                          </p:val>
                                        </p:tav>
                                        <p:tav tm="100000">
                                          <p:val>
                                            <p:strVal val="#ppt_x"/>
                                          </p:val>
                                        </p:tav>
                                      </p:tavLst>
                                    </p:anim>
                                    <p:anim calcmode="lin" valueType="num">
                                      <p:cBhvr additive="base">
                                        <p:cTn id="3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01670" y="303500"/>
            <a:ext cx="5486400" cy="865573"/>
          </a:xfrm>
        </p:spPr>
        <p:txBody>
          <a:bodyPr>
            <a:normAutofit fontScale="90000"/>
          </a:bodyPr>
          <a:lstStyle/>
          <a:p>
            <a:r>
              <a:rPr lang="nb-NO" b="1"/>
              <a:t>Elektronski digitalni računari</a:t>
            </a:r>
            <a:endParaRPr lang="en-US" dirty="0"/>
          </a:p>
        </p:txBody>
      </p:sp>
      <p:sp>
        <p:nvSpPr>
          <p:cNvPr id="3" name="Content Placeholder 2"/>
          <p:cNvSpPr>
            <a:spLocks noGrp="1"/>
          </p:cNvSpPr>
          <p:nvPr>
            <p:ph idx="1"/>
          </p:nvPr>
        </p:nvSpPr>
        <p:spPr>
          <a:xfrm>
            <a:off x="683568" y="987574"/>
            <a:ext cx="5724636" cy="3582399"/>
          </a:xfrm>
        </p:spPr>
        <p:txBody>
          <a:bodyPr>
            <a:noAutofit/>
          </a:bodyPr>
          <a:lstStyle/>
          <a:p>
            <a:r>
              <a:rPr lang="en-US" sz="1800" b="1" dirty="0" err="1"/>
              <a:t>Druga</a:t>
            </a:r>
            <a:r>
              <a:rPr lang="en-US" sz="1800" b="1" dirty="0"/>
              <a:t> </a:t>
            </a:r>
            <a:r>
              <a:rPr lang="en-US" sz="1800" b="1" dirty="0" err="1"/>
              <a:t>generacija</a:t>
            </a:r>
            <a:endParaRPr lang="en-US" sz="1800" dirty="0"/>
          </a:p>
          <a:p>
            <a:r>
              <a:rPr lang="en-US" sz="1800" b="1" dirty="0" err="1"/>
              <a:t>Druga</a:t>
            </a:r>
            <a:r>
              <a:rPr lang="en-US" sz="1800" b="1" dirty="0"/>
              <a:t> </a:t>
            </a:r>
            <a:r>
              <a:rPr lang="en-US" sz="1800" b="1" dirty="0" err="1"/>
              <a:t>generacija</a:t>
            </a:r>
            <a:r>
              <a:rPr lang="en-US" sz="1800" dirty="0"/>
              <a:t> </a:t>
            </a:r>
            <a:r>
              <a:rPr lang="en-US" sz="1800" dirty="0" err="1"/>
              <a:t>obuhvata</a:t>
            </a:r>
            <a:r>
              <a:rPr lang="en-US" sz="1800" dirty="0"/>
              <a:t> </a:t>
            </a:r>
            <a:r>
              <a:rPr lang="en-US" sz="1800" dirty="0" err="1"/>
              <a:t>računare</a:t>
            </a:r>
            <a:r>
              <a:rPr lang="en-US" sz="1800" dirty="0"/>
              <a:t> </a:t>
            </a:r>
            <a:r>
              <a:rPr lang="en-US" sz="1800" dirty="0" err="1"/>
              <a:t>proizvedene</a:t>
            </a:r>
            <a:r>
              <a:rPr lang="en-US" sz="1800" dirty="0"/>
              <a:t> </a:t>
            </a:r>
            <a:r>
              <a:rPr lang="en-US" sz="1800" dirty="0" err="1"/>
              <a:t>krajem</a:t>
            </a:r>
            <a:r>
              <a:rPr lang="en-US" sz="1800" dirty="0"/>
              <a:t> </a:t>
            </a:r>
            <a:r>
              <a:rPr lang="en-US" sz="1800" dirty="0" err="1"/>
              <a:t>pedesetih</a:t>
            </a:r>
            <a:r>
              <a:rPr lang="en-US" sz="1800" dirty="0"/>
              <a:t> </a:t>
            </a:r>
            <a:r>
              <a:rPr lang="en-US" sz="1800" dirty="0" err="1"/>
              <a:t>i</a:t>
            </a:r>
            <a:r>
              <a:rPr lang="en-US" sz="1800" dirty="0"/>
              <a:t> u </a:t>
            </a:r>
            <a:r>
              <a:rPr lang="en-US" sz="1800" dirty="0" err="1"/>
              <a:t>prvoj</a:t>
            </a:r>
            <a:r>
              <a:rPr lang="en-US" sz="1800" dirty="0"/>
              <a:t> </a:t>
            </a:r>
            <a:r>
              <a:rPr lang="en-US" sz="1800" dirty="0" err="1"/>
              <a:t>polovini</a:t>
            </a:r>
            <a:r>
              <a:rPr lang="en-US" sz="1800" dirty="0"/>
              <a:t> </a:t>
            </a:r>
            <a:r>
              <a:rPr lang="en-US" sz="1800" dirty="0" err="1"/>
              <a:t>šezdesetih</a:t>
            </a:r>
            <a:r>
              <a:rPr lang="en-US" sz="1800" dirty="0"/>
              <a:t> </a:t>
            </a:r>
            <a:r>
              <a:rPr lang="en-US" sz="1800" dirty="0" err="1"/>
              <a:t>godina</a:t>
            </a:r>
            <a:r>
              <a:rPr lang="en-US" sz="1800" dirty="0"/>
              <a:t>. Ova </a:t>
            </a:r>
            <a:r>
              <a:rPr lang="en-US" sz="1800" dirty="0" err="1"/>
              <a:t>generacija</a:t>
            </a:r>
            <a:r>
              <a:rPr lang="en-US" sz="1800" dirty="0"/>
              <a:t> </a:t>
            </a:r>
            <a:r>
              <a:rPr lang="en-US" sz="1800" dirty="0" err="1"/>
              <a:t>zasnovana</a:t>
            </a:r>
            <a:r>
              <a:rPr lang="en-US" sz="1800" dirty="0"/>
              <a:t> je </a:t>
            </a:r>
            <a:r>
              <a:rPr lang="en-US" sz="1800" dirty="0" err="1"/>
              <a:t>na</a:t>
            </a:r>
            <a:r>
              <a:rPr lang="en-US" sz="1800" dirty="0"/>
              <a:t> </a:t>
            </a:r>
            <a:r>
              <a:rPr lang="en-US" sz="1800" b="1" dirty="0" err="1"/>
              <a:t>tranzistorima</a:t>
            </a:r>
            <a:r>
              <a:rPr lang="en-US" sz="1800" dirty="0"/>
              <a:t>. </a:t>
            </a:r>
          </a:p>
          <a:p>
            <a:r>
              <a:rPr lang="sr-Latn-RS" sz="1800" dirty="0"/>
              <a:t>Najpoznatiji računari ove generacije bili su Philco Transac S-2000 i IBM 1401</a:t>
            </a:r>
            <a:endParaRPr lang="en-US" sz="1800" dirty="0"/>
          </a:p>
          <a:p>
            <a:r>
              <a:rPr lang="nb-NO" sz="1800" dirty="0"/>
              <a:t>Takođe u tom periodu nastaju i tzv. </a:t>
            </a:r>
            <a:r>
              <a:rPr lang="nb-NO" sz="1800" b="1" dirty="0"/>
              <a:t>viši programski jezici</a:t>
            </a:r>
            <a:r>
              <a:rPr lang="nb-NO" sz="1800" dirty="0"/>
              <a:t>. Prvi takav programski jezik zvao se je </a:t>
            </a:r>
            <a:r>
              <a:rPr lang="nb-NO" sz="1800" b="1" dirty="0"/>
              <a:t>Flow-Matic</a:t>
            </a:r>
            <a:r>
              <a:rPr lang="nb-NO" sz="1800" dirty="0"/>
              <a:t>, a iz njega su se kasnije razvili </a:t>
            </a:r>
            <a:r>
              <a:rPr lang="nb-NO" sz="1800" b="1" dirty="0"/>
              <a:t>COBOL, FORTRAN, ALGOL i LISP</a:t>
            </a:r>
            <a:r>
              <a:rPr lang="nb-NO" sz="1800" dirty="0"/>
              <a:t>. </a:t>
            </a:r>
            <a:endParaRPr lang="en-US" sz="1800" dirty="0"/>
          </a:p>
          <a:p>
            <a:pPr marL="34289" indent="0">
              <a:buNone/>
            </a:pPr>
            <a:endParaRPr lang="en-US"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229" y="1491630"/>
            <a:ext cx="1939497" cy="145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23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194"/>
                                        </p:tgtEl>
                                        <p:attrNameLst>
                                          <p:attrName>style.visibility</p:attrName>
                                        </p:attrNameLst>
                                      </p:cBhvr>
                                      <p:to>
                                        <p:strVal val="visible"/>
                                      </p:to>
                                    </p:set>
                                    <p:anim calcmode="lin" valueType="num">
                                      <p:cBhvr additive="base">
                                        <p:cTn id="29" dur="5000" fill="hold"/>
                                        <p:tgtEl>
                                          <p:spTgt spid="8194"/>
                                        </p:tgtEl>
                                        <p:attrNameLst>
                                          <p:attrName>ppt_x</p:attrName>
                                        </p:attrNameLst>
                                      </p:cBhvr>
                                      <p:tavLst>
                                        <p:tav tm="0">
                                          <p:val>
                                            <p:strVal val="#ppt_x"/>
                                          </p:val>
                                        </p:tav>
                                        <p:tav tm="100000">
                                          <p:val>
                                            <p:strVal val="#ppt_x"/>
                                          </p:val>
                                        </p:tav>
                                      </p:tavLst>
                                    </p:anim>
                                    <p:anim calcmode="lin" valueType="num">
                                      <p:cBhvr additive="base">
                                        <p:cTn id="30" dur="50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55676" y="141482"/>
            <a:ext cx="5486400" cy="865573"/>
          </a:xfrm>
        </p:spPr>
        <p:txBody>
          <a:bodyPr>
            <a:normAutofit fontScale="90000"/>
          </a:bodyPr>
          <a:lstStyle/>
          <a:p>
            <a:r>
              <a:rPr lang="nb-NO" b="1"/>
              <a:t>Elektronski digitalni računari</a:t>
            </a:r>
            <a:endParaRPr lang="en-US" dirty="0"/>
          </a:p>
        </p:txBody>
      </p:sp>
      <p:sp>
        <p:nvSpPr>
          <p:cNvPr id="3" name="Content Placeholder 2"/>
          <p:cNvSpPr>
            <a:spLocks noGrp="1"/>
          </p:cNvSpPr>
          <p:nvPr>
            <p:ph idx="1"/>
          </p:nvPr>
        </p:nvSpPr>
        <p:spPr>
          <a:xfrm>
            <a:off x="683568" y="915566"/>
            <a:ext cx="5486400" cy="2960679"/>
          </a:xfrm>
        </p:spPr>
        <p:txBody>
          <a:bodyPr>
            <a:normAutofit/>
          </a:bodyPr>
          <a:lstStyle/>
          <a:p>
            <a:r>
              <a:rPr lang="nb-NO" sz="1800" b="1" dirty="0"/>
              <a:t>Treća generacija</a:t>
            </a:r>
            <a:endParaRPr lang="en-US" sz="1800" dirty="0"/>
          </a:p>
          <a:p>
            <a:r>
              <a:rPr lang="nb-NO" sz="1800" dirty="0"/>
              <a:t>Glavno tehnološko unapređenje računara treće generacije bila je primena </a:t>
            </a:r>
            <a:r>
              <a:rPr lang="nb-NO" sz="1800" b="1" dirty="0"/>
              <a:t>integrisanih kola - </a:t>
            </a:r>
            <a:r>
              <a:rPr lang="sr-Latn-RS" sz="1800" b="1" dirty="0"/>
              <a:t>čipova</a:t>
            </a:r>
          </a:p>
          <a:p>
            <a:r>
              <a:rPr lang="nb-NO" sz="1800" dirty="0"/>
              <a:t>Kompleksna kola, koja su bila ekonomična za proizvodnju znatno su povećavala mogućnosti računara u kojima su korišćena. Broj aktivnih komponenata u računaru narastao je sa 10000 na više od pola miliona. </a:t>
            </a:r>
            <a:endParaRPr lang="en-US" sz="1800" dirty="0"/>
          </a:p>
          <a:p>
            <a:pPr marL="34289" indent="0">
              <a:buNone/>
            </a:pPr>
            <a:endParaRPr lang="en-US"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1" y="1599644"/>
            <a:ext cx="1604749" cy="14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96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8"/>
                                        </p:tgtEl>
                                        <p:attrNameLst>
                                          <p:attrName>style.visibility</p:attrName>
                                        </p:attrNameLst>
                                      </p:cBhvr>
                                      <p:to>
                                        <p:strVal val="visible"/>
                                      </p:to>
                                    </p:set>
                                    <p:anim calcmode="lin" valueType="num">
                                      <p:cBhvr additive="base">
                                        <p:cTn id="23" dur="5000" fill="hold"/>
                                        <p:tgtEl>
                                          <p:spTgt spid="9218"/>
                                        </p:tgtEl>
                                        <p:attrNameLst>
                                          <p:attrName>ppt_x</p:attrName>
                                        </p:attrNameLst>
                                      </p:cBhvr>
                                      <p:tavLst>
                                        <p:tav tm="0">
                                          <p:val>
                                            <p:strVal val="#ppt_x"/>
                                          </p:val>
                                        </p:tav>
                                        <p:tav tm="100000">
                                          <p:val>
                                            <p:strVal val="#ppt_x"/>
                                          </p:val>
                                        </p:tav>
                                      </p:tavLst>
                                    </p:anim>
                                    <p:anim calcmode="lin" valueType="num">
                                      <p:cBhvr additive="base">
                                        <p:cTn id="24" dur="50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49494"/>
            <a:ext cx="5486400" cy="865573"/>
          </a:xfrm>
        </p:spPr>
        <p:txBody>
          <a:bodyPr>
            <a:normAutofit fontScale="90000"/>
          </a:bodyPr>
          <a:lstStyle/>
          <a:p>
            <a:r>
              <a:rPr lang="nb-NO" b="1"/>
              <a:t>Elektronski digitalni računari</a:t>
            </a:r>
            <a:endParaRPr lang="en-US" dirty="0"/>
          </a:p>
        </p:txBody>
      </p:sp>
      <p:sp>
        <p:nvSpPr>
          <p:cNvPr id="3" name="Content Placeholder 2"/>
          <p:cNvSpPr>
            <a:spLocks noGrp="1"/>
          </p:cNvSpPr>
          <p:nvPr>
            <p:ph idx="1"/>
          </p:nvPr>
        </p:nvSpPr>
        <p:spPr>
          <a:xfrm>
            <a:off x="467544" y="915566"/>
            <a:ext cx="5292588" cy="3978440"/>
          </a:xfrm>
        </p:spPr>
        <p:txBody>
          <a:bodyPr>
            <a:normAutofit/>
          </a:bodyPr>
          <a:lstStyle/>
          <a:p>
            <a:pPr algn="just"/>
            <a:r>
              <a:rPr lang="nb-NO" sz="1800" b="1" dirty="0"/>
              <a:t>Četvrta generacija</a:t>
            </a:r>
            <a:endParaRPr lang="sr-Latn-RS" sz="2100" dirty="0"/>
          </a:p>
          <a:p>
            <a:pPr algn="just"/>
            <a:r>
              <a:rPr lang="sr-Latn-RS" sz="1800" dirty="0"/>
              <a:t>Mikroprocesor objedinjuje dva dostignuća: </a:t>
            </a:r>
          </a:p>
          <a:p>
            <a:pPr algn="just"/>
            <a:r>
              <a:rPr lang="sr-Latn-RS" sz="1800" dirty="0"/>
              <a:t>1) zamenjuje hiljade integrisanih kola jednim, još manjim čipom i </a:t>
            </a:r>
          </a:p>
          <a:p>
            <a:pPr algn="just"/>
            <a:r>
              <a:rPr lang="sr-Latn-RS" sz="1800" dirty="0"/>
              <a:t>2) objedinjuje sve funkcije jednog računara </a:t>
            </a:r>
            <a:br>
              <a:rPr lang="sr-Latn-RS" sz="1800" dirty="0"/>
            </a:br>
            <a:r>
              <a:rPr lang="sr-Latn-RS" sz="1800" dirty="0"/>
              <a:t>Dakle, jedan mikročip izvršava sve radnje kao jedan kompletan računar .Rezultat ovog otkrića je da ono što je nekada zauzimalo prostor čitave sobe danas može stati na dlan .Prvi mikroprocesorski čip razvila je kompanija INTEL 1971. god. Godine 1981. kompanija IBM predstavlja prvi kućni personalni računar PC XT, a 1984. pojavljuje se računar Mekintoš kompanije Apple</a:t>
            </a:r>
            <a:r>
              <a:rPr lang="sr-Latn-RS" sz="1800" b="1" dirty="0"/>
              <a:t> </a:t>
            </a:r>
            <a:endParaRPr lang="sr-Latn-RS" sz="1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3" y="1275606"/>
            <a:ext cx="1747385" cy="156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61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additive="base">
                                        <p:cTn id="11" dur="5000" fill="hold"/>
                                        <p:tgtEl>
                                          <p:spTgt spid="10242"/>
                                        </p:tgtEl>
                                        <p:attrNameLst>
                                          <p:attrName>ppt_x</p:attrName>
                                        </p:attrNameLst>
                                      </p:cBhvr>
                                      <p:tavLst>
                                        <p:tav tm="0">
                                          <p:val>
                                            <p:strVal val="#ppt_x"/>
                                          </p:val>
                                        </p:tav>
                                        <p:tav tm="100000">
                                          <p:val>
                                            <p:strVal val="#ppt_x"/>
                                          </p:val>
                                        </p:tav>
                                      </p:tavLst>
                                    </p:anim>
                                    <p:anim calcmode="lin" valueType="num">
                                      <p:cBhvr additive="base">
                                        <p:cTn id="12" dur="50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49494"/>
            <a:ext cx="5486400" cy="865573"/>
          </a:xfrm>
        </p:spPr>
        <p:txBody>
          <a:bodyPr>
            <a:normAutofit fontScale="90000"/>
          </a:bodyPr>
          <a:lstStyle/>
          <a:p>
            <a:r>
              <a:rPr lang="nb-NO" b="1"/>
              <a:t>Elektronski digitalni računari</a:t>
            </a:r>
            <a:endParaRPr lang="en-US" dirty="0"/>
          </a:p>
        </p:txBody>
      </p:sp>
      <p:sp>
        <p:nvSpPr>
          <p:cNvPr id="3" name="Content Placeholder 2"/>
          <p:cNvSpPr>
            <a:spLocks noGrp="1"/>
          </p:cNvSpPr>
          <p:nvPr>
            <p:ph idx="1"/>
          </p:nvPr>
        </p:nvSpPr>
        <p:spPr>
          <a:xfrm>
            <a:off x="467544" y="915566"/>
            <a:ext cx="5292588" cy="3744416"/>
          </a:xfrm>
        </p:spPr>
        <p:txBody>
          <a:bodyPr>
            <a:normAutofit/>
          </a:bodyPr>
          <a:lstStyle/>
          <a:p>
            <a:r>
              <a:rPr lang="nb-NO" sz="1800" b="1" dirty="0"/>
              <a:t>Četvrta generacija</a:t>
            </a:r>
            <a:endParaRPr lang="sr-Latn-RS" sz="2100" dirty="0"/>
          </a:p>
          <a:p>
            <a:pPr algn="just"/>
            <a:r>
              <a:rPr lang="sr-Latn-RS" sz="1800" dirty="0"/>
              <a:t>Poboljšane hardverskih karakteristika dovodi do smanjenja dimenzija računara, povećanja kapaciteta glavne i periferijske memorije, znatno brže obrade podataka.</a:t>
            </a:r>
            <a:br>
              <a:rPr lang="sr-Latn-RS" sz="1800" dirty="0"/>
            </a:br>
            <a:r>
              <a:rPr lang="sr-Latn-RS" sz="1800" dirty="0"/>
              <a:t>Operativni sistemi su jednostavniji za upotrebu većem broju korisnika. Novi programski jezici su omogućili lakše pisanje aplikativnog softvera koji se koristi u svim sverama društva.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3" y="1275606"/>
            <a:ext cx="1747385" cy="156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04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additive="base">
                                        <p:cTn id="11" dur="5000" fill="hold"/>
                                        <p:tgtEl>
                                          <p:spTgt spid="10242"/>
                                        </p:tgtEl>
                                        <p:attrNameLst>
                                          <p:attrName>ppt_x</p:attrName>
                                        </p:attrNameLst>
                                      </p:cBhvr>
                                      <p:tavLst>
                                        <p:tav tm="0">
                                          <p:val>
                                            <p:strVal val="#ppt_x"/>
                                          </p:val>
                                        </p:tav>
                                        <p:tav tm="100000">
                                          <p:val>
                                            <p:strVal val="#ppt_x"/>
                                          </p:val>
                                        </p:tav>
                                      </p:tavLst>
                                    </p:anim>
                                    <p:anim calcmode="lin" valueType="num">
                                      <p:cBhvr additive="base">
                                        <p:cTn id="12" dur="50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49494"/>
            <a:ext cx="5486400" cy="865573"/>
          </a:xfrm>
        </p:spPr>
        <p:txBody>
          <a:bodyPr>
            <a:normAutofit fontScale="90000"/>
          </a:bodyPr>
          <a:lstStyle/>
          <a:p>
            <a:r>
              <a:rPr lang="nb-NO" b="1"/>
              <a:t>Elektronski digitalni računari</a:t>
            </a:r>
            <a:endParaRPr lang="en-US" dirty="0"/>
          </a:p>
        </p:txBody>
      </p:sp>
      <p:sp>
        <p:nvSpPr>
          <p:cNvPr id="3" name="Content Placeholder 2"/>
          <p:cNvSpPr>
            <a:spLocks noGrp="1"/>
          </p:cNvSpPr>
          <p:nvPr>
            <p:ph idx="1"/>
          </p:nvPr>
        </p:nvSpPr>
        <p:spPr>
          <a:xfrm>
            <a:off x="467544" y="915566"/>
            <a:ext cx="5292588" cy="3744416"/>
          </a:xfrm>
        </p:spPr>
        <p:txBody>
          <a:bodyPr>
            <a:normAutofit/>
          </a:bodyPr>
          <a:lstStyle/>
          <a:p>
            <a:r>
              <a:rPr lang="sr-Latn-RS" sz="1800" b="1" dirty="0"/>
              <a:t>Peta</a:t>
            </a:r>
            <a:r>
              <a:rPr lang="nb-NO" sz="1800" b="1" dirty="0"/>
              <a:t> generacija</a:t>
            </a:r>
            <a:endParaRPr lang="sr-Latn-RS" sz="2100" dirty="0"/>
          </a:p>
          <a:p>
            <a:r>
              <a:rPr lang="sr-Latn-RS" sz="1800" dirty="0"/>
              <a:t>zasnovana je na konstrukciji paralelne arhitekture koji omogućavaju istovremeni rad više kompjutera (procesora) na rešavanju određenog zadatka.</a:t>
            </a:r>
            <a:r>
              <a:rPr lang="sr-Latn-RS" dirty="0"/>
              <a:t> </a:t>
            </a:r>
            <a:endParaRPr lang="sr-Latn-RS" sz="1800" dirty="0"/>
          </a:p>
          <a:p>
            <a:r>
              <a:rPr lang="sr-Latn-RS" sz="1800" dirty="0"/>
              <a:t>Ova generacija računara je još u razvoju, bazira se na veštačkoj inteligenciji. Pojedina dostignuća već se koriste/  prepoznavanje glasa /Cilj pete generacije računara je razviti uređaje koji govore prirodnim jezikom i sposobni su za učenje i samoorganizovanje Korišćenje paralelnih procesa i super-provodnika učiniće da veštačka inteligencija postane stvarnost. </a:t>
            </a:r>
          </a:p>
        </p:txBody>
      </p:sp>
      <p:pic>
        <p:nvPicPr>
          <p:cNvPr id="5" name="Picture 4">
            <a:extLst>
              <a:ext uri="{FF2B5EF4-FFF2-40B4-BE49-F238E27FC236}">
                <a16:creationId xmlns:a16="http://schemas.microsoft.com/office/drawing/2014/main" id="{63EED09B-1BB8-49A3-A7F2-CA25B8F22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132" y="1388443"/>
            <a:ext cx="3314585" cy="2366614"/>
          </a:xfrm>
          <a:prstGeom prst="rect">
            <a:avLst/>
          </a:prstGeom>
        </p:spPr>
      </p:pic>
    </p:spTree>
    <p:extLst>
      <p:ext uri="{BB962C8B-B14F-4D97-AF65-F5344CB8AC3E}">
        <p14:creationId xmlns:p14="http://schemas.microsoft.com/office/powerpoint/2010/main" val="81589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49494"/>
            <a:ext cx="5486400" cy="865573"/>
          </a:xfrm>
        </p:spPr>
        <p:txBody>
          <a:bodyPr>
            <a:normAutofit fontScale="90000"/>
          </a:bodyPr>
          <a:lstStyle/>
          <a:p>
            <a:r>
              <a:rPr lang="nb-NO" b="1"/>
              <a:t>Elektronski digitalni računari</a:t>
            </a:r>
            <a:endParaRPr lang="en-US" dirty="0"/>
          </a:p>
        </p:txBody>
      </p:sp>
      <p:sp>
        <p:nvSpPr>
          <p:cNvPr id="3" name="Content Placeholder 2"/>
          <p:cNvSpPr>
            <a:spLocks noGrp="1"/>
          </p:cNvSpPr>
          <p:nvPr>
            <p:ph idx="1"/>
          </p:nvPr>
        </p:nvSpPr>
        <p:spPr>
          <a:xfrm>
            <a:off x="467544" y="915566"/>
            <a:ext cx="5292588" cy="3744416"/>
          </a:xfrm>
        </p:spPr>
        <p:txBody>
          <a:bodyPr>
            <a:normAutofit/>
          </a:bodyPr>
          <a:lstStyle/>
          <a:p>
            <a:r>
              <a:rPr lang="sr-Latn-RS" sz="1800" b="1" dirty="0"/>
              <a:t>Peta</a:t>
            </a:r>
            <a:r>
              <a:rPr lang="nb-NO" sz="1800" b="1" dirty="0"/>
              <a:t> generacija</a:t>
            </a:r>
            <a:endParaRPr lang="sr-Latn-RS" sz="2100" dirty="0"/>
          </a:p>
          <a:p>
            <a:r>
              <a:rPr lang="sr-Latn-RS" sz="1800" dirty="0"/>
              <a:t>Ovu generaciju (neurokopjuteri) karakteriše razvoj neuronskih mreža koje bi trebalo da istovremeno obrađuju veliki broj informacija korišćenjem više hiljada porocesora što liči na rad ljudskog mozga.</a:t>
            </a:r>
          </a:p>
          <a:p>
            <a:r>
              <a:rPr lang="sr-Latn-RS" sz="1800" dirty="0"/>
              <a:t>Kvantno izračunavanje, zatim molekularna i nano-tehnologija, radikalno će promeniti izgled kompjutera u vremenu koje dolazi. </a:t>
            </a:r>
          </a:p>
        </p:txBody>
      </p:sp>
      <p:pic>
        <p:nvPicPr>
          <p:cNvPr id="5" name="Picture 4">
            <a:extLst>
              <a:ext uri="{FF2B5EF4-FFF2-40B4-BE49-F238E27FC236}">
                <a16:creationId xmlns:a16="http://schemas.microsoft.com/office/drawing/2014/main" id="{63EED09B-1BB8-49A3-A7F2-CA25B8F22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132" y="1388443"/>
            <a:ext cx="3314585" cy="2366614"/>
          </a:xfrm>
          <a:prstGeom prst="rect">
            <a:avLst/>
          </a:prstGeom>
        </p:spPr>
      </p:pic>
    </p:spTree>
    <p:extLst>
      <p:ext uri="{BB962C8B-B14F-4D97-AF65-F5344CB8AC3E}">
        <p14:creationId xmlns:p14="http://schemas.microsoft.com/office/powerpoint/2010/main" val="74417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2790" y="361101"/>
            <a:ext cx="2685114" cy="576064"/>
          </a:xfrm>
        </p:spPr>
        <p:txBody>
          <a:bodyPr/>
          <a:lstStyle/>
          <a:p>
            <a:r>
              <a:rPr lang="sr-Latn-RS" altLang="ko-KR" b="1">
                <a:solidFill>
                  <a:srgbClr val="179A9D"/>
                </a:solidFill>
              </a:rPr>
              <a:t>Računari</a:t>
            </a:r>
            <a:endParaRPr lang="ko-KR" altLang="en-US" b="1">
              <a:solidFill>
                <a:srgbClr val="179A9D"/>
              </a:solidFill>
            </a:endParaRPr>
          </a:p>
        </p:txBody>
      </p:sp>
      <p:grpSp>
        <p:nvGrpSpPr>
          <p:cNvPr id="5" name="Group 4"/>
          <p:cNvGrpSpPr/>
          <p:nvPr/>
        </p:nvGrpSpPr>
        <p:grpSpPr>
          <a:xfrm>
            <a:off x="251520" y="339502"/>
            <a:ext cx="649059" cy="649059"/>
            <a:chOff x="5696729" y="3628850"/>
            <a:chExt cx="1800000" cy="1800000"/>
          </a:xfrm>
          <a:solidFill>
            <a:schemeClr val="bg1"/>
          </a:solidFill>
        </p:grpSpPr>
        <p:sp>
          <p:nvSpPr>
            <p:cNvPr id="6" name="Rectangle 5"/>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7" name="Rectangle 6"/>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8" name="Rectangle 7"/>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2" name="Rectangle 11"/>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3" name="Rectangle 12"/>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
        <p:nvSpPr>
          <p:cNvPr id="20" name="Text Placeholder 2"/>
          <p:cNvSpPr>
            <a:spLocks noGrp="1"/>
          </p:cNvSpPr>
          <p:nvPr>
            <p:ph type="body" sz="quarter" idx="11"/>
          </p:nvPr>
        </p:nvSpPr>
        <p:spPr>
          <a:xfrm>
            <a:off x="2555776" y="1041972"/>
            <a:ext cx="5061316" cy="792088"/>
          </a:xfrm>
        </p:spPr>
        <p:txBody>
          <a:bodyPr/>
          <a:lstStyle/>
          <a:p>
            <a:pPr lvl="0"/>
            <a:r>
              <a:rPr lang="sr-Latn-RS" altLang="ko-KR" sz="4000" dirty="0">
                <a:solidFill>
                  <a:srgbClr val="179A9D"/>
                </a:solidFill>
              </a:rPr>
              <a:t>Šta je to </a:t>
            </a:r>
            <a:r>
              <a:rPr lang="sr-Latn-RS" altLang="ko-KR" sz="4000" dirty="0">
                <a:solidFill>
                  <a:srgbClr val="FF0000"/>
                </a:solidFill>
              </a:rPr>
              <a:t>računar</a:t>
            </a:r>
            <a:r>
              <a:rPr lang="sr-Latn-RS" altLang="ko-KR" sz="6000" b="1" dirty="0">
                <a:solidFill>
                  <a:srgbClr val="179A9D"/>
                </a:solidFill>
              </a:rPr>
              <a:t>?</a:t>
            </a:r>
            <a:endParaRPr lang="en-US" altLang="ko-KR" sz="6000" b="1" dirty="0">
              <a:solidFill>
                <a:srgbClr val="179A9D"/>
              </a:solidFill>
            </a:endParaRPr>
          </a:p>
        </p:txBody>
      </p:sp>
      <p:sp>
        <p:nvSpPr>
          <p:cNvPr id="21" name="Rectangle 20"/>
          <p:cNvSpPr/>
          <p:nvPr/>
        </p:nvSpPr>
        <p:spPr>
          <a:xfrm>
            <a:off x="1022790" y="1833086"/>
            <a:ext cx="7527186" cy="3046988"/>
          </a:xfrm>
          <a:prstGeom prst="rect">
            <a:avLst/>
          </a:prstGeom>
        </p:spPr>
        <p:txBody>
          <a:bodyPr wrap="square">
            <a:spAutoFit/>
          </a:bodyPr>
          <a:lstStyle/>
          <a:p>
            <a:pPr algn="just"/>
            <a:r>
              <a:rPr lang="sr-Cyrl-CS" sz="3200" dirty="0">
                <a:solidFill>
                  <a:srgbClr val="179A9D"/>
                </a:solidFill>
              </a:rPr>
              <a:t>Рачунар је машина опште намене која се може програмирати да извршава </a:t>
            </a:r>
            <a:r>
              <a:rPr lang="sr-Latn-RS" sz="3200" dirty="0">
                <a:solidFill>
                  <a:srgbClr val="179A9D"/>
                </a:solidFill>
              </a:rPr>
              <a:t>  </a:t>
            </a:r>
            <a:r>
              <a:rPr lang="sr-Cyrl-CS" sz="3200" dirty="0">
                <a:solidFill>
                  <a:srgbClr val="179A9D"/>
                </a:solidFill>
              </a:rPr>
              <a:t>различите врсте</a:t>
            </a:r>
            <a:r>
              <a:rPr lang="sr-Latn-RS" sz="3200" dirty="0">
                <a:solidFill>
                  <a:srgbClr val="179A9D"/>
                </a:solidFill>
              </a:rPr>
              <a:t> </a:t>
            </a:r>
            <a:r>
              <a:rPr lang="sr-Cyrl-CS" sz="3200" dirty="0">
                <a:solidFill>
                  <a:srgbClr val="179A9D"/>
                </a:solidFill>
              </a:rPr>
              <a:t>задатака тако што </a:t>
            </a:r>
            <a:r>
              <a:rPr lang="sr-Latn-RS" sz="3200" dirty="0">
                <a:solidFill>
                  <a:srgbClr val="179A9D"/>
                </a:solidFill>
              </a:rPr>
              <a:t>    </a:t>
            </a:r>
            <a:r>
              <a:rPr lang="sr-Cyrl-CS" sz="3200" dirty="0">
                <a:solidFill>
                  <a:srgbClr val="179A9D"/>
                </a:solidFill>
              </a:rPr>
              <a:t>сваки задатак своди на низ</a:t>
            </a:r>
            <a:r>
              <a:rPr lang="sr-Latn-RS" sz="3200" dirty="0">
                <a:solidFill>
                  <a:srgbClr val="179A9D"/>
                </a:solidFill>
              </a:rPr>
              <a:t> </a:t>
            </a:r>
            <a:r>
              <a:rPr lang="sr-Cyrl-CS" sz="3200" dirty="0">
                <a:solidFill>
                  <a:srgbClr val="179A9D"/>
                </a:solidFill>
              </a:rPr>
              <a:t> елеме</a:t>
            </a:r>
            <a:r>
              <a:rPr lang="sr-Latn-RS" sz="3200" dirty="0">
                <a:solidFill>
                  <a:srgbClr val="179A9D"/>
                </a:solidFill>
              </a:rPr>
              <a:t>-     </a:t>
            </a:r>
            <a:r>
              <a:rPr lang="sr-Cyrl-CS" sz="3200" dirty="0">
                <a:solidFill>
                  <a:srgbClr val="179A9D"/>
                </a:solidFill>
              </a:rPr>
              <a:t>нтарних </a:t>
            </a:r>
            <a:r>
              <a:rPr lang="sr-Cyrl-CS" sz="3200" u="sng" dirty="0">
                <a:solidFill>
                  <a:srgbClr val="179A9D"/>
                </a:solidFill>
              </a:rPr>
              <a:t>математичких </a:t>
            </a:r>
            <a:r>
              <a:rPr lang="sr-Cyrl-CS" sz="3200" dirty="0">
                <a:solidFill>
                  <a:srgbClr val="179A9D"/>
                </a:solidFill>
              </a:rPr>
              <a:t>операција над </a:t>
            </a:r>
            <a:r>
              <a:rPr lang="sr-Cyrl-CS" sz="3200" u="sng" dirty="0">
                <a:solidFill>
                  <a:srgbClr val="179A9D"/>
                </a:solidFill>
              </a:rPr>
              <a:t>бројевима.</a:t>
            </a:r>
          </a:p>
        </p:txBody>
      </p:sp>
    </p:spTree>
    <p:extLst>
      <p:ext uri="{BB962C8B-B14F-4D97-AF65-F5344CB8AC3E}">
        <p14:creationId xmlns:p14="http://schemas.microsoft.com/office/powerpoint/2010/main" val="5302679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0">
                                            <p:txEl>
                                              <p:pRg st="0" end="0"/>
                                            </p:txEl>
                                          </p:spTgt>
                                        </p:tgtEl>
                                      </p:cBhvr>
                                    </p:animEffect>
                                    <p:set>
                                      <p:cBhvr>
                                        <p:cTn id="19" dur="1" fill="hold">
                                          <p:stCondLst>
                                            <p:cond delay="499"/>
                                          </p:stCondLst>
                                        </p:cTn>
                                        <p:tgtEl>
                                          <p:spTgt spid="20">
                                            <p:txEl>
                                              <p:pRg st="0" end="0"/>
                                            </p:txEl>
                                          </p:spTgt>
                                        </p:tgtEl>
                                        <p:attrNameLst>
                                          <p:attrName>style.visibility</p:attrName>
                                        </p:attrNameLst>
                                      </p:cBhvr>
                                      <p:to>
                                        <p:strVal val="hidden"/>
                                      </p:to>
                                    </p:set>
                                  </p:childTnLst>
                                </p:cTn>
                              </p:par>
                              <p:par>
                                <p:cTn id="20" presetID="10" presetClass="entr" presetSubtype="0" fill="hold" grpId="2"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par>
                          <p:cTn id="23" fill="hold">
                            <p:stCondLst>
                              <p:cond delay="500"/>
                            </p:stCondLst>
                            <p:childTnLst>
                              <p:par>
                                <p:cTn id="24" presetID="10" presetClass="entr" presetSubtype="0" fill="hold" grpId="0" nodeType="after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uild="p"/>
      <p:bldP spid="20" grpId="1" build="p"/>
      <p:bldP spid="20" grpId="2" build="p"/>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1"/>
          <p:cNvSpPr>
            <a:spLocks noGrp="1"/>
          </p:cNvSpPr>
          <p:nvPr>
            <p:ph type="body" sz="quarter" idx="10"/>
          </p:nvPr>
        </p:nvSpPr>
        <p:spPr>
          <a:xfrm>
            <a:off x="1022790" y="361101"/>
            <a:ext cx="3045154" cy="576064"/>
          </a:xfrm>
        </p:spPr>
        <p:txBody>
          <a:bodyPr/>
          <a:lstStyle/>
          <a:p>
            <a:r>
              <a:rPr lang="sr-Latn-RS" altLang="ko-KR" b="1">
                <a:solidFill>
                  <a:srgbClr val="179A9D"/>
                </a:solidFill>
              </a:rPr>
              <a:t>Informatika i računarstvo</a:t>
            </a:r>
            <a:endParaRPr lang="ko-KR" altLang="en-US" b="1">
              <a:solidFill>
                <a:srgbClr val="179A9D"/>
              </a:solidFill>
            </a:endParaRPr>
          </a:p>
        </p:txBody>
      </p:sp>
      <p:grpSp>
        <p:nvGrpSpPr>
          <p:cNvPr id="42" name="Group 41"/>
          <p:cNvGrpSpPr/>
          <p:nvPr/>
        </p:nvGrpSpPr>
        <p:grpSpPr>
          <a:xfrm>
            <a:off x="251520" y="339502"/>
            <a:ext cx="649059" cy="649059"/>
            <a:chOff x="5696729" y="3628850"/>
            <a:chExt cx="1800000" cy="1800000"/>
          </a:xfrm>
          <a:solidFill>
            <a:schemeClr val="bg1"/>
          </a:solidFill>
        </p:grpSpPr>
        <p:sp>
          <p:nvSpPr>
            <p:cNvPr id="43" name="Rectangle 42"/>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4" name="Rectangle 43"/>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5" name="Rectangle 44"/>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6" name="Rectangle 45"/>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7" name="Rectangle 46"/>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8" name="Rectangle 47"/>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9" name="Rectangle 48"/>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50" name="Rectangle 49"/>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
        <p:nvSpPr>
          <p:cNvPr id="2" name="Rectangle 1"/>
          <p:cNvSpPr/>
          <p:nvPr/>
        </p:nvSpPr>
        <p:spPr>
          <a:xfrm>
            <a:off x="611560" y="1347614"/>
            <a:ext cx="8208912" cy="1569660"/>
          </a:xfrm>
          <a:prstGeom prst="rect">
            <a:avLst/>
          </a:prstGeom>
        </p:spPr>
        <p:txBody>
          <a:bodyPr wrap="square">
            <a:spAutoFit/>
          </a:bodyPr>
          <a:lstStyle/>
          <a:p>
            <a:pPr algn="just"/>
            <a:r>
              <a:rPr lang="en-US" sz="2400">
                <a:solidFill>
                  <a:srgbClr val="179A9D"/>
                </a:solidFill>
              </a:rPr>
              <a:t>			</a:t>
            </a:r>
            <a:r>
              <a:rPr lang="sr-Latn-RS" sz="2400">
                <a:solidFill>
                  <a:srgbClr val="179A9D"/>
                </a:solidFill>
              </a:rPr>
              <a:t>su široka mulitidisciplinarna oblast koja se bavi informacijama u najopštijem smislu </a:t>
            </a:r>
            <a:r>
              <a:rPr lang="en-US" sz="2400">
                <a:solidFill>
                  <a:srgbClr val="179A9D"/>
                </a:solidFill>
              </a:rPr>
              <a:t>– </a:t>
            </a:r>
            <a:r>
              <a:rPr lang="sr-Latn-RS" sz="2400">
                <a:solidFill>
                  <a:srgbClr val="179A9D"/>
                </a:solidFill>
              </a:rPr>
              <a:t>prikupljanjem informacija, njihovim predstavljanjem u</a:t>
            </a:r>
            <a:r>
              <a:rPr lang="en-US" sz="2400">
                <a:solidFill>
                  <a:srgbClr val="179A9D"/>
                </a:solidFill>
              </a:rPr>
              <a:t> </a:t>
            </a:r>
            <a:r>
              <a:rPr lang="sr-Latn-RS" sz="2400">
                <a:solidFill>
                  <a:srgbClr val="179A9D"/>
                </a:solidFill>
              </a:rPr>
              <a:t>obliku podataka, </a:t>
            </a:r>
            <a:r>
              <a:rPr lang="en-US" sz="2400">
                <a:solidFill>
                  <a:srgbClr val="179A9D"/>
                </a:solidFill>
              </a:rPr>
              <a:t>   </a:t>
            </a:r>
            <a:r>
              <a:rPr lang="sr-Latn-RS" sz="2400">
                <a:solidFill>
                  <a:srgbClr val="179A9D"/>
                </a:solidFill>
              </a:rPr>
              <a:t>njihovom analizom, skladištenjem,</a:t>
            </a:r>
            <a:r>
              <a:rPr lang="en-US" sz="2400">
                <a:solidFill>
                  <a:srgbClr val="179A9D"/>
                </a:solidFill>
              </a:rPr>
              <a:t> </a:t>
            </a:r>
            <a:r>
              <a:rPr lang="sr-Latn-RS" sz="2400">
                <a:solidFill>
                  <a:srgbClr val="179A9D"/>
                </a:solidFill>
              </a:rPr>
              <a:t>prenosom itd...</a:t>
            </a:r>
            <a:endParaRPr lang="sr-Cyrl-CS" sz="2400">
              <a:solidFill>
                <a:srgbClr val="179A9D"/>
              </a:solidFill>
            </a:endParaRPr>
          </a:p>
        </p:txBody>
      </p:sp>
      <p:sp>
        <p:nvSpPr>
          <p:cNvPr id="13" name="Rectangle 12"/>
          <p:cNvSpPr/>
          <p:nvPr/>
        </p:nvSpPr>
        <p:spPr>
          <a:xfrm>
            <a:off x="586056" y="3147814"/>
            <a:ext cx="8064896" cy="1569660"/>
          </a:xfrm>
          <a:prstGeom prst="rect">
            <a:avLst/>
          </a:prstGeom>
        </p:spPr>
        <p:txBody>
          <a:bodyPr wrap="square">
            <a:spAutoFit/>
          </a:bodyPr>
          <a:lstStyle/>
          <a:p>
            <a:pPr algn="just"/>
            <a:r>
              <a:rPr lang="en-US" sz="2400">
                <a:solidFill>
                  <a:srgbClr val="179A9D"/>
                </a:solidFill>
              </a:rPr>
              <a:t>		</a:t>
            </a:r>
            <a:r>
              <a:rPr lang="sr-Latn-RS" sz="2400">
                <a:solidFill>
                  <a:srgbClr val="179A9D"/>
                </a:solidFill>
              </a:rPr>
              <a:t> je podoblast informacionih </a:t>
            </a:r>
            <a:r>
              <a:rPr lang="en-US" sz="2400">
                <a:solidFill>
                  <a:srgbClr val="179A9D"/>
                </a:solidFill>
              </a:rPr>
              <a:t>na</a:t>
            </a:r>
            <a:r>
              <a:rPr lang="sr-Latn-RS" sz="2400">
                <a:solidFill>
                  <a:srgbClr val="179A9D"/>
                </a:solidFill>
              </a:rPr>
              <a:t>uka i bavi</a:t>
            </a:r>
            <a:r>
              <a:rPr lang="en-US" sz="2400">
                <a:solidFill>
                  <a:srgbClr val="179A9D"/>
                </a:solidFill>
              </a:rPr>
              <a:t> </a:t>
            </a:r>
            <a:r>
              <a:rPr lang="sr-Latn-RS" sz="2400">
                <a:solidFill>
                  <a:srgbClr val="179A9D"/>
                </a:solidFill>
              </a:rPr>
              <a:t>se </a:t>
            </a:r>
            <a:r>
              <a:rPr lang="en-US" sz="2400">
                <a:solidFill>
                  <a:srgbClr val="179A9D"/>
                </a:solidFill>
              </a:rPr>
              <a:t>  </a:t>
            </a:r>
            <a:r>
              <a:rPr lang="sr-Latn-RS" sz="2400">
                <a:solidFill>
                  <a:srgbClr val="179A9D"/>
                </a:solidFill>
              </a:rPr>
              <a:t>prikupljanjem, skladištenjem, obradom i prenosom</a:t>
            </a:r>
            <a:r>
              <a:rPr lang="en-US" sz="2400">
                <a:solidFill>
                  <a:srgbClr val="179A9D"/>
                </a:solidFill>
              </a:rPr>
              <a:t> </a:t>
            </a:r>
            <a:r>
              <a:rPr lang="sr-Latn-RS" sz="2400">
                <a:solidFill>
                  <a:srgbClr val="179A9D"/>
                </a:solidFill>
              </a:rPr>
              <a:t>info</a:t>
            </a:r>
            <a:r>
              <a:rPr lang="en-US" sz="2400">
                <a:solidFill>
                  <a:srgbClr val="179A9D"/>
                </a:solidFill>
              </a:rPr>
              <a:t> -   </a:t>
            </a:r>
            <a:r>
              <a:rPr lang="sr-Latn-RS" sz="2400">
                <a:solidFill>
                  <a:srgbClr val="179A9D"/>
                </a:solidFill>
              </a:rPr>
              <a:t>rmacija korišćenjem računara ali i primenom</a:t>
            </a:r>
            <a:r>
              <a:rPr lang="en-US" sz="2400">
                <a:solidFill>
                  <a:srgbClr val="179A9D"/>
                </a:solidFill>
              </a:rPr>
              <a:t> </a:t>
            </a:r>
            <a:r>
              <a:rPr lang="sr-Latn-RS" sz="2400">
                <a:solidFill>
                  <a:srgbClr val="179A9D"/>
                </a:solidFill>
              </a:rPr>
              <a:t>računara u</a:t>
            </a:r>
            <a:r>
              <a:rPr lang="en-US" sz="2400">
                <a:solidFill>
                  <a:srgbClr val="179A9D"/>
                </a:solidFill>
              </a:rPr>
              <a:t>   </a:t>
            </a:r>
            <a:r>
              <a:rPr lang="sr-Latn-RS" sz="2400">
                <a:solidFill>
                  <a:srgbClr val="179A9D"/>
                </a:solidFill>
              </a:rPr>
              <a:t> različitim oblastima života</a:t>
            </a:r>
            <a:endParaRPr lang="en-US" sz="2400">
              <a:solidFill>
                <a:srgbClr val="179A9D"/>
              </a:solidFill>
            </a:endParaRPr>
          </a:p>
        </p:txBody>
      </p:sp>
      <p:sp>
        <p:nvSpPr>
          <p:cNvPr id="3" name="Rectangle 2"/>
          <p:cNvSpPr/>
          <p:nvPr/>
        </p:nvSpPr>
        <p:spPr>
          <a:xfrm>
            <a:off x="611560" y="1347614"/>
            <a:ext cx="2975495" cy="461665"/>
          </a:xfrm>
          <a:prstGeom prst="rect">
            <a:avLst/>
          </a:prstGeom>
        </p:spPr>
        <p:txBody>
          <a:bodyPr wrap="none">
            <a:spAutoFit/>
          </a:bodyPr>
          <a:lstStyle/>
          <a:p>
            <a:r>
              <a:rPr lang="sr-Latn-RS" sz="2400">
                <a:solidFill>
                  <a:srgbClr val="FF0000"/>
                </a:solidFill>
              </a:rPr>
              <a:t>Informacione nauke</a:t>
            </a:r>
            <a:r>
              <a:rPr lang="sr-Cyrl-CS" sz="2400">
                <a:solidFill>
                  <a:srgbClr val="FF0000"/>
                </a:solidFill>
              </a:rPr>
              <a:t> </a:t>
            </a:r>
            <a:endParaRPr lang="sr-Latn-RS" sz="2400"/>
          </a:p>
        </p:txBody>
      </p:sp>
      <p:sp>
        <p:nvSpPr>
          <p:cNvPr id="4" name="Rectangle 3"/>
          <p:cNvSpPr/>
          <p:nvPr/>
        </p:nvSpPr>
        <p:spPr>
          <a:xfrm>
            <a:off x="899592" y="3147814"/>
            <a:ext cx="1707519" cy="461665"/>
          </a:xfrm>
          <a:prstGeom prst="rect">
            <a:avLst/>
          </a:prstGeom>
        </p:spPr>
        <p:txBody>
          <a:bodyPr wrap="none">
            <a:spAutoFit/>
          </a:bodyPr>
          <a:lstStyle/>
          <a:p>
            <a:r>
              <a:rPr lang="sr-Latn-RS" sz="2400">
                <a:solidFill>
                  <a:srgbClr val="FF0000"/>
                </a:solidFill>
              </a:rPr>
              <a:t>Informatika</a:t>
            </a:r>
            <a:endParaRPr lang="sr-Latn-RS" sz="2400"/>
          </a:p>
        </p:txBody>
      </p:sp>
    </p:spTree>
    <p:extLst>
      <p:ext uri="{BB962C8B-B14F-4D97-AF65-F5344CB8AC3E}">
        <p14:creationId xmlns:p14="http://schemas.microsoft.com/office/powerpoint/2010/main" val="31697589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1"/>
          <p:cNvSpPr>
            <a:spLocks noGrp="1"/>
          </p:cNvSpPr>
          <p:nvPr>
            <p:ph type="body" sz="quarter" idx="10"/>
          </p:nvPr>
        </p:nvSpPr>
        <p:spPr>
          <a:xfrm>
            <a:off x="1022790" y="361101"/>
            <a:ext cx="3045154" cy="576064"/>
          </a:xfrm>
        </p:spPr>
        <p:txBody>
          <a:bodyPr/>
          <a:lstStyle/>
          <a:p>
            <a:r>
              <a:rPr lang="sr-Latn-RS" altLang="ko-KR" b="1">
                <a:solidFill>
                  <a:srgbClr val="179A9D"/>
                </a:solidFill>
              </a:rPr>
              <a:t>Informatika i računarstvo</a:t>
            </a:r>
            <a:endParaRPr lang="ko-KR" altLang="en-US" b="1">
              <a:solidFill>
                <a:srgbClr val="179A9D"/>
              </a:solidFill>
            </a:endParaRPr>
          </a:p>
        </p:txBody>
      </p:sp>
      <p:grpSp>
        <p:nvGrpSpPr>
          <p:cNvPr id="42" name="Group 41"/>
          <p:cNvGrpSpPr/>
          <p:nvPr/>
        </p:nvGrpSpPr>
        <p:grpSpPr>
          <a:xfrm>
            <a:off x="251520" y="339502"/>
            <a:ext cx="649059" cy="649059"/>
            <a:chOff x="5696729" y="3628850"/>
            <a:chExt cx="1800000" cy="1800000"/>
          </a:xfrm>
          <a:solidFill>
            <a:schemeClr val="bg1"/>
          </a:solidFill>
        </p:grpSpPr>
        <p:sp>
          <p:nvSpPr>
            <p:cNvPr id="43" name="Rectangle 42"/>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4" name="Rectangle 43"/>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5" name="Rectangle 44"/>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6" name="Rectangle 45"/>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7" name="Rectangle 46"/>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8" name="Rectangle 47"/>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49" name="Rectangle 48"/>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50" name="Rectangle 49"/>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
        <p:nvSpPr>
          <p:cNvPr id="2" name="Rectangle 1"/>
          <p:cNvSpPr/>
          <p:nvPr/>
        </p:nvSpPr>
        <p:spPr>
          <a:xfrm>
            <a:off x="611560" y="1347614"/>
            <a:ext cx="8280920" cy="3416320"/>
          </a:xfrm>
          <a:prstGeom prst="rect">
            <a:avLst/>
          </a:prstGeom>
        </p:spPr>
        <p:txBody>
          <a:bodyPr wrap="square">
            <a:spAutoFit/>
          </a:bodyPr>
          <a:lstStyle/>
          <a:p>
            <a:pPr algn="just"/>
            <a:r>
              <a:rPr lang="en-US" sz="2400">
                <a:solidFill>
                  <a:srgbClr val="179A9D"/>
                </a:solidFill>
              </a:rPr>
              <a:t>		</a:t>
            </a:r>
            <a:r>
              <a:rPr lang="sr-Latn-RS" sz="2400">
                <a:solidFill>
                  <a:srgbClr val="179A9D"/>
                </a:solidFill>
              </a:rPr>
              <a:t> se bavi isključivo računarima! Proučavanjem </a:t>
            </a:r>
            <a:r>
              <a:rPr lang="en-US" sz="2400">
                <a:solidFill>
                  <a:srgbClr val="179A9D"/>
                </a:solidFill>
              </a:rPr>
              <a:t> </a:t>
            </a:r>
            <a:r>
              <a:rPr lang="sr-Latn-RS" sz="2400">
                <a:solidFill>
                  <a:srgbClr val="179A9D"/>
                </a:solidFill>
              </a:rPr>
              <a:t>teorije i prakse procesa računanja, proučavanjem i izradom računara i njihovom praktičnom primenom.</a:t>
            </a:r>
            <a:endParaRPr lang="sr-Cyrl-CS" sz="2400">
              <a:solidFill>
                <a:srgbClr val="179A9D"/>
              </a:solidFill>
            </a:endParaRPr>
          </a:p>
          <a:p>
            <a:pPr algn="just"/>
            <a:r>
              <a:rPr lang="sr-Latn-RS" sz="2400">
                <a:solidFill>
                  <a:srgbClr val="179A9D"/>
                </a:solidFill>
              </a:rPr>
              <a:t>Oblasti računarstva</a:t>
            </a:r>
            <a:r>
              <a:rPr lang="sr-Cyrl-CS" sz="2400">
                <a:solidFill>
                  <a:srgbClr val="179A9D"/>
                </a:solidFill>
              </a:rPr>
              <a:t>:</a:t>
            </a:r>
          </a:p>
          <a:p>
            <a:pPr marL="742950" lvl="1" indent="-285750" algn="just">
              <a:buFont typeface="Arial" panose="020B0604020202020204" pitchFamily="34" charset="0"/>
              <a:buChar char="•"/>
            </a:pPr>
            <a:r>
              <a:rPr lang="sr-Latn-RS" sz="2400">
                <a:solidFill>
                  <a:srgbClr val="FF0000"/>
                </a:solidFill>
              </a:rPr>
              <a:t>Hardversko inženjerstvo </a:t>
            </a:r>
            <a:r>
              <a:rPr lang="sr-Latn-RS" sz="2400">
                <a:solidFill>
                  <a:srgbClr val="179A9D"/>
                </a:solidFill>
              </a:rPr>
              <a:t>– obuhvata razvoj računara i računarskih sistema</a:t>
            </a:r>
          </a:p>
          <a:p>
            <a:pPr marL="742950" lvl="1" indent="-285750" algn="just">
              <a:buFont typeface="Arial" panose="020B0604020202020204" pitchFamily="34" charset="0"/>
              <a:buChar char="•"/>
            </a:pPr>
            <a:r>
              <a:rPr lang="sr-Latn-RS" sz="2400">
                <a:solidFill>
                  <a:srgbClr val="FF0000"/>
                </a:solidFill>
              </a:rPr>
              <a:t>Softversko inženjerstvo </a:t>
            </a:r>
            <a:r>
              <a:rPr lang="sr-Latn-RS" sz="2400">
                <a:solidFill>
                  <a:srgbClr val="179A9D"/>
                </a:solidFill>
              </a:rPr>
              <a:t>– se bavi osmišljavanjem,      pravljenjem i održavanjem složenih računarskih          programa i programskih sistema</a:t>
            </a:r>
            <a:endParaRPr lang="en-US" sz="2400" dirty="0">
              <a:solidFill>
                <a:srgbClr val="179A9D"/>
              </a:solidFill>
            </a:endParaRPr>
          </a:p>
        </p:txBody>
      </p:sp>
      <p:sp>
        <p:nvSpPr>
          <p:cNvPr id="3" name="Rectangle 2"/>
          <p:cNvSpPr/>
          <p:nvPr/>
        </p:nvSpPr>
        <p:spPr>
          <a:xfrm>
            <a:off x="755576" y="1347614"/>
            <a:ext cx="1914307" cy="461665"/>
          </a:xfrm>
          <a:prstGeom prst="rect">
            <a:avLst/>
          </a:prstGeom>
        </p:spPr>
        <p:txBody>
          <a:bodyPr wrap="none">
            <a:spAutoFit/>
          </a:bodyPr>
          <a:lstStyle/>
          <a:p>
            <a:r>
              <a:rPr lang="sr-Latn-RS" sz="2400">
                <a:solidFill>
                  <a:srgbClr val="FF0000"/>
                </a:solidFill>
              </a:rPr>
              <a:t>Računarstvo</a:t>
            </a:r>
            <a:endParaRPr lang="sr-Latn-RS" sz="2400"/>
          </a:p>
        </p:txBody>
      </p:sp>
    </p:spTree>
    <p:extLst>
      <p:ext uri="{BB962C8B-B14F-4D97-AF65-F5344CB8AC3E}">
        <p14:creationId xmlns:p14="http://schemas.microsoft.com/office/powerpoint/2010/main" val="1326033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iterate type="wd">
                                    <p:tmPct val="10000"/>
                                  </p:iterate>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2790" y="361101"/>
            <a:ext cx="3045154" cy="576064"/>
          </a:xfrm>
        </p:spPr>
        <p:txBody>
          <a:bodyPr/>
          <a:lstStyle/>
          <a:p>
            <a:r>
              <a:rPr lang="sr-Latn-RS" altLang="ko-KR" b="1">
                <a:solidFill>
                  <a:srgbClr val="179A9D"/>
                </a:solidFill>
              </a:rPr>
              <a:t>Informatika i računarstvo</a:t>
            </a:r>
            <a:endParaRPr lang="ko-KR" altLang="en-US" b="1">
              <a:solidFill>
                <a:srgbClr val="179A9D"/>
              </a:solidFill>
            </a:endParaRPr>
          </a:p>
        </p:txBody>
      </p:sp>
      <p:grpSp>
        <p:nvGrpSpPr>
          <p:cNvPr id="3" name="Group 2"/>
          <p:cNvGrpSpPr/>
          <p:nvPr/>
        </p:nvGrpSpPr>
        <p:grpSpPr>
          <a:xfrm>
            <a:off x="251520" y="339502"/>
            <a:ext cx="649059" cy="649059"/>
            <a:chOff x="5696729" y="3628850"/>
            <a:chExt cx="1800000" cy="1800000"/>
          </a:xfrm>
          <a:solidFill>
            <a:schemeClr val="bg1"/>
          </a:solidFill>
        </p:grpSpPr>
        <p:sp>
          <p:nvSpPr>
            <p:cNvPr id="4" name="Rectangle 3"/>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5" name="Rectangle 4"/>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6" name="Rectangle 5"/>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7" name="Rectangle 6"/>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8" name="Rectangle 7"/>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9" name="Rectangle 8"/>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0" name="Rectangle 9"/>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sp>
          <p:nvSpPr>
            <p:cNvPr id="11" name="Rectangle 10"/>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sp>
        <p:nvSpPr>
          <p:cNvPr id="12" name="Rectangle 11"/>
          <p:cNvSpPr/>
          <p:nvPr/>
        </p:nvSpPr>
        <p:spPr>
          <a:xfrm>
            <a:off x="568225" y="1481845"/>
            <a:ext cx="8352928" cy="3046988"/>
          </a:xfrm>
          <a:prstGeom prst="rect">
            <a:avLst/>
          </a:prstGeom>
        </p:spPr>
        <p:txBody>
          <a:bodyPr wrap="square">
            <a:spAutoFit/>
          </a:bodyPr>
          <a:lstStyle/>
          <a:p>
            <a:pPr marL="342900" indent="-342900" algn="just">
              <a:buFont typeface="Arial" panose="020B0604020202020204" pitchFamily="34" charset="0"/>
              <a:buChar char="•"/>
            </a:pPr>
            <a:r>
              <a:rPr lang="sr-Latn-RS" sz="2400">
                <a:solidFill>
                  <a:srgbClr val="FF0000"/>
                </a:solidFill>
              </a:rPr>
              <a:t>Računarska grafika </a:t>
            </a:r>
            <a:r>
              <a:rPr lang="sr-Latn-RS" sz="2400">
                <a:solidFill>
                  <a:srgbClr val="179A9D"/>
                </a:solidFill>
              </a:rPr>
              <a:t>– se bavi izradom slika i animacija    pomoću računara</a:t>
            </a:r>
          </a:p>
          <a:p>
            <a:pPr marL="342900" indent="-342900" algn="just">
              <a:buFont typeface="Arial" panose="020B0604020202020204" pitchFamily="34" charset="0"/>
              <a:buChar char="•"/>
            </a:pPr>
            <a:r>
              <a:rPr lang="sr-Latn-RS" sz="2400">
                <a:solidFill>
                  <a:srgbClr val="FF0000"/>
                </a:solidFill>
              </a:rPr>
              <a:t>Veštačka inteligencija </a:t>
            </a:r>
            <a:r>
              <a:rPr lang="sr-Latn-RS" sz="2400">
                <a:solidFill>
                  <a:srgbClr val="179A9D"/>
                </a:solidFill>
              </a:rPr>
              <a:t>– se bavi tehnikama kao što su     mašinsko učenje, računarski vid, prepoznavanje slika,      istraživanje podataka itd...</a:t>
            </a:r>
          </a:p>
          <a:p>
            <a:pPr marL="342900" indent="-342900" algn="just">
              <a:buFont typeface="Arial" panose="020B0604020202020204" pitchFamily="34" charset="0"/>
              <a:buChar char="•"/>
            </a:pPr>
            <a:r>
              <a:rPr lang="sr-Latn-RS" sz="2400">
                <a:solidFill>
                  <a:srgbClr val="FF0000"/>
                </a:solidFill>
              </a:rPr>
              <a:t>Baze podataka i informacioni sistemi </a:t>
            </a:r>
            <a:r>
              <a:rPr lang="sr-Latn-RS" sz="2400">
                <a:solidFill>
                  <a:srgbClr val="179A9D"/>
                </a:solidFill>
              </a:rPr>
              <a:t>– se bave                organizacijom velikih količina podataka tako da se one   mogu efikasnije prikupljati i upotrebljavati. </a:t>
            </a:r>
            <a:endParaRPr lang="en-US" sz="2400" dirty="0">
              <a:solidFill>
                <a:srgbClr val="179A9D"/>
              </a:solidFill>
            </a:endParaRPr>
          </a:p>
        </p:txBody>
      </p:sp>
    </p:spTree>
    <p:extLst>
      <p:ext uri="{BB962C8B-B14F-4D97-AF65-F5344CB8AC3E}">
        <p14:creationId xmlns:p14="http://schemas.microsoft.com/office/powerpoint/2010/main" val="1350089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Cover and End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0">
      <a:dk1>
        <a:sysClr val="windowText" lastClr="000000"/>
      </a:dk1>
      <a:lt1>
        <a:sysClr val="window" lastClr="FFFFFF"/>
      </a:lt1>
      <a:dk2>
        <a:srgbClr val="1F497D"/>
      </a:dk2>
      <a:lt2>
        <a:srgbClr val="EEECE1"/>
      </a:lt2>
      <a:accent1>
        <a:srgbClr val="38D4CD"/>
      </a:accent1>
      <a:accent2>
        <a:srgbClr val="16B7B8"/>
      </a:accent2>
      <a:accent3>
        <a:srgbClr val="179A9D"/>
      </a:accent3>
      <a:accent4>
        <a:srgbClr val="38D4CD"/>
      </a:accent4>
      <a:accent5>
        <a:srgbClr val="16B7B8"/>
      </a:accent5>
      <a:accent6>
        <a:srgbClr val="179A9D"/>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6B7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0">
      <a:dk1>
        <a:sysClr val="windowText" lastClr="000000"/>
      </a:dk1>
      <a:lt1>
        <a:sysClr val="window" lastClr="FFFFFF"/>
      </a:lt1>
      <a:dk2>
        <a:srgbClr val="1F497D"/>
      </a:dk2>
      <a:lt2>
        <a:srgbClr val="EEECE1"/>
      </a:lt2>
      <a:accent1>
        <a:srgbClr val="38D4CD"/>
      </a:accent1>
      <a:accent2>
        <a:srgbClr val="16B7B8"/>
      </a:accent2>
      <a:accent3>
        <a:srgbClr val="179A9D"/>
      </a:accent3>
      <a:accent4>
        <a:srgbClr val="38D4CD"/>
      </a:accent4>
      <a:accent5>
        <a:srgbClr val="16B7B8"/>
      </a:accent5>
      <a:accent6>
        <a:srgbClr val="179A9D"/>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3340</TotalTime>
  <Words>2670</Words>
  <Application>Microsoft Office PowerPoint</Application>
  <PresentationFormat>On-screen Show (16:9)</PresentationFormat>
  <Paragraphs>443</Paragraphs>
  <Slides>57</Slides>
  <Notes>4</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57</vt:i4>
      </vt:variant>
    </vt:vector>
  </HeadingPairs>
  <TitlesOfParts>
    <vt:vector size="66" baseType="lpstr">
      <vt:lpstr>맑은 고딕</vt:lpstr>
      <vt:lpstr>Arial</vt:lpstr>
      <vt:lpstr>Century Gothic</vt:lpstr>
      <vt:lpstr>Wingdings</vt:lpstr>
      <vt:lpstr>Cover and End Slide Master</vt:lpstr>
      <vt:lpstr>Contents Slide Master</vt:lpstr>
      <vt:lpstr>Section Break Slide Master</vt:lpstr>
      <vt:lpstr>Vapor Trail</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ISTORIJAT RAČUNARA</vt:lpstr>
      <vt:lpstr>Quipu – prva računaljka</vt:lpstr>
      <vt:lpstr>Abakus</vt:lpstr>
      <vt:lpstr>Mehanički kalkulatori</vt:lpstr>
      <vt:lpstr>Mehanički kalkulatori</vt:lpstr>
      <vt:lpstr>Automatske mašine </vt:lpstr>
      <vt:lpstr>Automatske mašine</vt:lpstr>
      <vt:lpstr>Elektromehanički računari </vt:lpstr>
      <vt:lpstr>Elektronski digitalni računari</vt:lpstr>
      <vt:lpstr>Elektronski digitalni računari</vt:lpstr>
      <vt:lpstr>Elektronski digitalni računari</vt:lpstr>
      <vt:lpstr>Elektronski digitalni računari</vt:lpstr>
      <vt:lpstr>Elektronski digitalni računari</vt:lpstr>
      <vt:lpstr>Elektronski digitalni računari</vt:lpstr>
      <vt:lpstr>Elektronski digitalni računari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Ivan Filipovic</cp:lastModifiedBy>
  <cp:revision>135</cp:revision>
  <dcterms:created xsi:type="dcterms:W3CDTF">2016-12-05T23:26:54Z</dcterms:created>
  <dcterms:modified xsi:type="dcterms:W3CDTF">2023-10-16T12:34:29Z</dcterms:modified>
</cp:coreProperties>
</file>