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71" r:id="rId4"/>
  </p:sldMasterIdLst>
  <p:notesMasterIdLst>
    <p:notesMasterId r:id="rId53"/>
  </p:notesMasterIdLst>
  <p:handoutMasterIdLst>
    <p:handoutMasterId r:id="rId54"/>
  </p:handoutMasterIdLst>
  <p:sldIdLst>
    <p:sldId id="256" r:id="rId5"/>
    <p:sldId id="299" r:id="rId6"/>
    <p:sldId id="261" r:id="rId7"/>
    <p:sldId id="264" r:id="rId8"/>
    <p:sldId id="300" r:id="rId9"/>
    <p:sldId id="301" r:id="rId10"/>
    <p:sldId id="267" r:id="rId11"/>
    <p:sldId id="302" r:id="rId12"/>
    <p:sldId id="303" r:id="rId13"/>
    <p:sldId id="305" r:id="rId14"/>
    <p:sldId id="304" r:id="rId15"/>
    <p:sldId id="306" r:id="rId16"/>
    <p:sldId id="307" r:id="rId17"/>
    <p:sldId id="309" r:id="rId18"/>
    <p:sldId id="310" r:id="rId19"/>
    <p:sldId id="311" r:id="rId20"/>
    <p:sldId id="312" r:id="rId21"/>
    <p:sldId id="313" r:id="rId22"/>
    <p:sldId id="268" r:id="rId23"/>
    <p:sldId id="314" r:id="rId24"/>
    <p:sldId id="315" r:id="rId25"/>
    <p:sldId id="316" r:id="rId26"/>
    <p:sldId id="317" r:id="rId27"/>
    <p:sldId id="319" r:id="rId28"/>
    <p:sldId id="318" r:id="rId29"/>
    <p:sldId id="320" r:id="rId30"/>
    <p:sldId id="321" r:id="rId31"/>
    <p:sldId id="322" r:id="rId32"/>
    <p:sldId id="323" r:id="rId33"/>
    <p:sldId id="325" r:id="rId34"/>
    <p:sldId id="324" r:id="rId35"/>
    <p:sldId id="326" r:id="rId36"/>
    <p:sldId id="327" r:id="rId37"/>
    <p:sldId id="269" r:id="rId38"/>
    <p:sldId id="329" r:id="rId39"/>
    <p:sldId id="328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CD"/>
    <a:srgbClr val="179A9D"/>
    <a:srgbClr val="061D1D"/>
    <a:srgbClr val="DFF8F8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8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4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57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188" y="339502"/>
            <a:ext cx="4450844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188" y="1563638"/>
            <a:ext cx="44508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3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6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19"/>
            <a:ext cx="4000500" cy="301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19"/>
            <a:ext cx="4000500" cy="301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42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84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72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0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38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2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7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 latinLnBrk="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latinLnBrk="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463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9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7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28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19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15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</p:sldLayoutIdLst>
  <p:transition spd="slow"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spd="slow"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087E5E3B-F448-4C82-B5EB-72FB7AEBD8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 latinLnBrk="0"/>
              <a:t>10/7/2018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6FBEE4B6-A666-4CCA-91C3-A70A6357DD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gim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788024" y="4321015"/>
            <a:ext cx="5688632" cy="648072"/>
          </a:xfrm>
          <a:prstGeom prst="parallelogram">
            <a:avLst>
              <a:gd name="adj" fmla="val 8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232" y="497262"/>
            <a:ext cx="6539076" cy="1944216"/>
          </a:xfrm>
        </p:spPr>
        <p:txBody>
          <a:bodyPr/>
          <a:lstStyle/>
          <a:p>
            <a:r>
              <a:rPr lang="sr-Latn-RS" altLang="ko-KR" sz="4400">
                <a:solidFill>
                  <a:srgbClr val="179A9D"/>
                </a:solidFill>
                <a:ea typeface="맑은 고딕" pitchFamily="50" charset="-127"/>
              </a:rPr>
              <a:t>RAČUNARSTVO I INFORMATIKA</a:t>
            </a:r>
            <a:endParaRPr lang="en-US" altLang="ko-KR" sz="4400">
              <a:solidFill>
                <a:srgbClr val="179A9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20072" y="3795886"/>
            <a:ext cx="3816424" cy="57606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Latn-RS" altLang="ko-KR" sz="2800" b="1">
                <a:solidFill>
                  <a:srgbClr val="179A9D"/>
                </a:solidFill>
              </a:rPr>
              <a:t>Ivan Filipović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220072" y="4342088"/>
            <a:ext cx="3802772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sr-Latn-RS" altLang="ko-KR" sz="2800" b="1">
                <a:hlinkClick r:id="rId2"/>
              </a:rPr>
              <a:t>infogim.weebly.com</a:t>
            </a:r>
            <a:endParaRPr lang="sr-Latn-RS" altLang="ko-KR" sz="2800" b="1"/>
          </a:p>
        </p:txBody>
      </p:sp>
      <p:grpSp>
        <p:nvGrpSpPr>
          <p:cNvPr id="6" name="Group 5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2790" y="361101"/>
            <a:ext cx="3045154" cy="576064"/>
          </a:xfrm>
        </p:spPr>
        <p:txBody>
          <a:bodyPr/>
          <a:lstStyle/>
          <a:p>
            <a:r>
              <a:rPr lang="sr-Latn-RS" altLang="ko-KR" b="1">
                <a:solidFill>
                  <a:srgbClr val="179A9D"/>
                </a:solidFill>
              </a:rPr>
              <a:t>Informatika i računarstvo</a:t>
            </a:r>
            <a:endParaRPr lang="ko-KR" altLang="en-US" b="1">
              <a:solidFill>
                <a:srgbClr val="179A9D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43" name="Rectangle 42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1560" y="134761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179A9D"/>
                </a:solidFill>
              </a:rPr>
              <a:t>		</a:t>
            </a:r>
            <a:r>
              <a:rPr lang="sr-Latn-RS" sz="2400">
                <a:solidFill>
                  <a:srgbClr val="179A9D"/>
                </a:solidFill>
              </a:rPr>
              <a:t> se bavi isključivo računarima! Proučavanjem </a:t>
            </a:r>
            <a:r>
              <a:rPr lang="en-US" sz="2400">
                <a:solidFill>
                  <a:srgbClr val="179A9D"/>
                </a:solidFill>
              </a:rPr>
              <a:t> </a:t>
            </a:r>
            <a:r>
              <a:rPr lang="sr-Latn-RS" sz="2400">
                <a:solidFill>
                  <a:srgbClr val="179A9D"/>
                </a:solidFill>
              </a:rPr>
              <a:t>teorije i prakse procesa računanja, proučavanjem i izradom računara i njihovom praktičnom primenom.</a:t>
            </a:r>
            <a:endParaRPr lang="sr-Cyrl-CS" sz="2400">
              <a:solidFill>
                <a:srgbClr val="179A9D"/>
              </a:solidFill>
            </a:endParaRPr>
          </a:p>
          <a:p>
            <a:pPr algn="just"/>
            <a:r>
              <a:rPr lang="sr-Latn-RS" sz="2400">
                <a:solidFill>
                  <a:srgbClr val="179A9D"/>
                </a:solidFill>
              </a:rPr>
              <a:t>Oblasti računarstva</a:t>
            </a:r>
            <a:r>
              <a:rPr lang="sr-Cyrl-CS" sz="2400">
                <a:solidFill>
                  <a:srgbClr val="179A9D"/>
                </a:solidFill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Hardversko inženjerstvo </a:t>
            </a:r>
            <a:r>
              <a:rPr lang="sr-Latn-RS" sz="2400">
                <a:solidFill>
                  <a:srgbClr val="179A9D"/>
                </a:solidFill>
              </a:rPr>
              <a:t>– obuhvata razvoj računara i računarskih 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Softversko inženjerstvo </a:t>
            </a:r>
            <a:r>
              <a:rPr lang="sr-Latn-RS" sz="2400">
                <a:solidFill>
                  <a:srgbClr val="179A9D"/>
                </a:solidFill>
              </a:rPr>
              <a:t>– se bavi osmišljavanjem,      pravljenjem i održavanjem složenih računarskih          programa i programskih sistema</a:t>
            </a:r>
            <a:endParaRPr lang="en-US" sz="2400" dirty="0">
              <a:solidFill>
                <a:srgbClr val="179A9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>
                <a:solidFill>
                  <a:srgbClr val="FF0000"/>
                </a:solidFill>
              </a:rPr>
              <a:t>Računarstvo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32603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2790" y="361101"/>
            <a:ext cx="3045154" cy="576064"/>
          </a:xfrm>
        </p:spPr>
        <p:txBody>
          <a:bodyPr/>
          <a:lstStyle/>
          <a:p>
            <a:r>
              <a:rPr lang="sr-Latn-RS" altLang="ko-KR" b="1">
                <a:solidFill>
                  <a:srgbClr val="179A9D"/>
                </a:solidFill>
              </a:rPr>
              <a:t>Informatika i računarstvo</a:t>
            </a:r>
            <a:endParaRPr lang="ko-KR" altLang="en-US" b="1">
              <a:solidFill>
                <a:srgbClr val="179A9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8225" y="1481845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Računarska grafika </a:t>
            </a:r>
            <a:r>
              <a:rPr lang="sr-Latn-RS" sz="2400">
                <a:solidFill>
                  <a:srgbClr val="179A9D"/>
                </a:solidFill>
              </a:rPr>
              <a:t>– se bavi izradom slika i animacija    pomoću računara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Veštačka inteligencija </a:t>
            </a:r>
            <a:r>
              <a:rPr lang="sr-Latn-RS" sz="2400">
                <a:solidFill>
                  <a:srgbClr val="179A9D"/>
                </a:solidFill>
              </a:rPr>
              <a:t>– se bavi tehnikama kao što su     mašinsko učenje, računarski vid, prepoznavanje slika,      istraživanje podataka itd...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Baze podataka i informacioni sistemi </a:t>
            </a:r>
            <a:r>
              <a:rPr lang="sr-Latn-RS" sz="2400">
                <a:solidFill>
                  <a:srgbClr val="179A9D"/>
                </a:solidFill>
              </a:rPr>
              <a:t>– se bave                organizacijom velikih količina podataka tako da se one   mogu efikasnije prikupljati i upotrebljavati. </a:t>
            </a:r>
            <a:endParaRPr lang="en-US" sz="2400" dirty="0">
              <a:solidFill>
                <a:srgbClr val="179A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89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2790" y="361101"/>
            <a:ext cx="3045154" cy="576064"/>
          </a:xfrm>
        </p:spPr>
        <p:txBody>
          <a:bodyPr/>
          <a:lstStyle/>
          <a:p>
            <a:r>
              <a:rPr lang="sr-Latn-RS" altLang="ko-KR" b="1">
                <a:solidFill>
                  <a:srgbClr val="179A9D"/>
                </a:solidFill>
              </a:rPr>
              <a:t>Informatika i računarstvo</a:t>
            </a:r>
            <a:endParaRPr lang="ko-KR" altLang="en-US" b="1">
              <a:solidFill>
                <a:srgbClr val="179A9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8225" y="148184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Računarske mreže </a:t>
            </a:r>
            <a:r>
              <a:rPr lang="sr-Latn-RS" sz="2400">
                <a:solidFill>
                  <a:srgbClr val="179A9D"/>
                </a:solidFill>
              </a:rPr>
              <a:t>– se bave povezivanjem više računara da bi bila moguća razmena podataka između njih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2400">
                <a:solidFill>
                  <a:srgbClr val="FF0000"/>
                </a:solidFill>
              </a:rPr>
              <a:t>Kriptografija i zaštita </a:t>
            </a:r>
            <a:r>
              <a:rPr lang="sr-Latn-RS" sz="2400">
                <a:solidFill>
                  <a:srgbClr val="179A9D"/>
                </a:solidFill>
              </a:rPr>
              <a:t>– se bave razvojem tehnika za zaštitu podataka od neovlašćenog pristupa</a:t>
            </a:r>
            <a:endParaRPr lang="sr-Cyrl-CS" sz="2400" dirty="0">
              <a:solidFill>
                <a:srgbClr val="179A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 flipV="1">
            <a:off x="6948264" y="0"/>
            <a:ext cx="0" cy="5143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10"/>
          <p:cNvSpPr txBox="1"/>
          <p:nvPr/>
        </p:nvSpPr>
        <p:spPr bwMode="auto">
          <a:xfrm>
            <a:off x="2411761" y="285255"/>
            <a:ext cx="3543690" cy="7163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sr-Latn-RS" sz="2400" b="1" dirty="0" err="1">
                <a:solidFill>
                  <a:srgbClr val="38D4CD"/>
                </a:solidFill>
              </a:rPr>
              <a:t>Vrste</a:t>
            </a:r>
            <a:r>
              <a:rPr lang="en-US" altLang="sr-Latn-RS" sz="2400" b="1" dirty="0">
                <a:solidFill>
                  <a:srgbClr val="38D4CD"/>
                </a:solidFill>
              </a:rPr>
              <a:t> </a:t>
            </a:r>
            <a:r>
              <a:rPr lang="en-US" altLang="sr-Latn-RS" sz="2400" b="1" dirty="0" err="1">
                <a:solidFill>
                  <a:srgbClr val="38D4CD"/>
                </a:solidFill>
              </a:rPr>
              <a:t>brojnih</a:t>
            </a:r>
            <a:r>
              <a:rPr lang="en-US" altLang="sr-Latn-RS" sz="2400" b="1" dirty="0">
                <a:solidFill>
                  <a:srgbClr val="38D4CD"/>
                </a:solidFill>
              </a:rPr>
              <a:t> </a:t>
            </a:r>
            <a:r>
              <a:rPr lang="en-US" altLang="sr-Latn-RS" sz="2400" b="1" dirty="0" err="1">
                <a:solidFill>
                  <a:srgbClr val="38D4CD"/>
                </a:solidFill>
              </a:rPr>
              <a:t>sistema</a:t>
            </a:r>
            <a:endParaRPr lang="en-US" altLang="sr-Latn-RS" sz="2400" b="1" dirty="0">
              <a:solidFill>
                <a:srgbClr val="38D4CD"/>
              </a:solidFill>
            </a:endParaRPr>
          </a:p>
        </p:txBody>
      </p:sp>
      <p:sp>
        <p:nvSpPr>
          <p:cNvPr id="27" name="TextBox 10"/>
          <p:cNvSpPr txBox="1"/>
          <p:nvPr/>
        </p:nvSpPr>
        <p:spPr bwMode="auto">
          <a:xfrm>
            <a:off x="0" y="1275606"/>
            <a:ext cx="5883364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2800" b="1" dirty="0">
                <a:solidFill>
                  <a:srgbClr val="179A9D"/>
                </a:solidFill>
                <a:cs typeface="Arial" pitchFamily="34" charset="0"/>
              </a:rPr>
              <a:t>Prevođenje brojeva iz jednog u drugi brojni sistem</a:t>
            </a:r>
            <a:endParaRPr lang="en-US" altLang="ko-KR" sz="2800" b="1" dirty="0">
              <a:solidFill>
                <a:srgbClr val="179A9D"/>
              </a:solidFill>
              <a:cs typeface="Arial" pitchFamily="34" charset="0"/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251521" y="2486268"/>
            <a:ext cx="5631844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3200" b="1" dirty="0">
                <a:solidFill>
                  <a:srgbClr val="179A9D"/>
                </a:solidFill>
                <a:cs typeface="Arial" pitchFamily="34" charset="0"/>
              </a:rPr>
              <a:t>Računske operacije nad binarnim brojevima</a:t>
            </a:r>
            <a:endParaRPr lang="en-US" altLang="ko-KR" sz="3200" b="1" dirty="0">
              <a:solidFill>
                <a:srgbClr val="179A9D"/>
              </a:solidFill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485563" y="3867894"/>
            <a:ext cx="5397801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2800" b="1" dirty="0">
                <a:solidFill>
                  <a:srgbClr val="179A9D"/>
                </a:solidFill>
                <a:cs typeface="Arial" pitchFamily="34" charset="0"/>
              </a:rPr>
              <a:t>Predstavljanje podataka u memoriji računara</a:t>
            </a:r>
            <a:endParaRPr lang="en-US" altLang="ko-KR" sz="2800" b="1" dirty="0">
              <a:solidFill>
                <a:srgbClr val="179A9D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00592" y="1800279"/>
            <a:ext cx="2072934" cy="1126822"/>
            <a:chOff x="7699001" y="694043"/>
            <a:chExt cx="2072934" cy="1126822"/>
          </a:xfrm>
        </p:grpSpPr>
        <p:sp>
          <p:nvSpPr>
            <p:cNvPr id="11" name="Left Arrow 10"/>
            <p:cNvSpPr/>
            <p:nvPr/>
          </p:nvSpPr>
          <p:spPr>
            <a:xfrm rot="1199524">
              <a:off x="7699001" y="694043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30360" y="784165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01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00592" y="3101112"/>
            <a:ext cx="2072934" cy="1126822"/>
            <a:chOff x="8172400" y="2576510"/>
            <a:chExt cx="2072934" cy="1126822"/>
          </a:xfrm>
        </p:grpSpPr>
        <p:sp>
          <p:nvSpPr>
            <p:cNvPr id="46" name="Left Arrow 45"/>
            <p:cNvSpPr/>
            <p:nvPr/>
          </p:nvSpPr>
          <p:spPr>
            <a:xfrm rot="1199524">
              <a:off x="8172400" y="2576510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67277" y="2622238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02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00591" y="4325248"/>
            <a:ext cx="2072934" cy="1126822"/>
            <a:chOff x="7699001" y="694043"/>
            <a:chExt cx="2072934" cy="1126822"/>
          </a:xfrm>
        </p:grpSpPr>
        <p:sp>
          <p:nvSpPr>
            <p:cNvPr id="55" name="Left Arrow 54"/>
            <p:cNvSpPr/>
            <p:nvPr/>
          </p:nvSpPr>
          <p:spPr>
            <a:xfrm rot="1199524">
              <a:off x="7699001" y="694043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30360" y="784165"/>
              <a:ext cx="639919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03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26493" y="5549384"/>
            <a:ext cx="2072934" cy="1126822"/>
            <a:chOff x="9592381" y="1290700"/>
            <a:chExt cx="2072934" cy="1126822"/>
          </a:xfrm>
        </p:grpSpPr>
        <p:sp>
          <p:nvSpPr>
            <p:cNvPr id="58" name="Left Arrow 57"/>
            <p:cNvSpPr/>
            <p:nvPr/>
          </p:nvSpPr>
          <p:spPr>
            <a:xfrm rot="1199524">
              <a:off x="9592381" y="1290700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819120" y="1380822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04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5400000">
            <a:off x="4668191" y="1267777"/>
            <a:ext cx="6804248" cy="2205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695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-2.96296E-6 L -0.43941 -0.241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-122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99E-6 L -0.43941 -0.28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141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09 L -0.43403 -0.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-149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0494E-6 L -0.44236 -0.2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-14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3888432" cy="576064"/>
          </a:xfrm>
        </p:spPr>
        <p:txBody>
          <a:bodyPr/>
          <a:lstStyle/>
          <a:p>
            <a:r>
              <a:rPr lang="sr-Latn-RS" b="1" dirty="0">
                <a:solidFill>
                  <a:srgbClr val="38D4CD"/>
                </a:solidFill>
              </a:rPr>
              <a:t>Brojni sistemi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3799C-6703-4DB9-9C48-C2B78D10F382}"/>
              </a:ext>
            </a:extLst>
          </p:cNvPr>
          <p:cNvSpPr/>
          <p:nvPr/>
        </p:nvSpPr>
        <p:spPr>
          <a:xfrm>
            <a:off x="899592" y="742295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FontTx/>
              <a:buNone/>
            </a:pPr>
            <a:r>
              <a:rPr lang="sr-Latn-CS" altLang="sr-Latn-RS" sz="2400" b="1" dirty="0">
                <a:solidFill>
                  <a:srgbClr val="38D4CD"/>
                </a:solidFill>
              </a:rPr>
              <a:t>Def:  Način predstavljanja brojeva skupom simbola</a:t>
            </a:r>
            <a:br>
              <a:rPr lang="sr-Latn-CS" altLang="sr-Latn-RS" sz="2400" b="1" dirty="0">
                <a:solidFill>
                  <a:srgbClr val="38D4CD"/>
                </a:solidFill>
              </a:rPr>
            </a:br>
            <a:r>
              <a:rPr lang="sr-Latn-CS" altLang="sr-Latn-RS" sz="2400" b="1" dirty="0">
                <a:solidFill>
                  <a:srgbClr val="38D4CD"/>
                </a:solidFill>
              </a:rPr>
              <a:t>         koji se  nazivaju cifre</a:t>
            </a:r>
          </a:p>
          <a:p>
            <a:pPr marL="381000" indent="-381000">
              <a:buFontTx/>
              <a:buNone/>
            </a:pPr>
            <a:endParaRPr lang="sr-Latn-CS" altLang="sr-Latn-RS" sz="2400" dirty="0">
              <a:solidFill>
                <a:srgbClr val="38D4CD"/>
              </a:solidFill>
            </a:endParaRPr>
          </a:p>
          <a:p>
            <a:pPr marL="381000" indent="-381000">
              <a:buFontTx/>
              <a:buNone/>
            </a:pPr>
            <a:endParaRPr lang="sr-Latn-CS" altLang="sr-Latn-RS" sz="2400" dirty="0">
              <a:solidFill>
                <a:srgbClr val="38D4CD"/>
              </a:solidFill>
            </a:endParaRPr>
          </a:p>
          <a:p>
            <a:pPr marL="381000" indent="-381000">
              <a:buFontTx/>
              <a:buNone/>
            </a:pPr>
            <a:r>
              <a:rPr lang="sr-Latn-CS" altLang="sr-Latn-RS" sz="2400" dirty="0">
                <a:solidFill>
                  <a:srgbClr val="38D4CD"/>
                </a:solidFill>
              </a:rPr>
              <a:t>    </a:t>
            </a:r>
            <a:r>
              <a:rPr lang="sr-Cyrl-CS" altLang="sr-Latn-RS" sz="2400" b="1" dirty="0">
                <a:solidFill>
                  <a:srgbClr val="38D4CD"/>
                </a:solidFill>
              </a:rPr>
              <a:t>Svi poznati brojni sistemi mogu se podeliti</a:t>
            </a:r>
            <a:r>
              <a:rPr lang="sr-Latn-CS" altLang="sr-Latn-RS" sz="2400" b="1" dirty="0">
                <a:solidFill>
                  <a:srgbClr val="38D4CD"/>
                </a:solidFill>
              </a:rPr>
              <a:t/>
            </a:r>
            <a:br>
              <a:rPr lang="sr-Latn-CS" altLang="sr-Latn-RS" sz="2400" b="1" dirty="0">
                <a:solidFill>
                  <a:srgbClr val="38D4CD"/>
                </a:solidFill>
              </a:rPr>
            </a:br>
            <a:r>
              <a:rPr lang="sr-Cyrl-CS" altLang="sr-Latn-RS" sz="2400" b="1" dirty="0">
                <a:solidFill>
                  <a:srgbClr val="38D4CD"/>
                </a:solidFill>
              </a:rPr>
              <a:t>u </a:t>
            </a:r>
            <a:r>
              <a:rPr lang="sr-Cyrl-CS" altLang="sr-Latn-RS" sz="2400" b="1" dirty="0">
                <a:solidFill>
                  <a:srgbClr val="FF0000"/>
                </a:solidFill>
              </a:rPr>
              <a:t>dve</a:t>
            </a:r>
            <a:r>
              <a:rPr lang="sr-Cyrl-CS" altLang="sr-Latn-RS" sz="2400" b="1" dirty="0">
                <a:solidFill>
                  <a:srgbClr val="38D4CD"/>
                </a:solidFill>
              </a:rPr>
              <a:t> osnovne grupe: </a:t>
            </a:r>
            <a:endParaRPr lang="en-US" altLang="sr-Latn-RS" sz="2400" b="1" dirty="0">
              <a:solidFill>
                <a:srgbClr val="38D4CD"/>
              </a:solidFill>
            </a:endParaRPr>
          </a:p>
          <a:p>
            <a:pPr marL="381000" indent="-381000">
              <a:buFontTx/>
              <a:buNone/>
            </a:pPr>
            <a:endParaRPr lang="en-US" altLang="sr-Latn-RS" sz="2400" b="1" dirty="0">
              <a:solidFill>
                <a:srgbClr val="38D4CD"/>
              </a:solidFill>
            </a:endParaRPr>
          </a:p>
          <a:p>
            <a:pPr marL="1752600" lvl="3" indent="-381000">
              <a:buFontTx/>
              <a:buAutoNum type="arabicPeriod"/>
            </a:pPr>
            <a:r>
              <a:rPr lang="sr-Cyrl-CS" altLang="sr-Latn-RS" sz="3200" b="1" dirty="0">
                <a:solidFill>
                  <a:srgbClr val="38D4CD"/>
                </a:solidFill>
              </a:rPr>
              <a:t>Pozicioni</a:t>
            </a:r>
          </a:p>
          <a:p>
            <a:pPr marL="1752600" lvl="3" indent="-381000">
              <a:buFontTx/>
              <a:buAutoNum type="arabicPeriod"/>
            </a:pPr>
            <a:r>
              <a:rPr lang="sr-Cyrl-CS" altLang="sr-Latn-RS" sz="3200" b="1" dirty="0">
                <a:solidFill>
                  <a:srgbClr val="38D4CD"/>
                </a:solidFill>
              </a:rPr>
              <a:t>Nepozicioni</a:t>
            </a:r>
            <a:endParaRPr lang="sr-Latn-CS" altLang="sr-Latn-RS" sz="3200" b="1" dirty="0">
              <a:solidFill>
                <a:srgbClr val="38D4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5904656" cy="576064"/>
          </a:xfrm>
        </p:spPr>
        <p:txBody>
          <a:bodyPr/>
          <a:lstStyle/>
          <a:p>
            <a:r>
              <a:rPr lang="sr-Latn-RS" b="1" dirty="0">
                <a:solidFill>
                  <a:srgbClr val="38D4CD"/>
                </a:solidFill>
              </a:rPr>
              <a:t>Nepozicioni brojni sistem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344A19-D120-4F61-ACA5-86053B385483}"/>
              </a:ext>
            </a:extLst>
          </p:cNvPr>
          <p:cNvSpPr/>
          <p:nvPr/>
        </p:nvSpPr>
        <p:spPr>
          <a:xfrm>
            <a:off x="539552" y="680035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endParaRPr lang="sr-Latn-CS" altLang="sr-Latn-RS" b="1" dirty="0"/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sr-Cyrl-CS" altLang="sr-Latn-RS" b="1" dirty="0">
                <a:solidFill>
                  <a:srgbClr val="38D4CD"/>
                </a:solidFill>
              </a:rPr>
              <a:t>Cifre ovakvih sistema iskazuju uvek istu vrednost, bez obzira na kom mestu se nalaze u broju. </a:t>
            </a:r>
            <a:endParaRPr lang="en-US" altLang="sr-Latn-RS" b="1" dirty="0">
              <a:solidFill>
                <a:srgbClr val="38D4CD"/>
              </a:solidFill>
            </a:endParaRPr>
          </a:p>
          <a:p>
            <a:pPr marL="271463" indent="-271463">
              <a:buFont typeface="Wingdings" panose="05000000000000000000" pitchFamily="2" charset="2"/>
              <a:buNone/>
            </a:pPr>
            <a:r>
              <a:rPr lang="en-US" altLang="sr-Latn-RS" b="1" dirty="0"/>
              <a:t/>
            </a:r>
            <a:br>
              <a:rPr lang="en-US" altLang="sr-Latn-RS" b="1" dirty="0"/>
            </a:br>
            <a:endParaRPr lang="en-US" altLang="sr-Latn-RS" b="1" dirty="0"/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sr-Cyrl-CS" altLang="sr-Latn-RS" b="1" dirty="0">
                <a:solidFill>
                  <a:srgbClr val="38D4CD"/>
                </a:solidFill>
              </a:rPr>
              <a:t>Tipičan primer ovakvog sistema je nama svima poznati </a:t>
            </a:r>
            <a:r>
              <a:rPr lang="sr-Cyrl-CS" altLang="sr-Latn-RS" b="1" u="sng" dirty="0">
                <a:solidFill>
                  <a:srgbClr val="38D4CD"/>
                </a:solidFill>
              </a:rPr>
              <a:t>rimski</a:t>
            </a:r>
            <a:r>
              <a:rPr lang="sr-Cyrl-CS" altLang="sr-Latn-RS" b="1" dirty="0">
                <a:solidFill>
                  <a:srgbClr val="38D4CD"/>
                </a:solidFill>
              </a:rPr>
              <a:t> brojni sistem:</a:t>
            </a:r>
            <a:endParaRPr lang="en-US" altLang="sr-Latn-RS" b="1" dirty="0">
              <a:solidFill>
                <a:srgbClr val="38D4CD"/>
              </a:solidFill>
            </a:endParaRPr>
          </a:p>
          <a:p>
            <a:pPr marL="271463" indent="-271463">
              <a:buFontTx/>
              <a:buNone/>
            </a:pPr>
            <a:endParaRPr lang="sr-Cyrl-CS" altLang="sr-Latn-RS" b="1" dirty="0"/>
          </a:p>
          <a:p>
            <a:pPr marL="271463" indent="-271463">
              <a:buFontTx/>
              <a:buNone/>
            </a:pPr>
            <a:r>
              <a:rPr lang="en-US" altLang="sr-Latn-RS" b="1" dirty="0"/>
              <a:t>			</a:t>
            </a:r>
            <a:r>
              <a:rPr lang="sr-Cyrl-CS" altLang="sr-Latn-RS" b="1" dirty="0">
                <a:solidFill>
                  <a:srgbClr val="FF0000"/>
                </a:solidFill>
              </a:rPr>
              <a:t>I,    V,    X,    L,    C,    D</a:t>
            </a:r>
            <a:r>
              <a:rPr lang="sr-Latn-CS" altLang="sr-Latn-RS" b="1" dirty="0">
                <a:solidFill>
                  <a:srgbClr val="FF0000"/>
                </a:solidFill>
              </a:rPr>
              <a:t>,    </a:t>
            </a:r>
            <a:r>
              <a:rPr lang="sr-Cyrl-CS" altLang="sr-Latn-RS" b="1" dirty="0">
                <a:solidFill>
                  <a:srgbClr val="FF0000"/>
                </a:solidFill>
              </a:rPr>
              <a:t>M</a:t>
            </a:r>
            <a:endParaRPr lang="en-US" altLang="sr-Latn-RS" b="1" dirty="0">
              <a:solidFill>
                <a:srgbClr val="FF0000"/>
              </a:solidFill>
            </a:endParaRPr>
          </a:p>
          <a:p>
            <a:pPr marL="271463" indent="-271463">
              <a:buFontTx/>
              <a:buNone/>
            </a:pPr>
            <a:endParaRPr lang="sr-Cyrl-CS" altLang="sr-Latn-RS" dirty="0">
              <a:solidFill>
                <a:srgbClr val="FF0000"/>
              </a:solidFill>
            </a:endParaRPr>
          </a:p>
          <a:p>
            <a:pPr marL="271463" indent="-271463">
              <a:buFontTx/>
              <a:buNone/>
            </a:pPr>
            <a:r>
              <a:rPr lang="en-US" altLang="sr-Latn-RS" b="1" dirty="0"/>
              <a:t>	</a:t>
            </a:r>
            <a:r>
              <a:rPr lang="sr-Cyrl-CS" altLang="sr-Latn-RS" b="1" dirty="0">
                <a:solidFill>
                  <a:srgbClr val="38D4CD"/>
                </a:solidFill>
              </a:rPr>
              <a:t>i imaju dekadne vrednosti:  </a:t>
            </a:r>
            <a:r>
              <a:rPr lang="sr-Cyrl-CS" altLang="sr-Latn-RS" b="1" dirty="0">
                <a:solidFill>
                  <a:srgbClr val="FF0000"/>
                </a:solidFill>
              </a:rPr>
              <a:t>1, 5, 10, 50, 100, 500 i 1000</a:t>
            </a:r>
            <a:r>
              <a:rPr lang="sr-Cyrl-CS" altLang="sr-Latn-RS" b="1" dirty="0">
                <a:solidFill>
                  <a:schemeClr val="accent2"/>
                </a:solidFill>
              </a:rPr>
              <a:t>.</a:t>
            </a:r>
            <a:endParaRPr lang="en-US" altLang="sr-Latn-RS" b="1" dirty="0">
              <a:solidFill>
                <a:schemeClr val="accent2"/>
              </a:solidFill>
            </a:endParaRPr>
          </a:p>
          <a:p>
            <a:pPr marL="271463" indent="-271463">
              <a:buFontTx/>
              <a:buNone/>
            </a:pPr>
            <a:endParaRPr lang="sr-Latn-CS" altLang="sr-Latn-RS" dirty="0"/>
          </a:p>
        </p:txBody>
      </p:sp>
    </p:spTree>
    <p:extLst>
      <p:ext uri="{BB962C8B-B14F-4D97-AF65-F5344CB8AC3E}">
        <p14:creationId xmlns:p14="http://schemas.microsoft.com/office/powerpoint/2010/main" val="3719621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5904656" cy="576064"/>
          </a:xfrm>
        </p:spPr>
        <p:txBody>
          <a:bodyPr/>
          <a:lstStyle/>
          <a:p>
            <a:r>
              <a:rPr lang="sr-Latn-RS" b="1" dirty="0">
                <a:solidFill>
                  <a:srgbClr val="38D4CD"/>
                </a:solidFill>
              </a:rPr>
              <a:t>Nepozicioni brojni sistem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344A19-D120-4F61-ACA5-86053B385483}"/>
              </a:ext>
            </a:extLst>
          </p:cNvPr>
          <p:cNvSpPr/>
          <p:nvPr/>
        </p:nvSpPr>
        <p:spPr>
          <a:xfrm>
            <a:off x="-36512" y="680035"/>
            <a:ext cx="9180512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endParaRPr lang="sr-Latn-CS" altLang="sr-Latn-RS" b="1" dirty="0"/>
          </a:p>
          <a:p>
            <a:pPr marL="271463" indent="-27146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 b="1" dirty="0">
                <a:solidFill>
                  <a:srgbClr val="38D4CD"/>
                </a:solidFill>
              </a:rPr>
              <a:t>Pravila za pisanje i čitanje brojeva, sastavljenih od </a:t>
            </a:r>
            <a:r>
              <a:rPr lang="sr-Cyrl-CS" altLang="sr-Latn-RS" b="1" u="sng" dirty="0">
                <a:solidFill>
                  <a:srgbClr val="38D4CD"/>
                </a:solidFill>
              </a:rPr>
              <a:t>rimskih cifara</a:t>
            </a:r>
            <a:r>
              <a:rPr lang="sr-Cyrl-CS" altLang="sr-Latn-RS" b="1" dirty="0">
                <a:solidFill>
                  <a:srgbClr val="38D4CD"/>
                </a:solidFill>
              </a:rPr>
              <a:t>, mogu se iskazati na sledeći način:</a:t>
            </a:r>
            <a:endParaRPr lang="en-US" altLang="sr-Latn-RS" b="1" dirty="0">
              <a:solidFill>
                <a:srgbClr val="38D4CD"/>
              </a:solidFill>
            </a:endParaRPr>
          </a:p>
          <a:p>
            <a:pPr marL="271463" indent="-271463">
              <a:lnSpc>
                <a:spcPct val="90000"/>
              </a:lnSpc>
              <a:buFontTx/>
              <a:buNone/>
            </a:pPr>
            <a:endParaRPr lang="sr-Cyrl-CS" altLang="sr-Latn-RS" b="1" dirty="0"/>
          </a:p>
          <a:p>
            <a:pPr>
              <a:lnSpc>
                <a:spcPct val="90000"/>
              </a:lnSpc>
            </a:pPr>
            <a:r>
              <a:rPr lang="en-US" altLang="sr-Latn-RS" b="1" dirty="0">
                <a:solidFill>
                  <a:srgbClr val="38D4CD"/>
                </a:solidFill>
              </a:rPr>
              <a:t>N</a:t>
            </a:r>
            <a:r>
              <a:rPr lang="sr-Cyrl-CS" altLang="sr-Latn-RS" b="1" dirty="0">
                <a:solidFill>
                  <a:srgbClr val="38D4CD"/>
                </a:solidFill>
              </a:rPr>
              <a:t>iz istih cifara u broju predstavlja vrednost jednaku njihovom zbiru, na</a:t>
            </a:r>
            <a:r>
              <a:rPr lang="en-US" altLang="sr-Latn-RS" b="1" dirty="0">
                <a:solidFill>
                  <a:srgbClr val="38D4CD"/>
                </a:solidFill>
              </a:rPr>
              <a:t> </a:t>
            </a:r>
            <a:r>
              <a:rPr lang="sr-Cyrl-CS" altLang="sr-Latn-RS" b="1" dirty="0">
                <a:solidFill>
                  <a:srgbClr val="38D4CD"/>
                </a:solidFill>
              </a:rPr>
              <a:t>primer:</a:t>
            </a:r>
            <a:r>
              <a:rPr lang="sr-Latn-CS" altLang="sr-Latn-RS" b="1" dirty="0"/>
              <a:t/>
            </a:r>
            <a:br>
              <a:rPr lang="sr-Latn-CS" altLang="sr-Latn-RS" b="1" dirty="0"/>
            </a:br>
            <a:endParaRPr lang="sr-Cyrl-CS" altLang="sr-Latn-RS" b="1" dirty="0"/>
          </a:p>
          <a:p>
            <a:pPr marL="271463" indent="-271463" algn="ctr">
              <a:lnSpc>
                <a:spcPct val="90000"/>
              </a:lnSpc>
              <a:buFontTx/>
              <a:buNone/>
            </a:pPr>
            <a:r>
              <a:rPr lang="de-DE" altLang="sr-Latn-RS" b="1" dirty="0">
                <a:solidFill>
                  <a:srgbClr val="FF0000"/>
                </a:solidFill>
              </a:rPr>
              <a:t>II</a:t>
            </a:r>
            <a:r>
              <a:rPr lang="sr-Cyrl-CS" altLang="sr-Latn-RS" b="1" dirty="0">
                <a:solidFill>
                  <a:srgbClr val="FF0000"/>
                </a:solidFill>
              </a:rPr>
              <a:t>	 ima vrednost 	</a:t>
            </a:r>
            <a:r>
              <a:rPr lang="sr-Latn-CS" altLang="sr-Latn-RS" b="1" dirty="0">
                <a:solidFill>
                  <a:srgbClr val="FF0000"/>
                </a:solidFill>
              </a:rPr>
              <a:t>2</a:t>
            </a:r>
            <a:br>
              <a:rPr lang="sr-Latn-CS" altLang="sr-Latn-RS" b="1" dirty="0">
                <a:solidFill>
                  <a:srgbClr val="FF0000"/>
                </a:solidFill>
              </a:rPr>
            </a:br>
            <a:endParaRPr lang="sr-Latn-CS" altLang="sr-Latn-RS" b="1" dirty="0"/>
          </a:p>
          <a:p>
            <a:pPr>
              <a:lnSpc>
                <a:spcPct val="90000"/>
              </a:lnSpc>
            </a:pPr>
            <a:r>
              <a:rPr lang="sr-Latn-CS" altLang="sr-Latn-RS" b="1" dirty="0">
                <a:solidFill>
                  <a:srgbClr val="38D4CD"/>
                </a:solidFill>
              </a:rPr>
              <a:t>Dve cifre od </a:t>
            </a:r>
            <a:r>
              <a:rPr lang="sr-Cyrl-CS" altLang="sr-Latn-RS" b="1" dirty="0">
                <a:solidFill>
                  <a:srgbClr val="38D4CD"/>
                </a:solidFill>
              </a:rPr>
              <a:t>kojih se manja nalazi levo od veće, predstavljaju vrednost jednaku razlici veće i manje, na primer: </a:t>
            </a:r>
            <a:r>
              <a:rPr lang="sr-Latn-CS" altLang="sr-Latn-RS" b="1" dirty="0"/>
              <a:t/>
            </a:r>
            <a:br>
              <a:rPr lang="sr-Latn-CS" altLang="sr-Latn-RS" b="1" dirty="0"/>
            </a:br>
            <a:endParaRPr lang="en-US" altLang="sr-Latn-RS" b="1" dirty="0"/>
          </a:p>
          <a:p>
            <a:pPr marL="271463" indent="-271463" algn="ctr">
              <a:lnSpc>
                <a:spcPct val="90000"/>
              </a:lnSpc>
              <a:buFontTx/>
              <a:buNone/>
            </a:pPr>
            <a:r>
              <a:rPr lang="de-DE" altLang="sr-Latn-RS" b="1" dirty="0">
                <a:solidFill>
                  <a:srgbClr val="FF0000"/>
                </a:solidFill>
              </a:rPr>
              <a:t>IV 	</a:t>
            </a:r>
            <a:r>
              <a:rPr lang="sr-Cyrl-CS" altLang="sr-Latn-RS" b="1" dirty="0">
                <a:solidFill>
                  <a:srgbClr val="FF0000"/>
                </a:solidFill>
              </a:rPr>
              <a:t>ima vrednost 	</a:t>
            </a:r>
            <a:r>
              <a:rPr lang="de-DE" altLang="sr-Latn-RS" b="1" dirty="0">
                <a:solidFill>
                  <a:srgbClr val="FF0000"/>
                </a:solidFill>
              </a:rPr>
              <a:t>4</a:t>
            </a:r>
            <a:endParaRPr lang="de-DE" altLang="sr-Latn-RS" b="1" dirty="0"/>
          </a:p>
          <a:p>
            <a:pPr marL="271463" indent="-271463">
              <a:lnSpc>
                <a:spcPct val="90000"/>
              </a:lnSpc>
              <a:buFontTx/>
              <a:buNone/>
            </a:pPr>
            <a:endParaRPr lang="de-DE" altLang="sr-Latn-RS" b="1" dirty="0"/>
          </a:p>
          <a:p>
            <a:pPr>
              <a:lnSpc>
                <a:spcPct val="90000"/>
              </a:lnSpc>
            </a:pPr>
            <a:r>
              <a:rPr lang="en-US" altLang="sr-Latn-RS" b="1" dirty="0">
                <a:solidFill>
                  <a:srgbClr val="38D4CD"/>
                </a:solidFill>
              </a:rPr>
              <a:t>D</a:t>
            </a:r>
            <a:r>
              <a:rPr lang="sr-Cyrl-CS" altLang="sr-Latn-RS" b="1" dirty="0">
                <a:solidFill>
                  <a:srgbClr val="38D4CD"/>
                </a:solidFill>
              </a:rPr>
              <a:t>ve cifre od kojih se manja nalazi desno od veće, predstavljaju vrednost </a:t>
            </a:r>
            <a:r>
              <a:rPr lang="de-DE" altLang="sr-Latn-RS" b="1" dirty="0">
                <a:solidFill>
                  <a:srgbClr val="38D4CD"/>
                </a:solidFill>
              </a:rPr>
              <a:t>j</a:t>
            </a:r>
            <a:r>
              <a:rPr lang="sr-Cyrl-CS" altLang="sr-Latn-RS" b="1" dirty="0">
                <a:solidFill>
                  <a:srgbClr val="38D4CD"/>
                </a:solidFill>
              </a:rPr>
              <a:t>ednaku zbiru veće i manje, na primer:</a:t>
            </a:r>
            <a:endParaRPr lang="en-US" altLang="sr-Latn-RS" b="1" dirty="0">
              <a:solidFill>
                <a:srgbClr val="38D4CD"/>
              </a:solidFill>
            </a:endParaRPr>
          </a:p>
          <a:p>
            <a:pPr marL="271463" indent="-271463">
              <a:lnSpc>
                <a:spcPct val="90000"/>
              </a:lnSpc>
              <a:buFontTx/>
              <a:buNone/>
            </a:pPr>
            <a:endParaRPr lang="de-DE" altLang="sr-Latn-RS" b="1" dirty="0"/>
          </a:p>
          <a:p>
            <a:pPr marL="271463" indent="-271463" algn="ctr">
              <a:lnSpc>
                <a:spcPct val="90000"/>
              </a:lnSpc>
              <a:buFontTx/>
              <a:buNone/>
            </a:pPr>
            <a:r>
              <a:rPr lang="en-US" altLang="sr-Latn-RS" b="1" dirty="0">
                <a:solidFill>
                  <a:schemeClr val="accent2"/>
                </a:solidFill>
              </a:rPr>
              <a:t>		</a:t>
            </a:r>
            <a:r>
              <a:rPr lang="pl-PL" altLang="sr-Latn-RS" b="1" dirty="0">
                <a:solidFill>
                  <a:srgbClr val="FF0000"/>
                </a:solidFill>
              </a:rPr>
              <a:t>VII	 </a:t>
            </a:r>
            <a:r>
              <a:rPr lang="sr-Cyrl-CS" altLang="sr-Latn-RS" b="1" dirty="0">
                <a:solidFill>
                  <a:srgbClr val="FF0000"/>
                </a:solidFill>
              </a:rPr>
              <a:t>ima vrednost </a:t>
            </a:r>
            <a:r>
              <a:rPr lang="sr-Latn-CS" altLang="sr-Latn-RS" b="1" dirty="0">
                <a:solidFill>
                  <a:srgbClr val="FF0000"/>
                </a:solidFill>
              </a:rPr>
              <a:t>	7</a:t>
            </a:r>
            <a:endParaRPr lang="en-US" altLang="sr-Latn-RS" b="1" dirty="0">
              <a:solidFill>
                <a:schemeClr val="accent2"/>
              </a:solidFill>
            </a:endParaRPr>
          </a:p>
          <a:p>
            <a:pPr marL="271463" indent="-271463">
              <a:buFontTx/>
              <a:buNone/>
            </a:pPr>
            <a:endParaRPr lang="sr-Latn-CS" altLang="sr-Latn-RS" dirty="0"/>
          </a:p>
        </p:txBody>
      </p:sp>
    </p:spTree>
    <p:extLst>
      <p:ext uri="{BB962C8B-B14F-4D97-AF65-F5344CB8AC3E}">
        <p14:creationId xmlns:p14="http://schemas.microsoft.com/office/powerpoint/2010/main" val="132203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5904656" cy="576064"/>
          </a:xfrm>
        </p:spPr>
        <p:txBody>
          <a:bodyPr/>
          <a:lstStyle/>
          <a:p>
            <a:r>
              <a:rPr lang="sr-Latn-RS" b="1" dirty="0">
                <a:solidFill>
                  <a:srgbClr val="38D4CD"/>
                </a:solidFill>
              </a:rPr>
              <a:t>Nepozicioni brojni sistem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344A19-D120-4F61-ACA5-86053B385483}"/>
              </a:ext>
            </a:extLst>
          </p:cNvPr>
          <p:cNvSpPr/>
          <p:nvPr/>
        </p:nvSpPr>
        <p:spPr>
          <a:xfrm>
            <a:off x="611560" y="84140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altLang="sr-Latn-RS" sz="2400" b="1" dirty="0">
                <a:solidFill>
                  <a:srgbClr val="38D4CD"/>
                </a:solidFill>
              </a:rPr>
              <a:t>Jasno je da bi bilo naporno </a:t>
            </a:r>
            <a:r>
              <a:rPr lang="sr-Cyrl-CS" altLang="sr-Latn-RS" sz="2400" b="1" dirty="0">
                <a:solidFill>
                  <a:srgbClr val="FF0000"/>
                </a:solidFill>
              </a:rPr>
              <a:t>izvođenje aritmetičkih operacija</a:t>
            </a:r>
            <a:r>
              <a:rPr lang="sr-Cyrl-CS" altLang="sr-Latn-RS" sz="2400" b="1" dirty="0"/>
              <a:t> </a:t>
            </a:r>
            <a:r>
              <a:rPr lang="sr-Cyrl-CS" altLang="sr-Latn-RS" sz="2400" b="1" dirty="0">
                <a:solidFill>
                  <a:srgbClr val="38D4CD"/>
                </a:solidFill>
              </a:rPr>
              <a:t>sa rimskim brojevima</a:t>
            </a:r>
            <a:r>
              <a:rPr lang="sr-Latn-CS" altLang="sr-Latn-RS" sz="2400" b="1" dirty="0">
                <a:solidFill>
                  <a:srgbClr val="38D4CD"/>
                </a:solidFill>
              </a:rPr>
              <a:t>,</a:t>
            </a:r>
            <a:r>
              <a:rPr lang="sr-Cyrl-CS" altLang="sr-Latn-RS" sz="2400" b="1" dirty="0">
                <a:solidFill>
                  <a:srgbClr val="38D4CD"/>
                </a:solidFill>
              </a:rPr>
              <a:t> kao i zapisivanje velikih brojeva</a:t>
            </a:r>
            <a:r>
              <a:rPr lang="en-US" altLang="sr-Latn-RS" sz="2400" b="1" dirty="0">
                <a:solidFill>
                  <a:srgbClr val="38D4CD"/>
                </a:solidFill>
              </a:rPr>
              <a:t>.</a:t>
            </a:r>
          </a:p>
          <a:p>
            <a:pPr algn="just"/>
            <a:endParaRPr lang="sr-Latn-CS" altLang="sr-Latn-RS" sz="2400" b="1" dirty="0"/>
          </a:p>
          <a:p>
            <a:pPr algn="just"/>
            <a:endParaRPr lang="en-US" altLang="sr-Latn-RS" sz="2400" b="1" dirty="0"/>
          </a:p>
          <a:p>
            <a:pPr algn="just"/>
            <a:r>
              <a:rPr lang="en-US" altLang="sr-Latn-RS" sz="2400" b="1" dirty="0" err="1">
                <a:solidFill>
                  <a:srgbClr val="38D4CD"/>
                </a:solidFill>
              </a:rPr>
              <a:t>Iz</a:t>
            </a:r>
            <a:r>
              <a:rPr lang="en-US" altLang="sr-Latn-RS" sz="2400" b="1" dirty="0">
                <a:solidFill>
                  <a:srgbClr val="38D4CD"/>
                </a:solidFill>
              </a:rPr>
              <a:t> t</a:t>
            </a:r>
            <a:r>
              <a:rPr lang="sr-Cyrl-CS" altLang="sr-Latn-RS" sz="2400" b="1" dirty="0">
                <a:solidFill>
                  <a:srgbClr val="38D4CD"/>
                </a:solidFill>
              </a:rPr>
              <a:t>og </a:t>
            </a:r>
            <a:r>
              <a:rPr lang="en-US" altLang="sr-Latn-RS" sz="2400" b="1" dirty="0" err="1">
                <a:solidFill>
                  <a:srgbClr val="38D4CD"/>
                </a:solidFill>
              </a:rPr>
              <a:t>razloga</a:t>
            </a:r>
            <a:r>
              <a:rPr lang="en-US" altLang="sr-Latn-RS" sz="2400" b="1" dirty="0">
                <a:solidFill>
                  <a:srgbClr val="38D4CD"/>
                </a:solidFill>
              </a:rPr>
              <a:t> </a:t>
            </a:r>
            <a:r>
              <a:rPr lang="sr-Cyrl-CS" altLang="sr-Latn-RS" sz="2400" b="1" dirty="0">
                <a:solidFill>
                  <a:srgbClr val="38D4CD"/>
                </a:solidFill>
              </a:rPr>
              <a:t>se ovaj sistem nije ni razvio u tom </a:t>
            </a:r>
            <a:r>
              <a:rPr lang="sr-Latn-RS" altLang="sr-Latn-RS" sz="2400" b="1" dirty="0">
                <a:solidFill>
                  <a:srgbClr val="38D4CD"/>
                </a:solidFill>
              </a:rPr>
              <a:t> </a:t>
            </a:r>
            <a:r>
              <a:rPr lang="sr-Cyrl-CS" altLang="sr-Latn-RS" sz="2400" b="1" dirty="0">
                <a:solidFill>
                  <a:srgbClr val="38D4CD"/>
                </a:solidFill>
              </a:rPr>
              <a:t>smeru već je tu ulogu preuzeo </a:t>
            </a:r>
            <a:r>
              <a:rPr lang="sr-Cyrl-CS" altLang="sr-Latn-RS" sz="2400" b="1" dirty="0">
                <a:solidFill>
                  <a:srgbClr val="FF0000"/>
                </a:solidFill>
              </a:rPr>
              <a:t>pozicioni brojni sistem</a:t>
            </a:r>
            <a:r>
              <a:rPr lang="sr-Cyrl-CS" altLang="sr-Latn-RS" sz="2400" b="1" dirty="0">
                <a:solidFill>
                  <a:srgbClr val="38D4CD"/>
                </a:solidFill>
              </a:rPr>
              <a:t>.</a:t>
            </a:r>
            <a:endParaRPr lang="en-US" altLang="sr-Latn-RS" sz="2400" b="1" dirty="0">
              <a:solidFill>
                <a:srgbClr val="38D4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48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5904656" cy="576064"/>
          </a:xfrm>
        </p:spPr>
        <p:txBody>
          <a:bodyPr/>
          <a:lstStyle/>
          <a:p>
            <a:r>
              <a:rPr lang="sr-Latn-RS" b="1" dirty="0">
                <a:solidFill>
                  <a:srgbClr val="38D4CD"/>
                </a:solidFill>
              </a:rPr>
              <a:t>Pozicioni brojni sistem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344A19-D120-4F61-ACA5-86053B385483}"/>
              </a:ext>
            </a:extLst>
          </p:cNvPr>
          <p:cNvSpPr/>
          <p:nvPr/>
        </p:nvSpPr>
        <p:spPr>
          <a:xfrm>
            <a:off x="611560" y="841402"/>
            <a:ext cx="74168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altLang="sr-Latn-RS" sz="2400" dirty="0">
                <a:solidFill>
                  <a:srgbClr val="38D4CD"/>
                </a:solidFill>
              </a:rPr>
              <a:t>Sastoje se od </a:t>
            </a:r>
            <a:r>
              <a:rPr lang="sr-Cyrl-CS" altLang="sr-Latn-RS" sz="2400" dirty="0">
                <a:solidFill>
                  <a:srgbClr val="38D4CD"/>
                </a:solidFill>
              </a:rPr>
              <a:t>skup</a:t>
            </a:r>
            <a:r>
              <a:rPr lang="sr-Latn-CS" altLang="sr-Latn-RS" sz="2400" dirty="0">
                <a:solidFill>
                  <a:srgbClr val="38D4CD"/>
                </a:solidFill>
              </a:rPr>
              <a:t>a</a:t>
            </a:r>
            <a:r>
              <a:rPr lang="sr-Cyrl-CS" altLang="sr-Latn-RS" sz="2400" dirty="0">
                <a:solidFill>
                  <a:srgbClr val="38D4CD"/>
                </a:solidFill>
              </a:rPr>
              <a:t> cifara koji čini njihovu </a:t>
            </a:r>
            <a:r>
              <a:rPr lang="sr-Cyrl-CS" altLang="sr-Latn-RS" sz="2400" b="1" dirty="0">
                <a:solidFill>
                  <a:srgbClr val="FF0000"/>
                </a:solidFill>
              </a:rPr>
              <a:t>azbuku</a:t>
            </a:r>
            <a:r>
              <a:rPr lang="sr-Cyrl-CS" altLang="sr-Latn-RS" sz="2400" dirty="0"/>
              <a:t> </a:t>
            </a:r>
            <a:r>
              <a:rPr lang="sr-Latn-CS" altLang="sr-Latn-RS" sz="2400" dirty="0"/>
              <a:t/>
            </a:r>
            <a:br>
              <a:rPr lang="sr-Latn-CS" altLang="sr-Latn-RS" sz="2400" dirty="0"/>
            </a:br>
            <a:r>
              <a:rPr lang="sr-Cyrl-CS" altLang="sr-Latn-RS" sz="2400" i="1" dirty="0">
                <a:solidFill>
                  <a:srgbClr val="38D4CD"/>
                </a:solidFill>
              </a:rPr>
              <a:t>A = {a1, a2, a3,..., aN}. </a:t>
            </a:r>
            <a:endParaRPr lang="en-US" altLang="sr-Latn-RS" sz="2400" i="1" dirty="0">
              <a:solidFill>
                <a:srgbClr val="38D4CD"/>
              </a:solidFill>
            </a:endParaRPr>
          </a:p>
          <a:p>
            <a:pPr algn="just"/>
            <a:r>
              <a:rPr lang="sr-Cyrl-CS" altLang="sr-Latn-RS" sz="2400" dirty="0">
                <a:solidFill>
                  <a:srgbClr val="38D4CD"/>
                </a:solidFill>
              </a:rPr>
              <a:t>Broj</a:t>
            </a:r>
            <a:r>
              <a:rPr lang="sr-Cyrl-CS" altLang="sr-Latn-RS" sz="2400" dirty="0"/>
              <a:t> </a:t>
            </a:r>
            <a:r>
              <a:rPr lang="sr-Cyrl-CS" altLang="sr-Latn-RS" sz="2400" b="1" i="1" dirty="0">
                <a:solidFill>
                  <a:srgbClr val="FF0000"/>
                </a:solidFill>
              </a:rPr>
              <a:t>N</a:t>
            </a:r>
            <a:r>
              <a:rPr lang="sr-Cyrl-CS" altLang="sr-Latn-RS" sz="2400" i="1" dirty="0"/>
              <a:t> </a:t>
            </a:r>
            <a:r>
              <a:rPr lang="sr-Cyrl-CS" altLang="sr-Latn-RS" sz="2400" dirty="0">
                <a:solidFill>
                  <a:srgbClr val="38D4CD"/>
                </a:solidFill>
              </a:rPr>
              <a:t>cifara azbuke zovemo </a:t>
            </a:r>
            <a:r>
              <a:rPr lang="sr-Cyrl-CS" altLang="sr-Latn-RS" sz="2400" b="1" dirty="0">
                <a:solidFill>
                  <a:srgbClr val="FF0000"/>
                </a:solidFill>
              </a:rPr>
              <a:t>osnovom sistema</a:t>
            </a:r>
            <a:r>
              <a:rPr lang="sr-Cyrl-CS" altLang="sr-Latn-RS" sz="2400" dirty="0"/>
              <a:t>. </a:t>
            </a:r>
            <a:endParaRPr lang="sr-Latn-CS" altLang="sr-Latn-RS" sz="24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sr-Latn-RS" sz="2400" dirty="0"/>
              <a:t>	</a:t>
            </a:r>
            <a:r>
              <a:rPr lang="en-US" altLang="sr-Latn-RS" sz="2400" dirty="0">
                <a:solidFill>
                  <a:srgbClr val="38D4CD"/>
                </a:solidFill>
              </a:rPr>
              <a:t>Primer:	439</a:t>
            </a:r>
            <a:r>
              <a:rPr lang="en-US" altLang="sr-Latn-RS" sz="2400" b="1" baseline="-25000" dirty="0">
                <a:solidFill>
                  <a:srgbClr val="FF0000"/>
                </a:solidFill>
              </a:rPr>
              <a:t>10</a:t>
            </a:r>
            <a:r>
              <a:rPr lang="en-US" altLang="sr-Latn-RS" sz="2400" baseline="-25000" dirty="0">
                <a:solidFill>
                  <a:srgbClr val="311288"/>
                </a:solidFill>
              </a:rPr>
              <a:t>	</a:t>
            </a:r>
            <a:r>
              <a:rPr lang="en-US" altLang="sr-Latn-RS" sz="2400" dirty="0">
                <a:solidFill>
                  <a:srgbClr val="311288"/>
                </a:solidFill>
              </a:rPr>
              <a:t>1</a:t>
            </a:r>
            <a:r>
              <a:rPr lang="en-US" altLang="sr-Latn-RS" sz="2400" dirty="0">
                <a:solidFill>
                  <a:srgbClr val="38D4CD"/>
                </a:solidFill>
              </a:rPr>
              <a:t>10110111</a:t>
            </a:r>
            <a:r>
              <a:rPr lang="en-US" altLang="sr-Latn-RS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sr-Latn-RS" sz="2400" baseline="-25000" dirty="0">
                <a:solidFill>
                  <a:srgbClr val="311288"/>
                </a:solidFill>
              </a:rPr>
              <a:t>	</a:t>
            </a:r>
            <a:r>
              <a:rPr lang="en-US" altLang="sr-Latn-RS" sz="2400" dirty="0">
                <a:solidFill>
                  <a:srgbClr val="38D4CD"/>
                </a:solidFill>
              </a:rPr>
              <a:t>1B7</a:t>
            </a:r>
            <a:r>
              <a:rPr lang="en-US" altLang="sr-Latn-RS" sz="2400" b="1" baseline="-25000" dirty="0">
                <a:solidFill>
                  <a:srgbClr val="FF0000"/>
                </a:solidFill>
              </a:rPr>
              <a:t>16</a:t>
            </a:r>
          </a:p>
          <a:p>
            <a:r>
              <a:rPr lang="sr-Cyrl-CS" altLang="sr-Latn-RS" sz="2400" dirty="0">
                <a:solidFill>
                  <a:srgbClr val="38D4CD"/>
                </a:solidFill>
              </a:rPr>
              <a:t>Cifre pozicionih brojnih sistema u broju daju vrednost u</a:t>
            </a:r>
            <a:r>
              <a:rPr lang="sr-Cyrl-CS" altLang="sr-Latn-RS" sz="2400" dirty="0"/>
              <a:t> </a:t>
            </a:r>
            <a:r>
              <a:rPr lang="sr-Cyrl-CS" altLang="sr-Latn-RS" sz="2400" b="1" dirty="0">
                <a:solidFill>
                  <a:srgbClr val="FF0000"/>
                </a:solidFill>
              </a:rPr>
              <a:t>zavisnosti od mesta (pozicije)</a:t>
            </a:r>
            <a:r>
              <a:rPr lang="sr-Cyrl-CS" altLang="sr-Latn-RS" sz="2400" dirty="0"/>
              <a:t> </a:t>
            </a:r>
            <a:r>
              <a:rPr lang="sr-Cyrl-CS" altLang="sr-Latn-RS" sz="2400" dirty="0">
                <a:solidFill>
                  <a:srgbClr val="38D4CD"/>
                </a:solidFill>
              </a:rPr>
              <a:t>na kome se nalaze </a:t>
            </a:r>
            <a:r>
              <a:rPr lang="sr-Latn-CS" altLang="sr-Latn-RS" sz="2400" dirty="0">
                <a:solidFill>
                  <a:srgbClr val="38D4CD"/>
                </a:solidFill>
              </a:rPr>
              <a:t/>
            </a:r>
            <a:br>
              <a:rPr lang="sr-Latn-CS" altLang="sr-Latn-RS" sz="2400" dirty="0">
                <a:solidFill>
                  <a:srgbClr val="38D4CD"/>
                </a:solidFill>
              </a:rPr>
            </a:br>
            <a:r>
              <a:rPr lang="sr-Cyrl-CS" altLang="sr-Latn-RS" sz="2000" dirty="0">
                <a:solidFill>
                  <a:srgbClr val="38D4CD"/>
                </a:solidFill>
              </a:rPr>
              <a:t>(levo od decimalnog zareza pozicije su 0, 1, 2,</a:t>
            </a:r>
            <a:r>
              <a:rPr lang="sr-Latn-CS" altLang="sr-Latn-RS" sz="2000" dirty="0">
                <a:solidFill>
                  <a:srgbClr val="38D4CD"/>
                </a:solidFill>
              </a:rPr>
              <a:t> </a:t>
            </a:r>
            <a:r>
              <a:rPr lang="sr-Cyrl-CS" altLang="sr-Latn-RS" sz="2000" dirty="0">
                <a:solidFill>
                  <a:srgbClr val="38D4CD"/>
                </a:solidFill>
              </a:rPr>
              <a:t>... a desno su —1, —2, ... )</a:t>
            </a:r>
            <a:r>
              <a:rPr lang="sr-Cyrl-CS" altLang="sr-Latn-RS" sz="2400" dirty="0">
                <a:solidFill>
                  <a:srgbClr val="38D4CD"/>
                </a:solidFill>
              </a:rPr>
              <a:t>.</a:t>
            </a:r>
            <a:endParaRPr lang="en-US" altLang="sr-Latn-RS" sz="2400" dirty="0">
              <a:solidFill>
                <a:srgbClr val="38D4CD"/>
              </a:solidFill>
            </a:endParaRPr>
          </a:p>
          <a:p>
            <a:pPr>
              <a:buFontTx/>
              <a:buNone/>
            </a:pPr>
            <a:endParaRPr lang="sr-Latn-CS" altLang="sr-Latn-RS" sz="2400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1FB27E1-D516-4A5B-BDC5-3E1E2235D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12732"/>
              </p:ext>
            </p:extLst>
          </p:nvPr>
        </p:nvGraphicFramePr>
        <p:xfrm>
          <a:off x="1187450" y="3908425"/>
          <a:ext cx="69135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3962160" imgH="304560" progId="Equation.DSMT4">
                  <p:embed/>
                </p:oleObj>
              </mc:Choice>
              <mc:Fallback>
                <p:oleObj name="Equation" r:id="rId3" imgW="3962160" imgH="304560" progId="Equation.DSMT4">
                  <p:embed/>
                  <p:pic>
                    <p:nvPicPr>
                      <p:cNvPr id="65540" name="Object 4">
                        <a:extLst>
                          <a:ext uri="{FF2B5EF4-FFF2-40B4-BE49-F238E27FC236}">
                            <a16:creationId xmlns:a16="http://schemas.microsoft.com/office/drawing/2014/main" id="{A57987AE-4228-49A1-B60C-3177DD994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908425"/>
                        <a:ext cx="6913563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837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1363964"/>
            <a:ext cx="7776864" cy="3296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80441" y="1741453"/>
            <a:ext cx="19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3200" b="1" dirty="0">
                <a:solidFill>
                  <a:schemeClr val="bg1"/>
                </a:solidFill>
                <a:cs typeface="Arial" pitchFamily="34" charset="0"/>
              </a:rPr>
              <a:t>Dekadni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206138"/>
            <a:ext cx="293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>
                <a:solidFill>
                  <a:schemeClr val="bg1"/>
                </a:solidFill>
                <a:cs typeface="Arial" pitchFamily="34" charset="0"/>
              </a:rPr>
              <a:t>0 1 2 3 4 5 6 7 8 9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1022790" y="361101"/>
            <a:ext cx="7365634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3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>
                <a:solidFill>
                  <a:srgbClr val="179A9D"/>
                </a:solidFill>
              </a:rPr>
              <a:t>Predstavljanje</a:t>
            </a:r>
            <a:r>
              <a:rPr lang="en-US" altLang="ko-KR" b="1" dirty="0">
                <a:solidFill>
                  <a:srgbClr val="179A9D"/>
                </a:solidFill>
              </a:rPr>
              <a:t> </a:t>
            </a:r>
            <a:r>
              <a:rPr lang="en-US" altLang="ko-KR" b="1" dirty="0" err="1">
                <a:solidFill>
                  <a:srgbClr val="179A9D"/>
                </a:solidFill>
              </a:rPr>
              <a:t>razli</a:t>
            </a:r>
            <a:r>
              <a:rPr lang="sr-Latn-RS" altLang="ko-KR" b="1" dirty="0">
                <a:solidFill>
                  <a:srgbClr val="179A9D"/>
                </a:solidFill>
              </a:rPr>
              <a:t>čitih tipova podataka</a:t>
            </a:r>
            <a:endParaRPr lang="ko-KR" altLang="en-US" b="1" dirty="0">
              <a:solidFill>
                <a:srgbClr val="179A9D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32" name="Rectangle 31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00124" y="1707654"/>
            <a:ext cx="332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3200" b="1" dirty="0">
                <a:solidFill>
                  <a:schemeClr val="bg1"/>
                </a:solidFill>
                <a:cs typeface="Arial" pitchFamily="34" charset="0"/>
              </a:rPr>
              <a:t>Heksadecimalni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9992" y="220613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>
                <a:solidFill>
                  <a:schemeClr val="bg1"/>
                </a:solidFill>
                <a:cs typeface="Arial" pitchFamily="34" charset="0"/>
              </a:rPr>
              <a:t>0 1 2 3 4 5 6 7 8 9 A B C D E F</a:t>
            </a:r>
          </a:p>
          <a:p>
            <a:pPr algn="r"/>
            <a:r>
              <a:rPr lang="sr-Latn-RS" altLang="ko-KR" sz="1600" b="1" dirty="0">
                <a:solidFill>
                  <a:schemeClr val="bg1"/>
                </a:solidFill>
                <a:cs typeface="Arial" pitchFamily="34" charset="0"/>
              </a:rPr>
              <a:t>     10 11  12 13 14  15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80441" y="3043884"/>
            <a:ext cx="19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3200" b="1" dirty="0">
                <a:solidFill>
                  <a:schemeClr val="bg1"/>
                </a:solidFill>
                <a:cs typeface="Arial" pitchFamily="34" charset="0"/>
              </a:rPr>
              <a:t>Binarni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7624" y="3508569"/>
            <a:ext cx="293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>
                <a:solidFill>
                  <a:schemeClr val="bg1"/>
                </a:solidFill>
                <a:cs typeface="Arial" pitchFamily="34" charset="0"/>
              </a:rPr>
              <a:t>0 1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56121" y="3043884"/>
            <a:ext cx="19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3200" b="1" dirty="0">
                <a:solidFill>
                  <a:schemeClr val="bg1"/>
                </a:solidFill>
                <a:cs typeface="Arial" pitchFamily="34" charset="0"/>
              </a:rPr>
              <a:t>Oktalni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3304" y="3508569"/>
            <a:ext cx="293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>
                <a:solidFill>
                  <a:schemeClr val="bg1"/>
                </a:solidFill>
                <a:cs typeface="Arial" pitchFamily="34" charset="0"/>
              </a:rPr>
              <a:t>0 1 2 3 4 5 6 7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16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30" grpId="0"/>
      <p:bldP spid="42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7982" y="568836"/>
            <a:ext cx="6755100" cy="2448272"/>
          </a:xfrm>
        </p:spPr>
        <p:txBody>
          <a:bodyPr/>
          <a:lstStyle/>
          <a:p>
            <a:r>
              <a:rPr lang="sr-Latn-RS" altLang="ko-KR" sz="4000">
                <a:solidFill>
                  <a:srgbClr val="179A9D"/>
                </a:solidFill>
                <a:ea typeface="맑은 고딕" pitchFamily="50" charset="-127"/>
              </a:rPr>
              <a:t>OSNOVNI POJMOVI U RAČUNARSTVU I INFORMATICI</a:t>
            </a:r>
            <a:endParaRPr lang="en-US" altLang="ko-KR" sz="4000">
              <a:solidFill>
                <a:srgbClr val="179A9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834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4976" cy="576064"/>
          </a:xfrm>
        </p:spPr>
        <p:txBody>
          <a:bodyPr/>
          <a:lstStyle/>
          <a:p>
            <a:r>
              <a:rPr lang="sr-Latn-RS" sz="2800" b="1" dirty="0">
                <a:solidFill>
                  <a:srgbClr val="38D4CD"/>
                </a:solidFill>
              </a:rPr>
              <a:t>Pretvaranje iz dekadnog u ostale brojne sisteme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344A19-D120-4F61-ACA5-86053B385483}"/>
              </a:ext>
            </a:extLst>
          </p:cNvPr>
          <p:cNvSpPr/>
          <p:nvPr/>
        </p:nvSpPr>
        <p:spPr>
          <a:xfrm>
            <a:off x="611560" y="841402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r>
              <a:rPr lang="hr-HR" altLang="sr-Latn-RS" sz="2400" b="1" dirty="0">
                <a:solidFill>
                  <a:schemeClr val="accent2"/>
                </a:solidFill>
              </a:rPr>
              <a:t>Pretv</a:t>
            </a:r>
            <a:r>
              <a:rPr lang="en-US" altLang="sr-Latn-RS" sz="2400" b="1" dirty="0" err="1">
                <a:solidFill>
                  <a:schemeClr val="accent2"/>
                </a:solidFill>
              </a:rPr>
              <a:t>aranje</a:t>
            </a:r>
            <a:r>
              <a:rPr lang="hr-HR" altLang="sr-Latn-RS" sz="2400" b="1" dirty="0">
                <a:solidFill>
                  <a:schemeClr val="accent2"/>
                </a:solidFill>
              </a:rPr>
              <a:t> iz </a:t>
            </a:r>
            <a:r>
              <a:rPr lang="en-US" altLang="sr-Latn-RS" sz="2400" b="1" dirty="0" err="1">
                <a:solidFill>
                  <a:srgbClr val="FF0000"/>
                </a:solidFill>
              </a:rPr>
              <a:t>dekadnog</a:t>
            </a:r>
            <a:r>
              <a:rPr lang="hr-HR" altLang="sr-Latn-RS" sz="2400" b="1" dirty="0">
                <a:solidFill>
                  <a:schemeClr val="accent2"/>
                </a:solidFill>
              </a:rPr>
              <a:t> broj</a:t>
            </a:r>
            <a:r>
              <a:rPr lang="en-US" altLang="sr-Latn-RS" sz="2400" b="1" dirty="0" err="1">
                <a:solidFill>
                  <a:schemeClr val="accent2"/>
                </a:solidFill>
              </a:rPr>
              <a:t>nog</a:t>
            </a:r>
            <a:r>
              <a:rPr lang="hr-HR" altLang="sr-Latn-RS" sz="2400" b="1" dirty="0">
                <a:solidFill>
                  <a:schemeClr val="accent2"/>
                </a:solidFill>
              </a:rPr>
              <a:t> s</a:t>
            </a:r>
            <a:r>
              <a:rPr lang="en-US" altLang="sr-Latn-RS" sz="2400" b="1" dirty="0" err="1">
                <a:solidFill>
                  <a:schemeClr val="accent2"/>
                </a:solidFill>
              </a:rPr>
              <a:t>istema</a:t>
            </a:r>
            <a:r>
              <a:rPr lang="hr-HR" altLang="sr-Latn-RS" sz="2400" b="1" dirty="0">
                <a:solidFill>
                  <a:schemeClr val="accent2"/>
                </a:solidFill>
              </a:rPr>
              <a:t> u </a:t>
            </a:r>
            <a:r>
              <a:rPr lang="hr-HR" altLang="sr-Latn-RS" sz="2400" b="1" dirty="0">
                <a:solidFill>
                  <a:srgbClr val="FF0000"/>
                </a:solidFill>
              </a:rPr>
              <a:t>ostale</a:t>
            </a:r>
            <a:r>
              <a:rPr lang="hr-HR" altLang="sr-Latn-RS" sz="2400" b="1" dirty="0">
                <a:solidFill>
                  <a:schemeClr val="accent2"/>
                </a:solidFill>
              </a:rPr>
              <a:t> izvodi se deljenjem s osnovicom željenog s</a:t>
            </a:r>
            <a:r>
              <a:rPr lang="en-US" altLang="sr-Latn-RS" sz="2400" b="1" dirty="0" err="1">
                <a:solidFill>
                  <a:schemeClr val="accent2"/>
                </a:solidFill>
              </a:rPr>
              <a:t>istema</a:t>
            </a:r>
            <a:r>
              <a:rPr lang="hr-HR" altLang="sr-Latn-RS" sz="2400" b="1" dirty="0">
                <a:solidFill>
                  <a:schemeClr val="accent2"/>
                </a:solidFill>
              </a:rPr>
              <a:t> (deljenj</a:t>
            </a:r>
            <a:r>
              <a:rPr lang="en-US" altLang="sr-Latn-RS" sz="2400" b="1" dirty="0">
                <a:solidFill>
                  <a:schemeClr val="accent2"/>
                </a:solidFill>
              </a:rPr>
              <a:t>e</a:t>
            </a:r>
            <a:r>
              <a:rPr lang="hr-HR" altLang="sr-Latn-RS" sz="2400" b="1" dirty="0">
                <a:solidFill>
                  <a:schemeClr val="accent2"/>
                </a:solidFill>
              </a:rPr>
              <a:t>m sa 2, 8 ili 16).</a:t>
            </a:r>
            <a:endParaRPr lang="en-US" altLang="sr-Latn-RS" sz="2400" b="1" dirty="0">
              <a:solidFill>
                <a:schemeClr val="accent2"/>
              </a:solidFill>
            </a:endParaRPr>
          </a:p>
          <a:p>
            <a:pPr marL="271463" indent="-271463">
              <a:buFont typeface="Wingdings" panose="05000000000000000000" pitchFamily="2" charset="2"/>
              <a:buNone/>
            </a:pPr>
            <a:endParaRPr lang="hr-HR" altLang="sr-Latn-RS" sz="2400" b="1" dirty="0">
              <a:solidFill>
                <a:schemeClr val="accent2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hr-HR" altLang="sr-Latn-RS" sz="2400" b="1" dirty="0">
                <a:solidFill>
                  <a:schemeClr val="accent2"/>
                </a:solidFill>
              </a:rPr>
              <a:t> Deli se sve dok c</a:t>
            </a:r>
            <a:r>
              <a:rPr lang="en-US" altLang="sr-Latn-RS" sz="2400" b="1" dirty="0">
                <a:solidFill>
                  <a:schemeClr val="accent2"/>
                </a:solidFill>
              </a:rPr>
              <a:t>e</a:t>
            </a:r>
            <a:r>
              <a:rPr lang="hr-HR" altLang="sr-Latn-RS" sz="2400" b="1" dirty="0">
                <a:solidFill>
                  <a:schemeClr val="accent2"/>
                </a:solidFill>
              </a:rPr>
              <a:t>lobrojni rezultat deljenja ne     postane 0.</a:t>
            </a:r>
            <a:endParaRPr lang="en-US" altLang="sr-Latn-RS" sz="2400" b="1" dirty="0">
              <a:solidFill>
                <a:schemeClr val="accent2"/>
              </a:solidFill>
            </a:endParaRPr>
          </a:p>
          <a:p>
            <a:pPr marL="271463" indent="-271463">
              <a:buFont typeface="Wingdings" panose="05000000000000000000" pitchFamily="2" charset="2"/>
              <a:buNone/>
            </a:pPr>
            <a:endParaRPr lang="hr-HR" altLang="sr-Latn-RS" sz="2400" b="1" dirty="0">
              <a:solidFill>
                <a:schemeClr val="accent2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hr-HR" altLang="sr-Latn-RS" sz="2400" b="1" dirty="0">
                <a:solidFill>
                  <a:schemeClr val="accent2"/>
                </a:solidFill>
              </a:rPr>
              <a:t> Novi broj </a:t>
            </a:r>
            <a:r>
              <a:rPr lang="en-US" altLang="sr-Latn-RS" sz="2400" b="1" dirty="0">
                <a:solidFill>
                  <a:schemeClr val="accent2"/>
                </a:solidFill>
              </a:rPr>
              <a:t>se </a:t>
            </a:r>
            <a:r>
              <a:rPr lang="en-US" altLang="sr-Latn-RS" sz="2400" b="1" dirty="0" err="1">
                <a:solidFill>
                  <a:schemeClr val="accent2"/>
                </a:solidFill>
              </a:rPr>
              <a:t>dobija</a:t>
            </a:r>
            <a:r>
              <a:rPr lang="hr-HR" altLang="sr-Latn-RS" sz="2400" b="1" dirty="0">
                <a:solidFill>
                  <a:schemeClr val="accent2"/>
                </a:solidFill>
              </a:rPr>
              <a:t> od ostataka deljenja počevši od zadnjeg ostatka.</a:t>
            </a:r>
          </a:p>
          <a:p>
            <a:pPr>
              <a:buFontTx/>
              <a:buNone/>
            </a:pPr>
            <a:endParaRPr lang="sr-Latn-CS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58806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4976" cy="576064"/>
          </a:xfrm>
        </p:spPr>
        <p:txBody>
          <a:bodyPr/>
          <a:lstStyle/>
          <a:p>
            <a:r>
              <a:rPr lang="sr-Latn-RS" sz="2800" b="1" dirty="0">
                <a:solidFill>
                  <a:srgbClr val="38D4CD"/>
                </a:solidFill>
              </a:rPr>
              <a:t>Pretvaranje iz dekadnog u ostale brojne sisteme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1C411-89D5-422D-B177-79757B82878C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744227"/>
            <a:ext cx="4543425" cy="4016375"/>
            <a:chOff x="249" y="1657"/>
            <a:chExt cx="2862" cy="253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AEF52F-C850-4814-8649-C3C1AC7E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037"/>
              <a:ext cx="202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 sz="3600" b="1">
                <a:sym typeface="Wingdings 3" panose="05040102010807070707" pitchFamily="18" charset="2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84AD79-6E0D-4818-B963-4119C36DF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037"/>
              <a:ext cx="343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 sz="3600" b="1">
                <a:sym typeface="Wingdings 3" panose="05040102010807070707" pitchFamily="18" charset="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68F7F4-47FF-491B-B510-DE270E08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95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6F89D1-D319-4C7C-8969-374FE704B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95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56E65A-FA38-4A76-A4A6-0D8C63E1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95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3281C0-DE10-4910-9F20-550445C7C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95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000318-9985-46B2-974E-A1FABFAA2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95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B2C778-6EB7-41B7-9783-2C8CB47D7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95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C631BD-482E-4F19-89F0-0C9BDCD5D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72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9A5D44-BCC7-48B6-8A68-AB774134C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72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D46EAE-D915-4C33-B0B8-46DDD0DE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72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03C0DA-F667-4AD2-BF49-7BB7BE53F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72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A8E50-2E20-40BC-93C7-8DB03A9A9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72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CE374D-652C-4617-BF57-60A1AEF9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72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5049B3-6EBD-49B7-A180-D8074DA18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49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9DCC84-48FA-4A27-A283-3F150F179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49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265CC4-54C2-47C5-9921-B4B987D34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49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C6B3EE-1A2E-49D4-A79C-B62B6970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49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D57326-EC91-4B5E-9CF2-66EB9C1D1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49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4ECC12-5612-4D48-A7D3-2827CA21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49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D5EA93-3366-441B-9064-0492C25C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26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97B34A-9CEF-48A1-A1C6-21B9174D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26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32235B5-D8C6-4F7F-B834-E5F9E36D5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26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A11D48-463F-4C02-B363-5AB2EA246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26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C67F09-D128-4A57-BA7D-167C77DF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26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164E36-AAB9-417D-9977-F28572A9C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26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AD0DEA-8C10-4C46-8C47-C93BB4878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03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D65F02-4FCA-4633-86B2-E8DD0FAA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03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743D0C8-2941-4BD3-8315-1B972DD81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3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ACDC2C-EE8E-4801-B327-35023D93D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03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29767D-99F9-4995-BEBD-34CB3BDA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3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9E94F5-014E-477B-9F70-7AB7143D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03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13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457C93-7674-4C18-AF0A-000B0336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80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BC4481-9905-4586-8023-323EED01B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80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364E3A-75DE-4C8A-9046-8CD8A69E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80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6C11FA1-8A13-4EEF-B51F-28F092098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80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CD29B5-84F5-4A31-9BC2-1902FA523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80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1AB253-8865-4795-8382-03E611D60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0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27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CBD151-B76F-46F6-AB21-F6CB03CB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57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0735EBD-27B2-45C2-A6A1-47841897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57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37B7558-7220-4EF2-AE4A-23B5D552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57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A17F51-8D1B-4357-BAC6-7DD55E7E2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57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3C5D49-ECE0-4C7F-9D49-88BCF9241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57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DEC7191-9432-4E5A-8D9D-366DB500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7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54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DFA505-6779-4970-9F35-CBA4BD3E2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34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11=B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2D98F2-A9CA-477F-B42A-CD58108B2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34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CEAC49-FD8B-4D88-A73E-D87D43923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34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EF7E34-072C-4D7E-9C07-C9FA909B9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34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6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F913B3-A3A8-41B6-94B8-768C302B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34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9FDA996-5B64-4B96-82E3-B279C93FE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34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109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CF7A20-16B4-4B81-9116-199E2FE5A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11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E4443D-6557-479A-B542-0364623E5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11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27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7088C9C-90FF-4445-9721-1F2892B82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11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7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0ED5C66-E11B-4F3D-8341-FF54C9C8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11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54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61FFBED-3834-4FC0-98B7-71C9B1B0A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11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b="1"/>
                <a:t>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06B0699-E8D8-4A28-AE78-4FBB7595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11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hr-HR" altLang="sr-Latn-RS" b="1"/>
                <a:t>219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2ABA9C-3B7E-4B16-88FD-EACE8273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188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 b="1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88238A3-1599-43D6-AEB3-42D032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88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endParaRPr lang="en-US" altLang="sr-Latn-RS" b="1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8CEE8A-A34B-4F62-8366-C537407B7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88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 b="1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7445218-8341-4F79-9B10-DD0353DE1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88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endParaRPr lang="en-US" altLang="sr-Latn-RS" b="1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4401FC0-B517-48AB-9958-ABBF4309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188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sr-Latn-RS" b="1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29379AB-9198-4A34-BE8E-1105CC08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88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endParaRPr lang="en-US" altLang="sr-Latn-RS" b="1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8115117-5219-4B24-AB23-EDD3362D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657"/>
              <a:ext cx="202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60C01E-EF56-48BB-BE3D-B40C0E96B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657"/>
              <a:ext cx="82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hr-HR" altLang="sr-Latn-RS" b="1"/>
                <a:t>439 :16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AC8A7CC-F62B-45E5-ADF8-602455490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657"/>
              <a:ext cx="343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E94935-034F-4F72-B920-48A4395D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657"/>
              <a:ext cx="55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hr-HR" altLang="sr-Latn-RS" b="1"/>
                <a:t>439 :8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D95CA7C-90A9-42BA-8842-4886EE805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657"/>
              <a:ext cx="344" cy="2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hr-HR" altLang="sr-Latn-R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sr-Latn-RS" sz="4800" b="1">
                <a:solidFill>
                  <a:srgbClr val="FF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9B55EF6-F5EE-4289-BC2B-74B73E15F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657"/>
              <a:ext cx="6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hr-HR" altLang="sr-Latn-RS" b="1"/>
                <a:t>439 :2</a:t>
              </a:r>
            </a:p>
          </p:txBody>
        </p:sp>
        <p:sp>
          <p:nvSpPr>
            <p:cNvPr id="73" name="Line 72">
              <a:extLst>
                <a:ext uri="{FF2B5EF4-FFF2-40B4-BE49-F238E27FC236}">
                  <a16:creationId xmlns:a16="http://schemas.microsoft.com/office/drawing/2014/main" id="{4B8A008F-4C2A-4C9D-BFC8-E4B857D5A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57"/>
              <a:ext cx="600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4" name="Line 73">
              <a:extLst>
                <a:ext uri="{FF2B5EF4-FFF2-40B4-BE49-F238E27FC236}">
                  <a16:creationId xmlns:a16="http://schemas.microsoft.com/office/drawing/2014/main" id="{97CBD2A8-1537-4D52-91CA-CD1D95DB8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187"/>
              <a:ext cx="3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5" name="Line 74">
              <a:extLst>
                <a:ext uri="{FF2B5EF4-FFF2-40B4-BE49-F238E27FC236}">
                  <a16:creationId xmlns:a16="http://schemas.microsoft.com/office/drawing/2014/main" id="{DBF62399-8B8B-4BE5-AA70-53E9E8DA1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5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6" name="Line 75">
              <a:extLst>
                <a:ext uri="{FF2B5EF4-FFF2-40B4-BE49-F238E27FC236}">
                  <a16:creationId xmlns:a16="http://schemas.microsoft.com/office/drawing/2014/main" id="{2DBF3983-7C63-4581-A9F6-231BC9309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" y="1657"/>
              <a:ext cx="0" cy="25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7" name="Line 76">
              <a:extLst>
                <a:ext uri="{FF2B5EF4-FFF2-40B4-BE49-F238E27FC236}">
                  <a16:creationId xmlns:a16="http://schemas.microsoft.com/office/drawing/2014/main" id="{F7A2B17D-6BCC-4F3B-89BA-6C622C196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1657"/>
              <a:ext cx="89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8" name="Line 77">
              <a:extLst>
                <a:ext uri="{FF2B5EF4-FFF2-40B4-BE49-F238E27FC236}">
                  <a16:creationId xmlns:a16="http://schemas.microsoft.com/office/drawing/2014/main" id="{B658AD6E-8C7A-40D4-9BB1-E15AB558E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8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79" name="Line 78">
              <a:extLst>
                <a:ext uri="{FF2B5EF4-FFF2-40B4-BE49-F238E27FC236}">
                  <a16:creationId xmlns:a16="http://schemas.microsoft.com/office/drawing/2014/main" id="{6A01BEF9-EC8C-42BC-BD23-5909308A0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4187"/>
              <a:ext cx="701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0" name="Line 79">
              <a:extLst>
                <a:ext uri="{FF2B5EF4-FFF2-40B4-BE49-F238E27FC236}">
                  <a16:creationId xmlns:a16="http://schemas.microsoft.com/office/drawing/2014/main" id="{A0B02C4A-77FB-4BAA-9231-2F59E1A42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657"/>
              <a:ext cx="116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1" name="Line 80">
              <a:extLst>
                <a:ext uri="{FF2B5EF4-FFF2-40B4-BE49-F238E27FC236}">
                  <a16:creationId xmlns:a16="http://schemas.microsoft.com/office/drawing/2014/main" id="{144231EA-2FD4-4705-899E-0476A6EEA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4187"/>
              <a:ext cx="69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2" name="Line 81">
              <a:extLst>
                <a:ext uri="{FF2B5EF4-FFF2-40B4-BE49-F238E27FC236}">
                  <a16:creationId xmlns:a16="http://schemas.microsoft.com/office/drawing/2014/main" id="{42A19E42-EB75-4838-AB62-CBCEADEDD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657"/>
              <a:ext cx="20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3" name="Line 82">
              <a:extLst>
                <a:ext uri="{FF2B5EF4-FFF2-40B4-BE49-F238E27FC236}">
                  <a16:creationId xmlns:a16="http://schemas.microsoft.com/office/drawing/2014/main" id="{60453C23-E3A8-4DBA-BA23-26C24EBE8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4187"/>
              <a:ext cx="20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4" name="Line 83">
              <a:extLst>
                <a:ext uri="{FF2B5EF4-FFF2-40B4-BE49-F238E27FC236}">
                  <a16:creationId xmlns:a16="http://schemas.microsoft.com/office/drawing/2014/main" id="{4DFB263C-B298-4562-B766-AF8417542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11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5" name="Line 84">
              <a:extLst>
                <a:ext uri="{FF2B5EF4-FFF2-40B4-BE49-F238E27FC236}">
                  <a16:creationId xmlns:a16="http://schemas.microsoft.com/office/drawing/2014/main" id="{C8C7B270-92CB-412B-8BC3-9D2F9D9AC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34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6" name="Line 85">
              <a:extLst>
                <a:ext uri="{FF2B5EF4-FFF2-40B4-BE49-F238E27FC236}">
                  <a16:creationId xmlns:a16="http://schemas.microsoft.com/office/drawing/2014/main" id="{CEBDDCF5-7038-4842-B5D9-744D33166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7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7" name="Line 86">
              <a:extLst>
                <a:ext uri="{FF2B5EF4-FFF2-40B4-BE49-F238E27FC236}">
                  <a16:creationId xmlns:a16="http://schemas.microsoft.com/office/drawing/2014/main" id="{6093A509-25F5-43B1-B5F1-E6E0C58B7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80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8" name="Line 87">
              <a:extLst>
                <a:ext uri="{FF2B5EF4-FFF2-40B4-BE49-F238E27FC236}">
                  <a16:creationId xmlns:a16="http://schemas.microsoft.com/office/drawing/2014/main" id="{F1C838F9-00AB-4BF4-8E92-E49B4C7BC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03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89" name="Line 88">
              <a:extLst>
                <a:ext uri="{FF2B5EF4-FFF2-40B4-BE49-F238E27FC236}">
                  <a16:creationId xmlns:a16="http://schemas.microsoft.com/office/drawing/2014/main" id="{BDEC1973-6ACF-49ED-A62F-C8EC37F4C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26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0" name="Line 89">
              <a:extLst>
                <a:ext uri="{FF2B5EF4-FFF2-40B4-BE49-F238E27FC236}">
                  <a16:creationId xmlns:a16="http://schemas.microsoft.com/office/drawing/2014/main" id="{80A38AF6-63D2-4C2D-A5CF-020021BEC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49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1" name="Line 90">
              <a:extLst>
                <a:ext uri="{FF2B5EF4-FFF2-40B4-BE49-F238E27FC236}">
                  <a16:creationId xmlns:a16="http://schemas.microsoft.com/office/drawing/2014/main" id="{AAAF0612-1AB1-4154-A654-8071D2DA0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72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2" name="Line 91">
              <a:extLst>
                <a:ext uri="{FF2B5EF4-FFF2-40B4-BE49-F238E27FC236}">
                  <a16:creationId xmlns:a16="http://schemas.microsoft.com/office/drawing/2014/main" id="{38367197-60EE-4189-A4BB-2B4E91FBB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95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3" name="Line 92">
              <a:extLst>
                <a:ext uri="{FF2B5EF4-FFF2-40B4-BE49-F238E27FC236}">
                  <a16:creationId xmlns:a16="http://schemas.microsoft.com/office/drawing/2014/main" id="{40C52BDA-D2DE-47F5-889F-4E46C50A6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4187"/>
              <a:ext cx="24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4" name="Line 93">
              <a:extLst>
                <a:ext uri="{FF2B5EF4-FFF2-40B4-BE49-F238E27FC236}">
                  <a16:creationId xmlns:a16="http://schemas.microsoft.com/office/drawing/2014/main" id="{67C9B47C-7240-453D-ABFD-32546BEB4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4187"/>
              <a:ext cx="19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5" name="Line 94">
              <a:extLst>
                <a:ext uri="{FF2B5EF4-FFF2-40B4-BE49-F238E27FC236}">
                  <a16:creationId xmlns:a16="http://schemas.microsoft.com/office/drawing/2014/main" id="{9E4D9511-7B87-4E64-8132-B4C59A087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4187"/>
              <a:ext cx="46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6" name="Line 95">
              <a:extLst>
                <a:ext uri="{FF2B5EF4-FFF2-40B4-BE49-F238E27FC236}">
                  <a16:creationId xmlns:a16="http://schemas.microsoft.com/office/drawing/2014/main" id="{07D00BB7-5316-4C9A-B5C3-9F6F75E0E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87"/>
              <a:ext cx="60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7" name="Line 96">
              <a:extLst>
                <a:ext uri="{FF2B5EF4-FFF2-40B4-BE49-F238E27FC236}">
                  <a16:creationId xmlns:a16="http://schemas.microsoft.com/office/drawing/2014/main" id="{89E58458-F0BF-46DA-B0D4-F5F920B0C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887"/>
              <a:ext cx="553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8" name="Line 97">
              <a:extLst>
                <a:ext uri="{FF2B5EF4-FFF2-40B4-BE49-F238E27FC236}">
                  <a16:creationId xmlns:a16="http://schemas.microsoft.com/office/drawing/2014/main" id="{BAE42960-1468-41AF-84EC-AC8BDB1A2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1887"/>
              <a:ext cx="82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99" name="Line 98">
              <a:extLst>
                <a:ext uri="{FF2B5EF4-FFF2-40B4-BE49-F238E27FC236}">
                  <a16:creationId xmlns:a16="http://schemas.microsoft.com/office/drawing/2014/main" id="{072676CD-058B-4C1F-AF81-ED70DD064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1887"/>
              <a:ext cx="0" cy="230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F604335D-D9B5-4448-B96A-7A01E15C3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887"/>
              <a:ext cx="0" cy="92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DC20ED9-D2D9-413F-B855-2CC88BFCC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1887"/>
              <a:ext cx="0" cy="92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02" name="Group 106">
            <a:extLst>
              <a:ext uri="{FF2B5EF4-FFF2-40B4-BE49-F238E27FC236}">
                <a16:creationId xmlns:a16="http://schemas.microsoft.com/office/drawing/2014/main" id="{E66E842B-7B34-43AE-8CF0-A5076086CE9F}"/>
              </a:ext>
            </a:extLst>
          </p:cNvPr>
          <p:cNvGrpSpPr>
            <a:grpSpLocks/>
          </p:cNvGrpSpPr>
          <p:nvPr/>
        </p:nvGrpSpPr>
        <p:grpSpPr bwMode="auto">
          <a:xfrm>
            <a:off x="5652319" y="1133165"/>
            <a:ext cx="2808287" cy="1851025"/>
            <a:chOff x="3515" y="1135"/>
            <a:chExt cx="1769" cy="1166"/>
          </a:xfrm>
          <a:solidFill>
            <a:schemeClr val="bg1"/>
          </a:solidFill>
        </p:grpSpPr>
        <p:graphicFrame>
          <p:nvGraphicFramePr>
            <p:cNvPr id="103" name="Object 101">
              <a:extLst>
                <a:ext uri="{FF2B5EF4-FFF2-40B4-BE49-F238E27FC236}">
                  <a16:creationId xmlns:a16="http://schemas.microsoft.com/office/drawing/2014/main" id="{EBEE3C38-9E66-4936-A0E5-161A240A90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7018453"/>
                </p:ext>
              </p:extLst>
            </p:nvPr>
          </p:nvGraphicFramePr>
          <p:xfrm>
            <a:off x="3515" y="1135"/>
            <a:ext cx="176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quation" r:id="rId3" imgW="1371600" imgH="215640" progId="Equation.DSMT4">
                    <p:embed/>
                  </p:oleObj>
                </mc:Choice>
                <mc:Fallback>
                  <p:oleObj name="Equation" r:id="rId3" imgW="1371600" imgH="215640" progId="Equation.DSMT4">
                    <p:embed/>
                    <p:pic>
                      <p:nvPicPr>
                        <p:cNvPr id="57445" name="Object 101">
                          <a:extLst>
                            <a:ext uri="{FF2B5EF4-FFF2-40B4-BE49-F238E27FC236}">
                              <a16:creationId xmlns:a16="http://schemas.microsoft.com/office/drawing/2014/main" id="{41734307-CFEE-42EC-BDED-29060352F5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1135"/>
                          <a:ext cx="1769" cy="27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71842" dir="2700000" algn="ctr" rotWithShape="0">
                            <a:schemeClr val="accent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03">
              <a:extLst>
                <a:ext uri="{FF2B5EF4-FFF2-40B4-BE49-F238E27FC236}">
                  <a16:creationId xmlns:a16="http://schemas.microsoft.com/office/drawing/2014/main" id="{550C984B-EDDF-4010-A6C6-484F5C30A4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756411"/>
                </p:ext>
              </p:extLst>
            </p:nvPr>
          </p:nvGraphicFramePr>
          <p:xfrm>
            <a:off x="3515" y="2024"/>
            <a:ext cx="1163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5" imgW="901440" imgH="215640" progId="Equation.DSMT4">
                    <p:embed/>
                  </p:oleObj>
                </mc:Choice>
                <mc:Fallback>
                  <p:oleObj name="Equation" r:id="rId5" imgW="901440" imgH="215640" progId="Equation.DSMT4">
                    <p:embed/>
                    <p:pic>
                      <p:nvPicPr>
                        <p:cNvPr id="57447" name="Object 103">
                          <a:extLst>
                            <a:ext uri="{FF2B5EF4-FFF2-40B4-BE49-F238E27FC236}">
                              <a16:creationId xmlns:a16="http://schemas.microsoft.com/office/drawing/2014/main" id="{08875E29-C3B0-4F92-AE1E-19EBF38AE5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2024"/>
                          <a:ext cx="1163" cy="27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71842" dir="2700000" algn="ctr" rotWithShape="0">
                            <a:schemeClr val="accent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>
              <a:extLst>
                <a:ext uri="{FF2B5EF4-FFF2-40B4-BE49-F238E27FC236}">
                  <a16:creationId xmlns:a16="http://schemas.microsoft.com/office/drawing/2014/main" id="{84843BFC-4A07-4EBF-A0D2-FE1081C551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440174"/>
                </p:ext>
              </p:extLst>
            </p:nvPr>
          </p:nvGraphicFramePr>
          <p:xfrm>
            <a:off x="3515" y="1616"/>
            <a:ext cx="114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7" imgW="888840" imgH="215640" progId="Equation.DSMT4">
                    <p:embed/>
                  </p:oleObj>
                </mc:Choice>
                <mc:Fallback>
                  <p:oleObj name="Equation" r:id="rId7" imgW="888840" imgH="215640" progId="Equation.DSMT4">
                    <p:embed/>
                    <p:pic>
                      <p:nvPicPr>
                        <p:cNvPr id="57448" name="Object 104">
                          <a:extLst>
                            <a:ext uri="{FF2B5EF4-FFF2-40B4-BE49-F238E27FC236}">
                              <a16:creationId xmlns:a16="http://schemas.microsoft.com/office/drawing/2014/main" id="{DD7D3D3A-9BA9-4670-BE5A-7D96CDA5C5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1616"/>
                          <a:ext cx="1147" cy="27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71842" dir="2700000" algn="ctr" rotWithShape="0">
                            <a:schemeClr val="accent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77778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DF761F-14F1-48A3-9B34-6B0101CFFE66}"/>
              </a:ext>
            </a:extLst>
          </p:cNvPr>
          <p:cNvSpPr/>
          <p:nvPr/>
        </p:nvSpPr>
        <p:spPr>
          <a:xfrm>
            <a:off x="482084" y="835522"/>
            <a:ext cx="4680515" cy="3960440"/>
          </a:xfrm>
          <a:prstGeom prst="rect">
            <a:avLst/>
          </a:prstGeom>
          <a:solidFill>
            <a:srgbClr val="16B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48373"/>
            <a:ext cx="8784976" cy="576064"/>
          </a:xfrm>
        </p:spPr>
        <p:txBody>
          <a:bodyPr/>
          <a:lstStyle/>
          <a:p>
            <a:r>
              <a:rPr lang="sr-Latn-RS" sz="2800" b="1" dirty="0">
                <a:solidFill>
                  <a:srgbClr val="38D4CD"/>
                </a:solidFill>
              </a:rPr>
              <a:t>Pretvaranje iz dekadnog u ostale brojne sisteme</a:t>
            </a:r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id="{95E28551-C864-4754-9CA8-1FF83B3C7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4576921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sr-Latn-RS" sz="2000" b="1"/>
          </a:p>
        </p:txBody>
      </p:sp>
      <p:sp>
        <p:nvSpPr>
          <p:cNvPr id="114" name="Rectangle 12">
            <a:extLst>
              <a:ext uri="{FF2B5EF4-FFF2-40B4-BE49-F238E27FC236}">
                <a16:creationId xmlns:a16="http://schemas.microsoft.com/office/drawing/2014/main" id="{3103D36C-5F93-4FC6-863A-356E8195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576921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en-US" altLang="sr-Latn-RS" sz="2000" b="1"/>
          </a:p>
        </p:txBody>
      </p:sp>
      <p:sp>
        <p:nvSpPr>
          <p:cNvPr id="119" name="Rectangle 17">
            <a:extLst>
              <a:ext uri="{FF2B5EF4-FFF2-40B4-BE49-F238E27FC236}">
                <a16:creationId xmlns:a16="http://schemas.microsoft.com/office/drawing/2014/main" id="{3A1A3B6D-87BF-4C9F-91E1-0CEF19C63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4211796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1</a:t>
            </a:r>
          </a:p>
        </p:txBody>
      </p:sp>
      <p:sp>
        <p:nvSpPr>
          <p:cNvPr id="120" name="Rectangle 18">
            <a:extLst>
              <a:ext uri="{FF2B5EF4-FFF2-40B4-BE49-F238E27FC236}">
                <a16:creationId xmlns:a16="http://schemas.microsoft.com/office/drawing/2014/main" id="{241DCEB7-AF3A-4C14-B67E-BF48803BB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211796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0</a:t>
            </a:r>
            <a:endParaRPr lang="hr-HR" altLang="sr-Latn-RS" sz="2000" b="1" dirty="0"/>
          </a:p>
        </p:txBody>
      </p:sp>
      <p:sp>
        <p:nvSpPr>
          <p:cNvPr id="125" name="Rectangle 23">
            <a:extLst>
              <a:ext uri="{FF2B5EF4-FFF2-40B4-BE49-F238E27FC236}">
                <a16:creationId xmlns:a16="http://schemas.microsoft.com/office/drawing/2014/main" id="{9E5CC198-C8F7-4197-AB5B-886FA511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3846671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0</a:t>
            </a:r>
          </a:p>
        </p:txBody>
      </p:sp>
      <p:sp>
        <p:nvSpPr>
          <p:cNvPr id="126" name="Rectangle 24">
            <a:extLst>
              <a:ext uri="{FF2B5EF4-FFF2-40B4-BE49-F238E27FC236}">
                <a16:creationId xmlns:a16="http://schemas.microsoft.com/office/drawing/2014/main" id="{924F119C-79A3-404F-98F8-ED2D422DF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846671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1</a:t>
            </a:r>
            <a:endParaRPr lang="hr-HR" altLang="sr-Latn-RS" sz="2000" b="1" dirty="0"/>
          </a:p>
        </p:txBody>
      </p:sp>
      <p:sp>
        <p:nvSpPr>
          <p:cNvPr id="131" name="Rectangle 29">
            <a:extLst>
              <a:ext uri="{FF2B5EF4-FFF2-40B4-BE49-F238E27FC236}">
                <a16:creationId xmlns:a16="http://schemas.microsoft.com/office/drawing/2014/main" id="{999ACDA4-1CC4-4CD7-98E9-6E5C3626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3481546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1</a:t>
            </a:r>
          </a:p>
        </p:txBody>
      </p:sp>
      <p:sp>
        <p:nvSpPr>
          <p:cNvPr id="132" name="Rectangle 30">
            <a:extLst>
              <a:ext uri="{FF2B5EF4-FFF2-40B4-BE49-F238E27FC236}">
                <a16:creationId xmlns:a16="http://schemas.microsoft.com/office/drawing/2014/main" id="{4573F336-EDC8-4536-9D8E-3F1C581F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481546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2</a:t>
            </a:r>
            <a:endParaRPr lang="hr-HR" altLang="sr-Latn-RS" sz="2000" b="1" dirty="0"/>
          </a:p>
        </p:txBody>
      </p:sp>
      <p:sp>
        <p:nvSpPr>
          <p:cNvPr id="137" name="Rectangle 35">
            <a:extLst>
              <a:ext uri="{FF2B5EF4-FFF2-40B4-BE49-F238E27FC236}">
                <a16:creationId xmlns:a16="http://schemas.microsoft.com/office/drawing/2014/main" id="{4B31EFC1-AAF2-4C9F-98F6-4D4D2CE1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3116421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0</a:t>
            </a:r>
            <a:endParaRPr lang="hr-HR" altLang="sr-Latn-RS" sz="2000" b="1" dirty="0"/>
          </a:p>
        </p:txBody>
      </p:sp>
      <p:sp>
        <p:nvSpPr>
          <p:cNvPr id="138" name="Rectangle 36">
            <a:extLst>
              <a:ext uri="{FF2B5EF4-FFF2-40B4-BE49-F238E27FC236}">
                <a16:creationId xmlns:a16="http://schemas.microsoft.com/office/drawing/2014/main" id="{EA19DF66-C2E3-4CA9-A54A-762D6579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116421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5</a:t>
            </a:r>
            <a:endParaRPr lang="hr-HR" altLang="sr-Latn-RS" sz="2000" b="1" dirty="0"/>
          </a:p>
        </p:txBody>
      </p:sp>
      <p:sp>
        <p:nvSpPr>
          <p:cNvPr id="143" name="Rectangle 41">
            <a:extLst>
              <a:ext uri="{FF2B5EF4-FFF2-40B4-BE49-F238E27FC236}">
                <a16:creationId xmlns:a16="http://schemas.microsoft.com/office/drawing/2014/main" id="{C76F9E69-B333-40C3-B0C6-E0997BEB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2751295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0</a:t>
            </a:r>
          </a:p>
        </p:txBody>
      </p:sp>
      <p:sp>
        <p:nvSpPr>
          <p:cNvPr id="144" name="Rectangle 42">
            <a:extLst>
              <a:ext uri="{FF2B5EF4-FFF2-40B4-BE49-F238E27FC236}">
                <a16:creationId xmlns:a16="http://schemas.microsoft.com/office/drawing/2014/main" id="{BC00FEC7-C256-45F5-99C4-E7902443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751295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10</a:t>
            </a:r>
            <a:endParaRPr lang="hr-HR" altLang="sr-Latn-RS" sz="2000" b="1" dirty="0"/>
          </a:p>
        </p:txBody>
      </p:sp>
      <p:sp>
        <p:nvSpPr>
          <p:cNvPr id="145" name="Rectangle 43">
            <a:extLst>
              <a:ext uri="{FF2B5EF4-FFF2-40B4-BE49-F238E27FC236}">
                <a16:creationId xmlns:a16="http://schemas.microsoft.com/office/drawing/2014/main" id="{2913C49D-832D-43D5-BA35-841862B1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183" y="2386170"/>
            <a:ext cx="7937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sr-Latn-RS" sz="2000" b="1"/>
          </a:p>
        </p:txBody>
      </p:sp>
      <p:sp>
        <p:nvSpPr>
          <p:cNvPr id="146" name="Rectangle 44">
            <a:extLst>
              <a:ext uri="{FF2B5EF4-FFF2-40B4-BE49-F238E27FC236}">
                <a16:creationId xmlns:a16="http://schemas.microsoft.com/office/drawing/2014/main" id="{F450E708-2009-44F4-9EF6-FA9340B64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582" y="2386170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en-US" altLang="sr-Latn-RS" sz="2000" b="1"/>
          </a:p>
        </p:txBody>
      </p:sp>
      <p:sp>
        <p:nvSpPr>
          <p:cNvPr id="149" name="Rectangle 47">
            <a:extLst>
              <a:ext uri="{FF2B5EF4-FFF2-40B4-BE49-F238E27FC236}">
                <a16:creationId xmlns:a16="http://schemas.microsoft.com/office/drawing/2014/main" id="{0B68993F-CF52-4A11-9709-67B8E330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2386170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1</a:t>
            </a:r>
          </a:p>
        </p:txBody>
      </p:sp>
      <p:sp>
        <p:nvSpPr>
          <p:cNvPr id="150" name="Rectangle 48">
            <a:extLst>
              <a:ext uri="{FF2B5EF4-FFF2-40B4-BE49-F238E27FC236}">
                <a16:creationId xmlns:a16="http://schemas.microsoft.com/office/drawing/2014/main" id="{28096DE4-1100-419D-B2F0-8283EABFA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386170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20</a:t>
            </a:r>
            <a:endParaRPr lang="hr-HR" altLang="sr-Latn-RS" sz="2000" b="1" dirty="0"/>
          </a:p>
        </p:txBody>
      </p:sp>
      <p:sp>
        <p:nvSpPr>
          <p:cNvPr id="151" name="Rectangle 49">
            <a:extLst>
              <a:ext uri="{FF2B5EF4-FFF2-40B4-BE49-F238E27FC236}">
                <a16:creationId xmlns:a16="http://schemas.microsoft.com/office/drawing/2014/main" id="{D459EBBF-2498-4938-AD70-168B5781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183" y="2021045"/>
            <a:ext cx="7937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1</a:t>
            </a:r>
          </a:p>
        </p:txBody>
      </p:sp>
      <p:sp>
        <p:nvSpPr>
          <p:cNvPr id="152" name="Rectangle 50">
            <a:extLst>
              <a:ext uri="{FF2B5EF4-FFF2-40B4-BE49-F238E27FC236}">
                <a16:creationId xmlns:a16="http://schemas.microsoft.com/office/drawing/2014/main" id="{26B1029F-C69B-45F7-AC0B-1FFEBE32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582" y="2021045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0</a:t>
            </a:r>
            <a:endParaRPr lang="hr-HR" altLang="sr-Latn-RS" sz="2000" b="1" dirty="0"/>
          </a:p>
        </p:txBody>
      </p:sp>
      <p:sp>
        <p:nvSpPr>
          <p:cNvPr id="153" name="Rectangle 51">
            <a:extLst>
              <a:ext uri="{FF2B5EF4-FFF2-40B4-BE49-F238E27FC236}">
                <a16:creationId xmlns:a16="http://schemas.microsoft.com/office/drawing/2014/main" id="{F9E12BEE-5140-45C0-A324-C0ECCC99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169" y="2010941"/>
            <a:ext cx="3365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5</a:t>
            </a:r>
            <a:endParaRPr lang="hr-HR" altLang="sr-Latn-RS" sz="2000" b="1" dirty="0"/>
          </a:p>
        </p:txBody>
      </p:sp>
      <p:sp>
        <p:nvSpPr>
          <p:cNvPr id="154" name="Rectangle 52">
            <a:extLst>
              <a:ext uri="{FF2B5EF4-FFF2-40B4-BE49-F238E27FC236}">
                <a16:creationId xmlns:a16="http://schemas.microsoft.com/office/drawing/2014/main" id="{DFB78D6A-FB9F-478D-BE74-9FDD5810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68" y="2010941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0</a:t>
            </a:r>
            <a:endParaRPr lang="hr-HR" altLang="sr-Latn-RS" sz="2000" b="1" dirty="0"/>
          </a:p>
        </p:txBody>
      </p:sp>
      <p:sp>
        <p:nvSpPr>
          <p:cNvPr id="155" name="Rectangle 53">
            <a:extLst>
              <a:ext uri="{FF2B5EF4-FFF2-40B4-BE49-F238E27FC236}">
                <a16:creationId xmlns:a16="http://schemas.microsoft.com/office/drawing/2014/main" id="{EC727F61-B075-4CD4-825E-E6C359BC6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2021045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1</a:t>
            </a:r>
          </a:p>
        </p:txBody>
      </p:sp>
      <p:sp>
        <p:nvSpPr>
          <p:cNvPr id="156" name="Rectangle 54">
            <a:extLst>
              <a:ext uri="{FF2B5EF4-FFF2-40B4-BE49-F238E27FC236}">
                <a16:creationId xmlns:a16="http://schemas.microsoft.com/office/drawing/2014/main" id="{930A8F71-4998-4862-891E-F15A105C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021045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41</a:t>
            </a:r>
            <a:endParaRPr lang="hr-HR" altLang="sr-Latn-RS" sz="2000" b="1" dirty="0"/>
          </a:p>
        </p:txBody>
      </p:sp>
      <p:sp>
        <p:nvSpPr>
          <p:cNvPr id="157" name="Rectangle 55">
            <a:extLst>
              <a:ext uri="{FF2B5EF4-FFF2-40B4-BE49-F238E27FC236}">
                <a16:creationId xmlns:a16="http://schemas.microsoft.com/office/drawing/2014/main" id="{4B4ADCEC-DC26-4498-BBB0-069121DB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183" y="1655920"/>
            <a:ext cx="7937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4</a:t>
            </a:r>
            <a:endParaRPr lang="hr-HR" altLang="sr-Latn-RS" sz="2000" b="1" dirty="0"/>
          </a:p>
        </p:txBody>
      </p:sp>
      <p:sp>
        <p:nvSpPr>
          <p:cNvPr id="158" name="Rectangle 56">
            <a:extLst>
              <a:ext uri="{FF2B5EF4-FFF2-40B4-BE49-F238E27FC236}">
                <a16:creationId xmlns:a16="http://schemas.microsoft.com/office/drawing/2014/main" id="{5122D57D-04D1-4D67-8084-5D955955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582" y="1655920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1</a:t>
            </a:r>
            <a:endParaRPr lang="hr-HR" altLang="sr-Latn-RS" sz="2000" b="1" dirty="0"/>
          </a:p>
        </p:txBody>
      </p:sp>
      <p:sp>
        <p:nvSpPr>
          <p:cNvPr id="159" name="Rectangle 57">
            <a:extLst>
              <a:ext uri="{FF2B5EF4-FFF2-40B4-BE49-F238E27FC236}">
                <a16:creationId xmlns:a16="http://schemas.microsoft.com/office/drawing/2014/main" id="{28D192A6-3B0D-4B59-9279-B4BAA93D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169" y="1645816"/>
            <a:ext cx="3365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1</a:t>
            </a:r>
            <a:endParaRPr lang="hr-HR" altLang="sr-Latn-RS" sz="2000" b="1" dirty="0"/>
          </a:p>
        </p:txBody>
      </p:sp>
      <p:sp>
        <p:nvSpPr>
          <p:cNvPr id="160" name="Rectangle 58">
            <a:extLst>
              <a:ext uri="{FF2B5EF4-FFF2-40B4-BE49-F238E27FC236}">
                <a16:creationId xmlns:a16="http://schemas.microsoft.com/office/drawing/2014/main" id="{741259C7-C57C-43EE-8D4C-72DB3234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68" y="1645816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5</a:t>
            </a:r>
            <a:endParaRPr lang="hr-HR" altLang="sr-Latn-RS" sz="2000" b="1" dirty="0"/>
          </a:p>
        </p:txBody>
      </p:sp>
      <p:sp>
        <p:nvSpPr>
          <p:cNvPr id="161" name="Rectangle 59">
            <a:extLst>
              <a:ext uri="{FF2B5EF4-FFF2-40B4-BE49-F238E27FC236}">
                <a16:creationId xmlns:a16="http://schemas.microsoft.com/office/drawing/2014/main" id="{632686CB-D84F-4126-A5EC-9558BA86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1655920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 b="1" dirty="0"/>
              <a:t>1</a:t>
            </a:r>
          </a:p>
        </p:txBody>
      </p:sp>
      <p:sp>
        <p:nvSpPr>
          <p:cNvPr id="162" name="Rectangle 60">
            <a:extLst>
              <a:ext uri="{FF2B5EF4-FFF2-40B4-BE49-F238E27FC236}">
                <a16:creationId xmlns:a16="http://schemas.microsoft.com/office/drawing/2014/main" id="{76FCDB0B-8E86-4900-89E6-C1C48FFF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55920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83</a:t>
            </a:r>
            <a:endParaRPr lang="hr-HR" altLang="sr-Latn-RS" sz="2000" b="1" dirty="0"/>
          </a:p>
        </p:txBody>
      </p:sp>
      <p:sp>
        <p:nvSpPr>
          <p:cNvPr id="163" name="Rectangle 61">
            <a:extLst>
              <a:ext uri="{FF2B5EF4-FFF2-40B4-BE49-F238E27FC236}">
                <a16:creationId xmlns:a16="http://schemas.microsoft.com/office/drawing/2014/main" id="{F9CC65C6-0194-417D-BF95-7CC87C70E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183" y="1290795"/>
            <a:ext cx="7937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15=F</a:t>
            </a:r>
          </a:p>
        </p:txBody>
      </p:sp>
      <p:sp>
        <p:nvSpPr>
          <p:cNvPr id="164" name="Rectangle 62">
            <a:extLst>
              <a:ext uri="{FF2B5EF4-FFF2-40B4-BE49-F238E27FC236}">
                <a16:creationId xmlns:a16="http://schemas.microsoft.com/office/drawing/2014/main" id="{8AB9E8BB-F7FA-40C1-A2CD-74AB4D2D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582" y="1290795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20</a:t>
            </a:r>
            <a:endParaRPr lang="hr-HR" altLang="sr-Latn-RS" sz="2000" b="1" dirty="0"/>
          </a:p>
        </p:txBody>
      </p:sp>
      <p:sp>
        <p:nvSpPr>
          <p:cNvPr id="165" name="Rectangle 63">
            <a:extLst>
              <a:ext uri="{FF2B5EF4-FFF2-40B4-BE49-F238E27FC236}">
                <a16:creationId xmlns:a16="http://schemas.microsoft.com/office/drawing/2014/main" id="{989BE805-1F25-49E9-8507-7EC18587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169" y="1280691"/>
            <a:ext cx="3365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7</a:t>
            </a:r>
          </a:p>
        </p:txBody>
      </p:sp>
      <p:sp>
        <p:nvSpPr>
          <p:cNvPr id="166" name="Rectangle 64">
            <a:extLst>
              <a:ext uri="{FF2B5EF4-FFF2-40B4-BE49-F238E27FC236}">
                <a16:creationId xmlns:a16="http://schemas.microsoft.com/office/drawing/2014/main" id="{A2607CDA-C75F-4848-A307-93A0F4EE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68" y="1280691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41</a:t>
            </a:r>
            <a:endParaRPr lang="hr-HR" altLang="sr-Latn-RS" sz="2000" b="1" dirty="0"/>
          </a:p>
        </p:txBody>
      </p:sp>
      <p:sp>
        <p:nvSpPr>
          <p:cNvPr id="167" name="Rectangle 65">
            <a:extLst>
              <a:ext uri="{FF2B5EF4-FFF2-40B4-BE49-F238E27FC236}">
                <a16:creationId xmlns:a16="http://schemas.microsoft.com/office/drawing/2014/main" id="{B1FD72C2-E3FC-4C3C-AEE8-39BEEBA5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152" y="1290795"/>
            <a:ext cx="4175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sr-Latn-RS" sz="2000" b="1" dirty="0"/>
              <a:t>1</a:t>
            </a:r>
          </a:p>
        </p:txBody>
      </p:sp>
      <p:sp>
        <p:nvSpPr>
          <p:cNvPr id="168" name="Rectangle 66">
            <a:extLst>
              <a:ext uri="{FF2B5EF4-FFF2-40B4-BE49-F238E27FC236}">
                <a16:creationId xmlns:a16="http://schemas.microsoft.com/office/drawing/2014/main" id="{F0BA52CE-C484-4797-897D-BCB2976C5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90795"/>
            <a:ext cx="6096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sr-Latn-RS" sz="2000" b="1" dirty="0"/>
              <a:t>167</a:t>
            </a:r>
            <a:endParaRPr lang="hr-HR" altLang="sr-Latn-RS" sz="2000" b="1" dirty="0"/>
          </a:p>
        </p:txBody>
      </p:sp>
      <p:sp>
        <p:nvSpPr>
          <p:cNvPr id="170" name="Rectangle 68">
            <a:extLst>
              <a:ext uri="{FF2B5EF4-FFF2-40B4-BE49-F238E27FC236}">
                <a16:creationId xmlns:a16="http://schemas.microsoft.com/office/drawing/2014/main" id="{43D04714-CF03-49BA-9E73-AB51932FA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582" y="925670"/>
            <a:ext cx="14033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sr-Latn-RS" sz="2000" b="1" dirty="0"/>
              <a:t>335</a:t>
            </a:r>
            <a:r>
              <a:rPr lang="hr-HR" altLang="sr-Latn-RS" sz="2000" b="1" dirty="0"/>
              <a:t>:16</a:t>
            </a:r>
          </a:p>
        </p:txBody>
      </p:sp>
      <p:sp>
        <p:nvSpPr>
          <p:cNvPr id="172" name="Rectangle 70">
            <a:extLst>
              <a:ext uri="{FF2B5EF4-FFF2-40B4-BE49-F238E27FC236}">
                <a16:creationId xmlns:a16="http://schemas.microsoft.com/office/drawing/2014/main" id="{A01DBDF1-8411-404B-9690-694AA35DD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68" y="915566"/>
            <a:ext cx="9461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sr-Latn-RS" sz="2000" b="1" dirty="0"/>
              <a:t>335</a:t>
            </a:r>
            <a:r>
              <a:rPr lang="hr-HR" altLang="sr-Latn-RS" sz="2000" b="1" dirty="0"/>
              <a:t>:8</a:t>
            </a:r>
          </a:p>
        </p:txBody>
      </p:sp>
      <p:sp>
        <p:nvSpPr>
          <p:cNvPr id="174" name="Rectangle 72">
            <a:extLst>
              <a:ext uri="{FF2B5EF4-FFF2-40B4-BE49-F238E27FC236}">
                <a16:creationId xmlns:a16="http://schemas.microsoft.com/office/drawing/2014/main" id="{9B114425-E0B7-4A88-9603-B66D7130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05" y="915566"/>
            <a:ext cx="10271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sr-Latn-RS" sz="2000" b="1" dirty="0"/>
              <a:t>335</a:t>
            </a:r>
            <a:r>
              <a:rPr lang="hr-HR" altLang="sr-Latn-RS" sz="2000" b="1" dirty="0"/>
              <a:t>:2</a:t>
            </a:r>
          </a:p>
        </p:txBody>
      </p:sp>
      <p:sp>
        <p:nvSpPr>
          <p:cNvPr id="175" name="Line 73">
            <a:extLst>
              <a:ext uri="{FF2B5EF4-FFF2-40B4-BE49-F238E27FC236}">
                <a16:creationId xmlns:a16="http://schemas.microsoft.com/office/drawing/2014/main" id="{2361E3FC-568B-4DF0-B682-B1BFC2339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112" y="843558"/>
            <a:ext cx="1027113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76" name="Line 74">
            <a:extLst>
              <a:ext uri="{FF2B5EF4-FFF2-40B4-BE49-F238E27FC236}">
                <a16:creationId xmlns:a16="http://schemas.microsoft.com/office/drawing/2014/main" id="{5466E6B6-C61A-4510-87DF-5687AFB11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4942046"/>
            <a:ext cx="609600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77" name="Line 75">
            <a:extLst>
              <a:ext uri="{FF2B5EF4-FFF2-40B4-BE49-F238E27FC236}">
                <a16:creationId xmlns:a16="http://schemas.microsoft.com/office/drawing/2014/main" id="{80F1175C-BD1C-4152-BCB5-0E32B051C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112" y="843558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79" name="Line 77">
            <a:extLst>
              <a:ext uri="{FF2B5EF4-FFF2-40B4-BE49-F238E27FC236}">
                <a16:creationId xmlns:a16="http://schemas.microsoft.com/office/drawing/2014/main" id="{52103355-8626-4DA1-8C40-1018E91A2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7225" y="843558"/>
            <a:ext cx="1535113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0" name="Line 78">
            <a:extLst>
              <a:ext uri="{FF2B5EF4-FFF2-40B4-BE49-F238E27FC236}">
                <a16:creationId xmlns:a16="http://schemas.microsoft.com/office/drawing/2014/main" id="{4AB331C5-A6E7-43EB-8C68-A5A89AE58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1290795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1" name="Line 79">
            <a:extLst>
              <a:ext uri="{FF2B5EF4-FFF2-40B4-BE49-F238E27FC236}">
                <a16:creationId xmlns:a16="http://schemas.microsoft.com/office/drawing/2014/main" id="{F0F46A65-DB98-4B13-8BAE-E120C5E2E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7225" y="4859934"/>
            <a:ext cx="1204913" cy="1587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6" name="Line 84">
            <a:extLst>
              <a:ext uri="{FF2B5EF4-FFF2-40B4-BE49-F238E27FC236}">
                <a16:creationId xmlns:a16="http://schemas.microsoft.com/office/drawing/2014/main" id="{7AFBC927-0A7B-4757-B946-C25BBF304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1655920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7" name="Line 85">
            <a:extLst>
              <a:ext uri="{FF2B5EF4-FFF2-40B4-BE49-F238E27FC236}">
                <a16:creationId xmlns:a16="http://schemas.microsoft.com/office/drawing/2014/main" id="{515A6C4B-791B-4575-BB7F-03B732638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2021045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8" name="Line 86">
            <a:extLst>
              <a:ext uri="{FF2B5EF4-FFF2-40B4-BE49-F238E27FC236}">
                <a16:creationId xmlns:a16="http://schemas.microsoft.com/office/drawing/2014/main" id="{2F592BF7-406B-44AC-ADE0-874DA44C0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2386170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9" name="Line 87">
            <a:extLst>
              <a:ext uri="{FF2B5EF4-FFF2-40B4-BE49-F238E27FC236}">
                <a16:creationId xmlns:a16="http://schemas.microsoft.com/office/drawing/2014/main" id="{4DEA2096-4DFB-489C-9780-1CF1AEACF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2751295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0" name="Line 88">
            <a:extLst>
              <a:ext uri="{FF2B5EF4-FFF2-40B4-BE49-F238E27FC236}">
                <a16:creationId xmlns:a16="http://schemas.microsoft.com/office/drawing/2014/main" id="{9BFC1582-2379-46D2-8465-88DFA1E1C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3116421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1" name="Line 89">
            <a:extLst>
              <a:ext uri="{FF2B5EF4-FFF2-40B4-BE49-F238E27FC236}">
                <a16:creationId xmlns:a16="http://schemas.microsoft.com/office/drawing/2014/main" id="{6EE91B87-5D15-413D-919B-563F0D8BB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3481546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2" name="Line 90">
            <a:extLst>
              <a:ext uri="{FF2B5EF4-FFF2-40B4-BE49-F238E27FC236}">
                <a16:creationId xmlns:a16="http://schemas.microsoft.com/office/drawing/2014/main" id="{1DD01E96-0F30-4764-8D78-1617BA73D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3846671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3" name="Line 91">
            <a:extLst>
              <a:ext uri="{FF2B5EF4-FFF2-40B4-BE49-F238E27FC236}">
                <a16:creationId xmlns:a16="http://schemas.microsoft.com/office/drawing/2014/main" id="{8FB02995-0BBD-4AAA-9AB0-CAFB5842F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4211796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4" name="Line 92">
            <a:extLst>
              <a:ext uri="{FF2B5EF4-FFF2-40B4-BE49-F238E27FC236}">
                <a16:creationId xmlns:a16="http://schemas.microsoft.com/office/drawing/2014/main" id="{52E19BAA-3905-4A70-B3A1-C5DEB8663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4576921"/>
            <a:ext cx="0" cy="365125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5" name="Line 93">
            <a:extLst>
              <a:ext uri="{FF2B5EF4-FFF2-40B4-BE49-F238E27FC236}">
                <a16:creationId xmlns:a16="http://schemas.microsoft.com/office/drawing/2014/main" id="{F5BACA0D-2CE2-49FD-A008-D26CAC3FA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152" y="4942046"/>
            <a:ext cx="417513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8" name="Line 96">
            <a:extLst>
              <a:ext uri="{FF2B5EF4-FFF2-40B4-BE49-F238E27FC236}">
                <a16:creationId xmlns:a16="http://schemas.microsoft.com/office/drawing/2014/main" id="{3C441F61-2A15-411F-B897-69F288582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2" y="1290795"/>
            <a:ext cx="1027113" cy="0"/>
          </a:xfrm>
          <a:prstGeom prst="line">
            <a:avLst/>
          </a:prstGeom>
          <a:solidFill>
            <a:schemeClr val="bg1"/>
          </a:solidFill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9" name="Line 97">
            <a:extLst>
              <a:ext uri="{FF2B5EF4-FFF2-40B4-BE49-F238E27FC236}">
                <a16:creationId xmlns:a16="http://schemas.microsoft.com/office/drawing/2014/main" id="{050F3B78-A4BF-4DFC-A110-832BF3FD8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7568" y="1280691"/>
            <a:ext cx="946150" cy="0"/>
          </a:xfrm>
          <a:prstGeom prst="line">
            <a:avLst/>
          </a:prstGeom>
          <a:solidFill>
            <a:schemeClr val="bg1"/>
          </a:solidFill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0" name="Line 98">
            <a:extLst>
              <a:ext uri="{FF2B5EF4-FFF2-40B4-BE49-F238E27FC236}">
                <a16:creationId xmlns:a16="http://schemas.microsoft.com/office/drawing/2014/main" id="{D4D6CF86-F104-44FD-A8E1-477E188B6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582" y="1290795"/>
            <a:ext cx="1403350" cy="0"/>
          </a:xfrm>
          <a:prstGeom prst="line">
            <a:avLst/>
          </a:prstGeom>
          <a:solidFill>
            <a:schemeClr val="bg1"/>
          </a:solidFill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1" name="Line 99">
            <a:extLst>
              <a:ext uri="{FF2B5EF4-FFF2-40B4-BE49-F238E27FC236}">
                <a16:creationId xmlns:a16="http://schemas.microsoft.com/office/drawing/2014/main" id="{B56AB51F-B6D0-43C5-9030-CEB822F49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815" y="1290795"/>
            <a:ext cx="33338" cy="3306763"/>
          </a:xfrm>
          <a:prstGeom prst="line">
            <a:avLst/>
          </a:prstGeom>
          <a:solidFill>
            <a:schemeClr val="bg1"/>
          </a:solidFill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2" name="Line 100">
            <a:extLst>
              <a:ext uri="{FF2B5EF4-FFF2-40B4-BE49-F238E27FC236}">
                <a16:creationId xmlns:a16="http://schemas.microsoft.com/office/drawing/2014/main" id="{2E45A042-99D9-4E1F-8C5B-B3FB8218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7169" y="1280691"/>
            <a:ext cx="6350" cy="1003300"/>
          </a:xfrm>
          <a:prstGeom prst="line">
            <a:avLst/>
          </a:prstGeom>
          <a:solidFill>
            <a:schemeClr val="bg1"/>
          </a:solidFill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3" name="Line 101">
            <a:extLst>
              <a:ext uri="{FF2B5EF4-FFF2-40B4-BE49-F238E27FC236}">
                <a16:creationId xmlns:a16="http://schemas.microsoft.com/office/drawing/2014/main" id="{DCB0F90B-F6C1-43CC-BADF-773A5BBC03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5483" y="1290795"/>
            <a:ext cx="12700" cy="1003300"/>
          </a:xfrm>
          <a:prstGeom prst="line">
            <a:avLst/>
          </a:prstGeom>
          <a:solidFill>
            <a:schemeClr val="bg1"/>
          </a:solidFill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 dirty="0"/>
          </a:p>
        </p:txBody>
      </p:sp>
      <p:sp>
        <p:nvSpPr>
          <p:cNvPr id="204" name="Text Box 106">
            <a:extLst>
              <a:ext uri="{FF2B5EF4-FFF2-40B4-BE49-F238E27FC236}">
                <a16:creationId xmlns:a16="http://schemas.microsoft.com/office/drawing/2014/main" id="{B03B4236-9D96-46A1-A4CA-D0444739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502" y="879632"/>
            <a:ext cx="3455987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r-Latn-RS" sz="2400" b="1" dirty="0">
                <a:solidFill>
                  <a:srgbClr val="38D4CD"/>
                </a:solidFill>
              </a:rPr>
              <a:t>335</a:t>
            </a:r>
            <a:r>
              <a:rPr lang="en-US" altLang="sr-Latn-RS" sz="2400" b="1" baseline="-25000" dirty="0">
                <a:solidFill>
                  <a:srgbClr val="38D4CD"/>
                </a:solidFill>
              </a:rPr>
              <a:t>10</a:t>
            </a:r>
            <a:r>
              <a:rPr lang="en-US" altLang="sr-Latn-RS" sz="2400" b="1" dirty="0">
                <a:solidFill>
                  <a:srgbClr val="38D4CD"/>
                </a:solidFill>
              </a:rPr>
              <a:t> = 101001111</a:t>
            </a:r>
            <a:r>
              <a:rPr lang="en-US" altLang="sr-Latn-RS" sz="2400" b="1" baseline="-25000" dirty="0">
                <a:solidFill>
                  <a:srgbClr val="38D4CD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r-Latn-RS" sz="2400" b="1" dirty="0">
                <a:solidFill>
                  <a:srgbClr val="38D4CD"/>
                </a:solidFill>
              </a:rPr>
              <a:t>335</a:t>
            </a:r>
            <a:r>
              <a:rPr lang="en-US" altLang="sr-Latn-RS" sz="2400" b="1" baseline="-25000" dirty="0">
                <a:solidFill>
                  <a:srgbClr val="38D4CD"/>
                </a:solidFill>
              </a:rPr>
              <a:t>10</a:t>
            </a:r>
            <a:r>
              <a:rPr lang="en-US" altLang="sr-Latn-RS" sz="2400" b="1" dirty="0">
                <a:solidFill>
                  <a:srgbClr val="38D4CD"/>
                </a:solidFill>
              </a:rPr>
              <a:t> = 517</a:t>
            </a:r>
            <a:r>
              <a:rPr lang="en-US" altLang="sr-Latn-RS" sz="2400" b="1" baseline="-25000" dirty="0">
                <a:solidFill>
                  <a:srgbClr val="38D4CD"/>
                </a:solidFill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en-US" altLang="sr-Latn-RS" sz="2400" b="1" dirty="0">
                <a:solidFill>
                  <a:srgbClr val="38D4CD"/>
                </a:solidFill>
              </a:rPr>
              <a:t>335</a:t>
            </a:r>
            <a:r>
              <a:rPr lang="en-US" altLang="sr-Latn-RS" sz="2400" b="1" baseline="-25000" dirty="0">
                <a:solidFill>
                  <a:srgbClr val="38D4CD"/>
                </a:solidFill>
              </a:rPr>
              <a:t>10</a:t>
            </a:r>
            <a:r>
              <a:rPr lang="en-US" altLang="sr-Latn-RS" sz="2400" b="1" dirty="0">
                <a:solidFill>
                  <a:srgbClr val="38D4CD"/>
                </a:solidFill>
              </a:rPr>
              <a:t> = 14F</a:t>
            </a:r>
            <a:r>
              <a:rPr lang="en-US" altLang="sr-Latn-RS" sz="2400" b="1" baseline="-25000" dirty="0">
                <a:solidFill>
                  <a:srgbClr val="38D4CD"/>
                </a:solidFill>
              </a:rPr>
              <a:t>16</a:t>
            </a:r>
          </a:p>
        </p:txBody>
      </p:sp>
      <p:sp>
        <p:nvSpPr>
          <p:cNvPr id="205" name="Arrow: Notched Right 204">
            <a:extLst>
              <a:ext uri="{FF2B5EF4-FFF2-40B4-BE49-F238E27FC236}">
                <a16:creationId xmlns:a16="http://schemas.microsoft.com/office/drawing/2014/main" id="{B7D90EA0-8F4D-4355-9410-8F174EADFB64}"/>
              </a:ext>
            </a:extLst>
          </p:cNvPr>
          <p:cNvSpPr/>
          <p:nvPr/>
        </p:nvSpPr>
        <p:spPr>
          <a:xfrm rot="16200000">
            <a:off x="105893" y="2781028"/>
            <a:ext cx="3239042" cy="352727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06" name="Arrow: Notched Right 205">
            <a:extLst>
              <a:ext uri="{FF2B5EF4-FFF2-40B4-BE49-F238E27FC236}">
                <a16:creationId xmlns:a16="http://schemas.microsoft.com/office/drawing/2014/main" id="{CF9347DA-B4F9-4E12-A875-28463083E38C}"/>
              </a:ext>
            </a:extLst>
          </p:cNvPr>
          <p:cNvSpPr/>
          <p:nvPr/>
        </p:nvSpPr>
        <p:spPr>
          <a:xfrm rot="16200000">
            <a:off x="2526774" y="1616079"/>
            <a:ext cx="1003292" cy="352727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07" name="Arrow: Notched Right 206">
            <a:extLst>
              <a:ext uri="{FF2B5EF4-FFF2-40B4-BE49-F238E27FC236}">
                <a16:creationId xmlns:a16="http://schemas.microsoft.com/office/drawing/2014/main" id="{983EA2D0-3EF3-4C9E-B2E6-914CB1F22582}"/>
              </a:ext>
            </a:extLst>
          </p:cNvPr>
          <p:cNvSpPr/>
          <p:nvPr/>
        </p:nvSpPr>
        <p:spPr>
          <a:xfrm rot="16200000">
            <a:off x="4273464" y="1663827"/>
            <a:ext cx="1003292" cy="352727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31433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9" grpId="0"/>
      <p:bldP spid="120" grpId="0"/>
      <p:bldP spid="125" grpId="0"/>
      <p:bldP spid="126" grpId="0"/>
      <p:bldP spid="132" grpId="0"/>
      <p:bldP spid="138" grpId="0"/>
      <p:bldP spid="143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70" grpId="0"/>
      <p:bldP spid="172" grpId="0"/>
      <p:bldP spid="174" grpId="0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372"/>
            <a:ext cx="9144000" cy="695167"/>
          </a:xfrm>
        </p:spPr>
        <p:txBody>
          <a:bodyPr/>
          <a:lstStyle/>
          <a:p>
            <a:r>
              <a:rPr lang="hr-HR" altLang="sr-Latn-RS" sz="3200" dirty="0">
                <a:solidFill>
                  <a:srgbClr val="38D4CD"/>
                </a:solidFill>
              </a:rPr>
              <a:t>Pretva</a:t>
            </a:r>
            <a:r>
              <a:rPr lang="en-US" altLang="sr-Latn-RS" sz="3200" dirty="0" err="1">
                <a:solidFill>
                  <a:srgbClr val="38D4CD"/>
                </a:solidFill>
              </a:rPr>
              <a:t>ranje</a:t>
            </a:r>
            <a:r>
              <a:rPr lang="hr-HR" altLang="sr-Latn-RS" sz="3200" dirty="0">
                <a:solidFill>
                  <a:srgbClr val="38D4CD"/>
                </a:solidFill>
              </a:rPr>
              <a:t> iz </a:t>
            </a:r>
            <a:r>
              <a:rPr lang="en-US" altLang="sr-Latn-RS" sz="3200" dirty="0" err="1">
                <a:solidFill>
                  <a:srgbClr val="38D4CD"/>
                </a:solidFill>
              </a:rPr>
              <a:t>binarnog</a:t>
            </a:r>
            <a:r>
              <a:rPr lang="hr-HR" altLang="sr-Latn-RS" sz="3200" dirty="0">
                <a:solidFill>
                  <a:srgbClr val="38D4CD"/>
                </a:solidFill>
              </a:rPr>
              <a:t>, </a:t>
            </a:r>
            <a:r>
              <a:rPr lang="en-US" altLang="sr-Latn-RS" sz="3200" dirty="0" err="1">
                <a:solidFill>
                  <a:srgbClr val="38D4CD"/>
                </a:solidFill>
              </a:rPr>
              <a:t>oktalnog</a:t>
            </a:r>
            <a:r>
              <a:rPr lang="hr-HR" altLang="sr-Latn-RS" sz="3200" dirty="0">
                <a:solidFill>
                  <a:srgbClr val="38D4CD"/>
                </a:solidFill>
              </a:rPr>
              <a:t> i </a:t>
            </a:r>
            <a:r>
              <a:rPr lang="en-US" altLang="sr-Latn-RS" sz="3200" dirty="0" err="1">
                <a:solidFill>
                  <a:srgbClr val="38D4CD"/>
                </a:solidFill>
              </a:rPr>
              <a:t>heksadecima</a:t>
            </a:r>
            <a:r>
              <a:rPr lang="sr-Latn-RS" altLang="sr-Latn-RS" sz="3200" dirty="0">
                <a:solidFill>
                  <a:srgbClr val="38D4CD"/>
                </a:solidFill>
              </a:rPr>
              <a:t> -  </a:t>
            </a:r>
            <a:r>
              <a:rPr lang="en-US" altLang="sr-Latn-RS" sz="3200" dirty="0">
                <a:solidFill>
                  <a:srgbClr val="38D4CD"/>
                </a:solidFill>
              </a:rPr>
              <a:t>ln</a:t>
            </a:r>
            <a:r>
              <a:rPr lang="hr-HR" altLang="sr-Latn-RS" sz="3200" dirty="0">
                <a:solidFill>
                  <a:srgbClr val="38D4CD"/>
                </a:solidFill>
              </a:rPr>
              <a:t>og broj</a:t>
            </a:r>
            <a:r>
              <a:rPr lang="en-US" altLang="sr-Latn-RS" sz="3200" dirty="0">
                <a:solidFill>
                  <a:srgbClr val="38D4CD"/>
                </a:solidFill>
              </a:rPr>
              <a:t>n</a:t>
            </a:r>
            <a:r>
              <a:rPr lang="hr-HR" altLang="sr-Latn-RS" sz="3200" dirty="0">
                <a:solidFill>
                  <a:srgbClr val="38D4CD"/>
                </a:solidFill>
              </a:rPr>
              <a:t>og s</a:t>
            </a:r>
            <a:r>
              <a:rPr lang="en-US" altLang="sr-Latn-RS" sz="3200" dirty="0" err="1">
                <a:solidFill>
                  <a:srgbClr val="38D4CD"/>
                </a:solidFill>
              </a:rPr>
              <a:t>istema</a:t>
            </a:r>
            <a:r>
              <a:rPr lang="hr-HR" altLang="sr-Latn-RS" sz="3200" dirty="0">
                <a:solidFill>
                  <a:srgbClr val="38D4CD"/>
                </a:solidFill>
              </a:rPr>
              <a:t> u </a:t>
            </a:r>
            <a:r>
              <a:rPr lang="en-US" altLang="sr-Latn-RS" sz="3200" dirty="0" err="1">
                <a:solidFill>
                  <a:srgbClr val="38D4CD"/>
                </a:solidFill>
              </a:rPr>
              <a:t>dekadni</a:t>
            </a:r>
            <a:endParaRPr lang="sr-Latn-RS" sz="3200" b="1" dirty="0">
              <a:solidFill>
                <a:srgbClr val="38D4CD"/>
              </a:solidFill>
            </a:endParaRPr>
          </a:p>
        </p:txBody>
      </p:sp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75" name="Group 97">
            <a:extLst>
              <a:ext uri="{FF2B5EF4-FFF2-40B4-BE49-F238E27FC236}">
                <a16:creationId xmlns:a16="http://schemas.microsoft.com/office/drawing/2014/main" id="{A3DBAA74-A90C-420B-8B92-E5D3E06D8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611441"/>
              </p:ext>
            </p:extLst>
          </p:nvPr>
        </p:nvGraphicFramePr>
        <p:xfrm>
          <a:off x="683568" y="1572196"/>
          <a:ext cx="7966075" cy="2519364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47525837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459756429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79404876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47107511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667390043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326338848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245608917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1405911007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7517704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1088685019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1097509597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317557537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802624615"/>
                    </a:ext>
                  </a:extLst>
                </a:gridCol>
              </a:tblGrid>
              <a:tr h="5032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MESTO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9A9D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56776"/>
                  </a:ext>
                </a:extLst>
              </a:tr>
              <a:tr h="5048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EM</a:t>
                      </a: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vert="eaVert" anchor="ctr" anchorCtr="1"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89459"/>
                  </a:ext>
                </a:extLst>
              </a:tr>
              <a:tr h="50323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4096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21742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05807"/>
                  </a:ext>
                </a:extLst>
              </a:tr>
              <a:tr h="50323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4096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6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77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372"/>
            <a:ext cx="9144000" cy="695167"/>
          </a:xfrm>
        </p:spPr>
        <p:txBody>
          <a:bodyPr/>
          <a:lstStyle/>
          <a:p>
            <a:r>
              <a:rPr lang="hr-HR" altLang="sr-Latn-RS" sz="3200" dirty="0">
                <a:solidFill>
                  <a:srgbClr val="38D4CD"/>
                </a:solidFill>
              </a:rPr>
              <a:t>Pretva</a:t>
            </a:r>
            <a:r>
              <a:rPr lang="en-US" altLang="sr-Latn-RS" sz="3200" dirty="0" err="1">
                <a:solidFill>
                  <a:srgbClr val="38D4CD"/>
                </a:solidFill>
              </a:rPr>
              <a:t>ranje</a:t>
            </a:r>
            <a:r>
              <a:rPr lang="hr-HR" altLang="sr-Latn-RS" sz="3200" dirty="0">
                <a:solidFill>
                  <a:srgbClr val="38D4CD"/>
                </a:solidFill>
              </a:rPr>
              <a:t> iz </a:t>
            </a:r>
            <a:r>
              <a:rPr lang="en-US" altLang="sr-Latn-RS" sz="3200" dirty="0" err="1">
                <a:solidFill>
                  <a:srgbClr val="38D4CD"/>
                </a:solidFill>
              </a:rPr>
              <a:t>binarnog</a:t>
            </a:r>
            <a:r>
              <a:rPr lang="hr-HR" altLang="sr-Latn-RS" sz="3200" dirty="0">
                <a:solidFill>
                  <a:srgbClr val="38D4CD"/>
                </a:solidFill>
              </a:rPr>
              <a:t>, </a:t>
            </a:r>
            <a:r>
              <a:rPr lang="en-US" altLang="sr-Latn-RS" sz="3200" dirty="0" err="1">
                <a:solidFill>
                  <a:srgbClr val="38D4CD"/>
                </a:solidFill>
              </a:rPr>
              <a:t>oktalnog</a:t>
            </a:r>
            <a:r>
              <a:rPr lang="hr-HR" altLang="sr-Latn-RS" sz="3200" dirty="0">
                <a:solidFill>
                  <a:srgbClr val="38D4CD"/>
                </a:solidFill>
              </a:rPr>
              <a:t> i </a:t>
            </a:r>
            <a:r>
              <a:rPr lang="en-US" altLang="sr-Latn-RS" sz="3200" dirty="0" err="1">
                <a:solidFill>
                  <a:srgbClr val="38D4CD"/>
                </a:solidFill>
              </a:rPr>
              <a:t>heksadecima</a:t>
            </a:r>
            <a:r>
              <a:rPr lang="sr-Latn-RS" altLang="sr-Latn-RS" sz="3200" dirty="0">
                <a:solidFill>
                  <a:srgbClr val="38D4CD"/>
                </a:solidFill>
              </a:rPr>
              <a:t> -  </a:t>
            </a:r>
            <a:r>
              <a:rPr lang="en-US" altLang="sr-Latn-RS" sz="3200" dirty="0">
                <a:solidFill>
                  <a:srgbClr val="38D4CD"/>
                </a:solidFill>
              </a:rPr>
              <a:t>ln</a:t>
            </a:r>
            <a:r>
              <a:rPr lang="hr-HR" altLang="sr-Latn-RS" sz="3200" dirty="0">
                <a:solidFill>
                  <a:srgbClr val="38D4CD"/>
                </a:solidFill>
              </a:rPr>
              <a:t>og broj</a:t>
            </a:r>
            <a:r>
              <a:rPr lang="en-US" altLang="sr-Latn-RS" sz="3200" dirty="0">
                <a:solidFill>
                  <a:srgbClr val="38D4CD"/>
                </a:solidFill>
              </a:rPr>
              <a:t>n</a:t>
            </a:r>
            <a:r>
              <a:rPr lang="hr-HR" altLang="sr-Latn-RS" sz="3200" dirty="0">
                <a:solidFill>
                  <a:srgbClr val="38D4CD"/>
                </a:solidFill>
              </a:rPr>
              <a:t>og s</a:t>
            </a:r>
            <a:r>
              <a:rPr lang="en-US" altLang="sr-Latn-RS" sz="3200" dirty="0" err="1">
                <a:solidFill>
                  <a:srgbClr val="38D4CD"/>
                </a:solidFill>
              </a:rPr>
              <a:t>istema</a:t>
            </a:r>
            <a:r>
              <a:rPr lang="hr-HR" altLang="sr-Latn-RS" sz="3200" dirty="0">
                <a:solidFill>
                  <a:srgbClr val="38D4CD"/>
                </a:solidFill>
              </a:rPr>
              <a:t> u </a:t>
            </a:r>
            <a:r>
              <a:rPr lang="en-US" altLang="sr-Latn-RS" sz="3200" dirty="0" err="1">
                <a:solidFill>
                  <a:srgbClr val="38D4CD"/>
                </a:solidFill>
              </a:rPr>
              <a:t>dekadni</a:t>
            </a:r>
            <a:endParaRPr lang="sr-Latn-RS" sz="3200" b="1" dirty="0">
              <a:solidFill>
                <a:srgbClr val="38D4CD"/>
              </a:solidFill>
            </a:endParaRPr>
          </a:p>
        </p:txBody>
      </p:sp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73" name="Object 102">
            <a:extLst>
              <a:ext uri="{FF2B5EF4-FFF2-40B4-BE49-F238E27FC236}">
                <a16:creationId xmlns:a16="http://schemas.microsoft.com/office/drawing/2014/main" id="{2B32F430-AAF4-4A50-8996-61C9F3859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1267401"/>
          <a:ext cx="85836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3962160" imgH="304560" progId="Equation.DSMT4">
                  <p:embed/>
                </p:oleObj>
              </mc:Choice>
              <mc:Fallback>
                <p:oleObj name="Equation" r:id="rId3" imgW="3962160" imgH="304560" progId="Equation.DSMT4">
                  <p:embed/>
                  <p:pic>
                    <p:nvPicPr>
                      <p:cNvPr id="73" name="Object 102">
                        <a:extLst>
                          <a:ext uri="{FF2B5EF4-FFF2-40B4-BE49-F238E27FC236}">
                            <a16:creationId xmlns:a16="http://schemas.microsoft.com/office/drawing/2014/main" id="{2B32F430-AAF4-4A50-8996-61C9F3859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67401"/>
                        <a:ext cx="8583612" cy="827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19">
            <a:extLst>
              <a:ext uri="{FF2B5EF4-FFF2-40B4-BE49-F238E27FC236}">
                <a16:creationId xmlns:a16="http://schemas.microsoft.com/office/drawing/2014/main" id="{D470BA93-3353-43F1-91A3-DFA0791A6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707264"/>
          <a:ext cx="85693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4851360" imgH="761760" progId="Equation.DSMT4">
                  <p:embed/>
                </p:oleObj>
              </mc:Choice>
              <mc:Fallback>
                <p:oleObj name="Equation" r:id="rId5" imgW="4851360" imgH="761760" progId="Equation.DSMT4">
                  <p:embed/>
                  <p:pic>
                    <p:nvPicPr>
                      <p:cNvPr id="74" name="Object 119">
                        <a:extLst>
                          <a:ext uri="{FF2B5EF4-FFF2-40B4-BE49-F238E27FC236}">
                            <a16:creationId xmlns:a16="http://schemas.microsoft.com/office/drawing/2014/main" id="{D470BA93-3353-43F1-91A3-DFA0791A6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07264"/>
                        <a:ext cx="8569325" cy="172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498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372"/>
            <a:ext cx="9144000" cy="695167"/>
          </a:xfrm>
        </p:spPr>
        <p:txBody>
          <a:bodyPr/>
          <a:lstStyle/>
          <a:p>
            <a:r>
              <a:rPr lang="hr-HR" altLang="sr-Latn-RS" sz="3200" dirty="0">
                <a:solidFill>
                  <a:srgbClr val="38D4CD"/>
                </a:solidFill>
              </a:rPr>
              <a:t>Pretva</a:t>
            </a:r>
            <a:r>
              <a:rPr lang="en-US" altLang="sr-Latn-RS" sz="3200" dirty="0" err="1">
                <a:solidFill>
                  <a:srgbClr val="38D4CD"/>
                </a:solidFill>
              </a:rPr>
              <a:t>ranje</a:t>
            </a:r>
            <a:r>
              <a:rPr lang="hr-HR" altLang="sr-Latn-RS" sz="3200" dirty="0">
                <a:solidFill>
                  <a:srgbClr val="38D4CD"/>
                </a:solidFill>
              </a:rPr>
              <a:t> iz </a:t>
            </a:r>
            <a:r>
              <a:rPr lang="en-US" altLang="sr-Latn-RS" sz="3200" dirty="0" err="1">
                <a:solidFill>
                  <a:srgbClr val="38D4CD"/>
                </a:solidFill>
              </a:rPr>
              <a:t>binarnog</a:t>
            </a:r>
            <a:r>
              <a:rPr lang="hr-HR" altLang="sr-Latn-RS" sz="3200" dirty="0">
                <a:solidFill>
                  <a:srgbClr val="38D4CD"/>
                </a:solidFill>
              </a:rPr>
              <a:t>, </a:t>
            </a:r>
            <a:r>
              <a:rPr lang="en-US" altLang="sr-Latn-RS" sz="3200" dirty="0" err="1">
                <a:solidFill>
                  <a:srgbClr val="38D4CD"/>
                </a:solidFill>
              </a:rPr>
              <a:t>oktalnog</a:t>
            </a:r>
            <a:r>
              <a:rPr lang="hr-HR" altLang="sr-Latn-RS" sz="3200" dirty="0">
                <a:solidFill>
                  <a:srgbClr val="38D4CD"/>
                </a:solidFill>
              </a:rPr>
              <a:t> i </a:t>
            </a:r>
            <a:r>
              <a:rPr lang="en-US" altLang="sr-Latn-RS" sz="3200" dirty="0" err="1">
                <a:solidFill>
                  <a:srgbClr val="38D4CD"/>
                </a:solidFill>
              </a:rPr>
              <a:t>heksadecima</a:t>
            </a:r>
            <a:r>
              <a:rPr lang="sr-Latn-RS" altLang="sr-Latn-RS" sz="3200" dirty="0">
                <a:solidFill>
                  <a:srgbClr val="38D4CD"/>
                </a:solidFill>
              </a:rPr>
              <a:t> -  </a:t>
            </a:r>
            <a:r>
              <a:rPr lang="en-US" altLang="sr-Latn-RS" sz="3200" dirty="0">
                <a:solidFill>
                  <a:srgbClr val="38D4CD"/>
                </a:solidFill>
              </a:rPr>
              <a:t>ln</a:t>
            </a:r>
            <a:r>
              <a:rPr lang="hr-HR" altLang="sr-Latn-RS" sz="3200" dirty="0">
                <a:solidFill>
                  <a:srgbClr val="38D4CD"/>
                </a:solidFill>
              </a:rPr>
              <a:t>og broj</a:t>
            </a:r>
            <a:r>
              <a:rPr lang="en-US" altLang="sr-Latn-RS" sz="3200" dirty="0">
                <a:solidFill>
                  <a:srgbClr val="38D4CD"/>
                </a:solidFill>
              </a:rPr>
              <a:t>n</a:t>
            </a:r>
            <a:r>
              <a:rPr lang="hr-HR" altLang="sr-Latn-RS" sz="3200" dirty="0">
                <a:solidFill>
                  <a:srgbClr val="38D4CD"/>
                </a:solidFill>
              </a:rPr>
              <a:t>og s</a:t>
            </a:r>
            <a:r>
              <a:rPr lang="en-US" altLang="sr-Latn-RS" sz="3200" dirty="0" err="1">
                <a:solidFill>
                  <a:srgbClr val="38D4CD"/>
                </a:solidFill>
              </a:rPr>
              <a:t>istema</a:t>
            </a:r>
            <a:r>
              <a:rPr lang="hr-HR" altLang="sr-Latn-RS" sz="3200" dirty="0">
                <a:solidFill>
                  <a:srgbClr val="38D4CD"/>
                </a:solidFill>
              </a:rPr>
              <a:t> u </a:t>
            </a:r>
            <a:r>
              <a:rPr lang="en-US" altLang="sr-Latn-RS" sz="3200" dirty="0" err="1">
                <a:solidFill>
                  <a:srgbClr val="38D4CD"/>
                </a:solidFill>
              </a:rPr>
              <a:t>dekadni</a:t>
            </a:r>
            <a:endParaRPr lang="sr-Latn-RS" sz="3200" b="1" dirty="0">
              <a:solidFill>
                <a:srgbClr val="38D4CD"/>
              </a:solidFill>
            </a:endParaRPr>
          </a:p>
        </p:txBody>
      </p:sp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639256A5-0573-4E81-8E92-B3C8217B7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6906"/>
              </p:ext>
            </p:extLst>
          </p:nvPr>
        </p:nvGraphicFramePr>
        <p:xfrm>
          <a:off x="179512" y="1291171"/>
          <a:ext cx="83518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4483080" imgH="304560" progId="Equation.DSMT4">
                  <p:embed/>
                </p:oleObj>
              </mc:Choice>
              <mc:Fallback>
                <p:oleObj name="Equation" r:id="rId3" imgW="4483080" imgH="304560" progId="Equation.DSMT4">
                  <p:embed/>
                  <p:pic>
                    <p:nvPicPr>
                      <p:cNvPr id="53256" name="Object 8">
                        <a:extLst>
                          <a:ext uri="{FF2B5EF4-FFF2-40B4-BE49-F238E27FC236}">
                            <a16:creationId xmlns:a16="http://schemas.microsoft.com/office/drawing/2014/main" id="{3B411CDC-810E-4EBA-AEC1-C6EA838B9D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91171"/>
                        <a:ext cx="8351838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2D0EAD65-D419-4ECE-8285-99594A84F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83465"/>
              </p:ext>
            </p:extLst>
          </p:nvPr>
        </p:nvGraphicFramePr>
        <p:xfrm>
          <a:off x="201737" y="2571006"/>
          <a:ext cx="8329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5029200" imgH="304560" progId="Equation.DSMT4">
                  <p:embed/>
                </p:oleObj>
              </mc:Choice>
              <mc:Fallback>
                <p:oleObj name="Equation" r:id="rId5" imgW="5029200" imgH="304560" progId="Equation.DSMT4">
                  <p:embed/>
                  <p:pic>
                    <p:nvPicPr>
                      <p:cNvPr id="53257" name="Object 9">
                        <a:extLst>
                          <a:ext uri="{FF2B5EF4-FFF2-40B4-BE49-F238E27FC236}">
                            <a16:creationId xmlns:a16="http://schemas.microsoft.com/office/drawing/2014/main" id="{2961344D-567F-4F41-ABB7-4067F1452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37" y="2571006"/>
                        <a:ext cx="8329613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6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372"/>
            <a:ext cx="9144000" cy="695167"/>
          </a:xfrm>
        </p:spPr>
        <p:txBody>
          <a:bodyPr/>
          <a:lstStyle/>
          <a:p>
            <a:r>
              <a:rPr lang="hr-HR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PRETV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A</a:t>
            </a:r>
            <a:r>
              <a:rPr lang="hr-HR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RA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NJE IZ BINARNOG U OKTALNI I </a:t>
            </a:r>
            <a:r>
              <a:rPr lang="sr-Latn-R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    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HEKSADECIMALNI BROJNI SISTEM</a:t>
            </a:r>
            <a:endParaRPr lang="sr-Latn-RS" sz="3200" b="1" dirty="0">
              <a:solidFill>
                <a:srgbClr val="38D4CD"/>
              </a:solidFill>
            </a:endParaRPr>
          </a:p>
        </p:txBody>
      </p:sp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3A3EA5-31CD-4BBA-8705-C0F64B94D74D}"/>
              </a:ext>
            </a:extLst>
          </p:cNvPr>
          <p:cNvSpPr/>
          <p:nvPr/>
        </p:nvSpPr>
        <p:spPr>
          <a:xfrm>
            <a:off x="539552" y="107848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altLang="sr-Latn-RS" sz="2800" dirty="0">
                <a:solidFill>
                  <a:srgbClr val="38D4CD"/>
                </a:solidFill>
              </a:rPr>
              <a:t>Iz poznatog izraza </a:t>
            </a:r>
            <a:r>
              <a:rPr lang="hr-HR" altLang="sr-Latn-RS" sz="2800" b="1" dirty="0">
                <a:solidFill>
                  <a:srgbClr val="38D4CD"/>
                </a:solidFill>
              </a:rPr>
              <a:t>2</a:t>
            </a:r>
            <a:r>
              <a:rPr lang="hr-HR" altLang="sr-Latn-RS" sz="2800" b="1" baseline="30000" dirty="0">
                <a:solidFill>
                  <a:srgbClr val="FF0000"/>
                </a:solidFill>
              </a:rPr>
              <a:t>3</a:t>
            </a:r>
            <a:r>
              <a:rPr lang="hr-HR" altLang="sr-Latn-RS" sz="2800" b="1" dirty="0">
                <a:solidFill>
                  <a:srgbClr val="38D4CD"/>
                </a:solidFill>
              </a:rPr>
              <a:t>=8</a:t>
            </a:r>
            <a:r>
              <a:rPr lang="hr-HR" altLang="sr-Latn-RS" sz="2800" b="1" baseline="30000" dirty="0">
                <a:solidFill>
                  <a:srgbClr val="FF0000"/>
                </a:solidFill>
              </a:rPr>
              <a:t>1</a:t>
            </a:r>
            <a:r>
              <a:rPr lang="hr-HR" altLang="sr-Latn-RS" sz="2800" dirty="0">
                <a:solidFill>
                  <a:srgbClr val="38D4CD"/>
                </a:solidFill>
              </a:rPr>
              <a:t> možemo zaključiti kako svaki </a:t>
            </a:r>
            <a:r>
              <a:rPr lang="en-US" altLang="sr-Latn-RS" sz="2800" dirty="0" err="1">
                <a:solidFill>
                  <a:srgbClr val="38D4CD"/>
                </a:solidFill>
              </a:rPr>
              <a:t>binarni</a:t>
            </a:r>
            <a:r>
              <a:rPr lang="hr-HR" altLang="sr-Latn-RS" sz="2800" dirty="0">
                <a:solidFill>
                  <a:srgbClr val="38D4CD"/>
                </a:solidFill>
              </a:rPr>
              <a:t> broj od </a:t>
            </a:r>
            <a:r>
              <a:rPr lang="hr-HR" altLang="sr-Latn-RS" sz="2800" b="1" dirty="0">
                <a:solidFill>
                  <a:srgbClr val="38D4CD"/>
                </a:solidFill>
              </a:rPr>
              <a:t>3</a:t>
            </a:r>
            <a:r>
              <a:rPr lang="hr-HR" altLang="sr-Latn-RS" sz="2800" dirty="0">
                <a:solidFill>
                  <a:srgbClr val="38D4CD"/>
                </a:solidFill>
              </a:rPr>
              <a:t> cifre ima t</a:t>
            </a:r>
            <a:r>
              <a:rPr lang="en-US" altLang="sr-Latn-RS" sz="2800" dirty="0">
                <a:solidFill>
                  <a:srgbClr val="38D4CD"/>
                </a:solidFill>
              </a:rPr>
              <a:t>a</a:t>
            </a:r>
            <a:r>
              <a:rPr lang="hr-HR" altLang="sr-Latn-RS" sz="2800" dirty="0">
                <a:solidFill>
                  <a:srgbClr val="38D4CD"/>
                </a:solidFill>
              </a:rPr>
              <a:t>čno </a:t>
            </a:r>
            <a:r>
              <a:rPr lang="hr-HR" altLang="sr-Latn-RS" sz="2800" b="1" dirty="0">
                <a:solidFill>
                  <a:srgbClr val="38D4CD"/>
                </a:solidFill>
              </a:rPr>
              <a:t>1</a:t>
            </a:r>
            <a:r>
              <a:rPr lang="hr-HR" altLang="sr-Latn-RS" sz="2800" dirty="0">
                <a:solidFill>
                  <a:srgbClr val="38D4CD"/>
                </a:solidFill>
              </a:rPr>
              <a:t> odgovarajući </a:t>
            </a:r>
            <a:r>
              <a:rPr lang="en-US" altLang="sr-Latn-RS" sz="2800" dirty="0" err="1">
                <a:solidFill>
                  <a:srgbClr val="38D4CD"/>
                </a:solidFill>
              </a:rPr>
              <a:t>oktalni</a:t>
            </a:r>
            <a:r>
              <a:rPr lang="hr-HR" altLang="sr-Latn-RS" sz="2800" dirty="0">
                <a:solidFill>
                  <a:srgbClr val="38D4CD"/>
                </a:solidFill>
              </a:rPr>
              <a:t> broj.</a:t>
            </a:r>
          </a:p>
          <a:p>
            <a:endParaRPr lang="hr-HR" altLang="sr-Latn-RS" sz="2800" dirty="0">
              <a:solidFill>
                <a:srgbClr val="38D4C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altLang="sr-Latn-RS" sz="2800" dirty="0">
                <a:solidFill>
                  <a:srgbClr val="38D4CD"/>
                </a:solidFill>
              </a:rPr>
              <a:t>Takođe iz izraza </a:t>
            </a:r>
            <a:r>
              <a:rPr lang="hr-HR" altLang="sr-Latn-RS" sz="2800" b="1" dirty="0">
                <a:solidFill>
                  <a:srgbClr val="38D4CD"/>
                </a:solidFill>
              </a:rPr>
              <a:t>2</a:t>
            </a:r>
            <a:r>
              <a:rPr lang="hr-HR" altLang="sr-Latn-RS" sz="2800" b="1" baseline="30000" dirty="0">
                <a:solidFill>
                  <a:srgbClr val="FF0000"/>
                </a:solidFill>
              </a:rPr>
              <a:t>4</a:t>
            </a:r>
            <a:r>
              <a:rPr lang="hr-HR" altLang="sr-Latn-RS" sz="2800" b="1" dirty="0">
                <a:solidFill>
                  <a:srgbClr val="38D4CD"/>
                </a:solidFill>
              </a:rPr>
              <a:t>=16</a:t>
            </a:r>
            <a:r>
              <a:rPr lang="hr-HR" altLang="sr-Latn-RS" sz="2800" b="1" baseline="30000" dirty="0">
                <a:solidFill>
                  <a:srgbClr val="FF0000"/>
                </a:solidFill>
              </a:rPr>
              <a:t>1</a:t>
            </a:r>
            <a:r>
              <a:rPr lang="hr-HR" altLang="sr-Latn-RS" sz="2800" dirty="0">
                <a:solidFill>
                  <a:srgbClr val="38D4CD"/>
                </a:solidFill>
              </a:rPr>
              <a:t> možemo zaključiti kako svaki </a:t>
            </a:r>
            <a:r>
              <a:rPr lang="en-US" altLang="sr-Latn-RS" sz="2800" dirty="0" err="1">
                <a:solidFill>
                  <a:srgbClr val="38D4CD"/>
                </a:solidFill>
              </a:rPr>
              <a:t>binarn</a:t>
            </a:r>
            <a:r>
              <a:rPr lang="hr-HR" altLang="sr-Latn-RS" sz="2800" dirty="0">
                <a:solidFill>
                  <a:srgbClr val="38D4CD"/>
                </a:solidFill>
              </a:rPr>
              <a:t>i broj od </a:t>
            </a:r>
            <a:r>
              <a:rPr lang="hr-HR" altLang="sr-Latn-RS" sz="2800" b="1" dirty="0">
                <a:solidFill>
                  <a:srgbClr val="38D4CD"/>
                </a:solidFill>
              </a:rPr>
              <a:t>4</a:t>
            </a:r>
            <a:r>
              <a:rPr lang="hr-HR" altLang="sr-Latn-RS" sz="2800" dirty="0">
                <a:solidFill>
                  <a:srgbClr val="38D4CD"/>
                </a:solidFill>
              </a:rPr>
              <a:t> cifre ima t</a:t>
            </a:r>
            <a:r>
              <a:rPr lang="en-US" altLang="sr-Latn-RS" sz="2800" dirty="0">
                <a:solidFill>
                  <a:srgbClr val="38D4CD"/>
                </a:solidFill>
              </a:rPr>
              <a:t>a</a:t>
            </a:r>
            <a:r>
              <a:rPr lang="hr-HR" altLang="sr-Latn-RS" sz="2800" dirty="0">
                <a:solidFill>
                  <a:srgbClr val="38D4CD"/>
                </a:solidFill>
              </a:rPr>
              <a:t>čno </a:t>
            </a:r>
            <a:r>
              <a:rPr lang="hr-HR" altLang="sr-Latn-RS" sz="2800" b="1" dirty="0">
                <a:solidFill>
                  <a:srgbClr val="38D4CD"/>
                </a:solidFill>
              </a:rPr>
              <a:t>1</a:t>
            </a:r>
            <a:r>
              <a:rPr lang="hr-HR" altLang="sr-Latn-RS" sz="2800" dirty="0">
                <a:solidFill>
                  <a:srgbClr val="38D4CD"/>
                </a:solidFill>
              </a:rPr>
              <a:t> odgovarajući </a:t>
            </a:r>
            <a:r>
              <a:rPr lang="en-US" altLang="sr-Latn-RS" sz="2800" dirty="0" err="1">
                <a:solidFill>
                  <a:srgbClr val="38D4CD"/>
                </a:solidFill>
              </a:rPr>
              <a:t>heksadecimaln</a:t>
            </a:r>
            <a:r>
              <a:rPr lang="hr-HR" altLang="sr-Latn-RS" sz="2800" dirty="0">
                <a:solidFill>
                  <a:srgbClr val="38D4CD"/>
                </a:solidFill>
              </a:rPr>
              <a:t>i broj. </a:t>
            </a:r>
          </a:p>
        </p:txBody>
      </p:sp>
    </p:spTree>
    <p:extLst>
      <p:ext uri="{BB962C8B-B14F-4D97-AF65-F5344CB8AC3E}">
        <p14:creationId xmlns:p14="http://schemas.microsoft.com/office/powerpoint/2010/main" val="1112032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43558"/>
            <a:ext cx="3779906" cy="2639402"/>
          </a:xfrm>
        </p:spPr>
        <p:txBody>
          <a:bodyPr/>
          <a:lstStyle/>
          <a:p>
            <a:r>
              <a:rPr lang="hr-HR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PRETV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A</a:t>
            </a:r>
            <a:r>
              <a:rPr lang="hr-HR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RA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NJE IZ </a:t>
            </a:r>
            <a:endParaRPr lang="sr-Latn-RS" altLang="sr-Latn-RS" sz="3200" dirty="0">
              <a:solidFill>
                <a:srgbClr val="38D4CD"/>
              </a:solidFill>
              <a:latin typeface="Arial" panose="020B0604020202020204" pitchFamily="34" charset="0"/>
            </a:endParaRPr>
          </a:p>
          <a:p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BINARNOG U </a:t>
            </a:r>
            <a:endParaRPr lang="sr-Latn-RS" altLang="sr-Latn-RS" sz="3200" dirty="0">
              <a:solidFill>
                <a:srgbClr val="38D4CD"/>
              </a:solidFill>
              <a:latin typeface="Arial" panose="020B0604020202020204" pitchFamily="34" charset="0"/>
            </a:endParaRPr>
          </a:p>
          <a:p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OKTALNI I</a:t>
            </a:r>
            <a:endParaRPr lang="sr-Latn-RS" altLang="sr-Latn-RS" sz="3200" dirty="0">
              <a:solidFill>
                <a:srgbClr val="38D4CD"/>
              </a:solidFill>
              <a:latin typeface="Arial" panose="020B0604020202020204" pitchFamily="34" charset="0"/>
            </a:endParaRPr>
          </a:p>
          <a:p>
            <a:r>
              <a:rPr lang="sr-Latn-R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H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EKSADECIMALNI </a:t>
            </a:r>
            <a:endParaRPr lang="sr-Latn-RS" altLang="sr-Latn-RS" sz="3200" dirty="0">
              <a:solidFill>
                <a:srgbClr val="38D4CD"/>
              </a:solidFill>
              <a:latin typeface="Arial" panose="020B0604020202020204" pitchFamily="34" charset="0"/>
            </a:endParaRPr>
          </a:p>
          <a:p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BROJNI SISTEM</a:t>
            </a:r>
            <a:endParaRPr lang="sr-Latn-RS" sz="3200" b="1" dirty="0">
              <a:solidFill>
                <a:srgbClr val="38D4CD"/>
              </a:solidFill>
            </a:endParaRPr>
          </a:p>
        </p:txBody>
      </p:sp>
      <p:graphicFrame>
        <p:nvGraphicFramePr>
          <p:cNvPr id="11" name="Group 6">
            <a:extLst>
              <a:ext uri="{FF2B5EF4-FFF2-40B4-BE49-F238E27FC236}">
                <a16:creationId xmlns:a16="http://schemas.microsoft.com/office/drawing/2014/main" id="{72ADB6F7-1AF2-4497-B68E-E5F3CDC29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132355"/>
              </p:ext>
            </p:extLst>
          </p:nvPr>
        </p:nvGraphicFramePr>
        <p:xfrm>
          <a:off x="4125981" y="123478"/>
          <a:ext cx="4694484" cy="4824549"/>
        </p:xfrm>
        <a:graphic>
          <a:graphicData uri="http://schemas.openxmlformats.org/drawingml/2006/table">
            <a:tbl>
              <a:tblPr/>
              <a:tblGrid>
                <a:gridCol w="1081380">
                  <a:extLst>
                    <a:ext uri="{9D8B030D-6E8A-4147-A177-3AD203B41FA5}">
                      <a16:colId xmlns:a16="http://schemas.microsoft.com/office/drawing/2014/main" val="1129108344"/>
                    </a:ext>
                  </a:extLst>
                </a:gridCol>
                <a:gridCol w="1020539">
                  <a:extLst>
                    <a:ext uri="{9D8B030D-6E8A-4147-A177-3AD203B41FA5}">
                      <a16:colId xmlns:a16="http://schemas.microsoft.com/office/drawing/2014/main" val="3959800733"/>
                    </a:ext>
                  </a:extLst>
                </a:gridCol>
                <a:gridCol w="524009">
                  <a:extLst>
                    <a:ext uri="{9D8B030D-6E8A-4147-A177-3AD203B41FA5}">
                      <a16:colId xmlns:a16="http://schemas.microsoft.com/office/drawing/2014/main" val="2853422720"/>
                    </a:ext>
                  </a:extLst>
                </a:gridCol>
                <a:gridCol w="1063717">
                  <a:extLst>
                    <a:ext uri="{9D8B030D-6E8A-4147-A177-3AD203B41FA5}">
                      <a16:colId xmlns:a16="http://schemas.microsoft.com/office/drawing/2014/main" val="1019114884"/>
                    </a:ext>
                  </a:extLst>
                </a:gridCol>
                <a:gridCol w="1004839">
                  <a:extLst>
                    <a:ext uri="{9D8B030D-6E8A-4147-A177-3AD203B41FA5}">
                      <a16:colId xmlns:a16="http://schemas.microsoft.com/office/drawing/2014/main" val="1878022846"/>
                    </a:ext>
                  </a:extLst>
                </a:gridCol>
              </a:tblGrid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8=O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16=H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77506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0000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977532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0001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456764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0010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798464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011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0011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624786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0100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135590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0101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763427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0110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87592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0111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973952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663900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658736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=A</a:t>
                      </a: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11994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=B</a:t>
                      </a: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44631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=C</a:t>
                      </a: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37716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=D</a:t>
                      </a: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086946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=E</a:t>
                      </a: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951161"/>
                  </a:ext>
                </a:extLst>
              </a:tr>
              <a:tr h="283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=F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249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55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EE5-BAAE-44B7-9968-52F100A52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372"/>
            <a:ext cx="9144000" cy="695167"/>
          </a:xfrm>
        </p:spPr>
        <p:txBody>
          <a:bodyPr/>
          <a:lstStyle/>
          <a:p>
            <a:r>
              <a:rPr lang="hr-HR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PRETV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A</a:t>
            </a:r>
            <a:r>
              <a:rPr lang="hr-HR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RA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NJE IZ BINARNOG U OKTALNI I </a:t>
            </a:r>
            <a:r>
              <a:rPr lang="sr-Latn-R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    </a:t>
            </a:r>
            <a:r>
              <a:rPr lang="en-US" altLang="sr-Latn-RS" sz="3200" dirty="0">
                <a:solidFill>
                  <a:srgbClr val="38D4CD"/>
                </a:solidFill>
                <a:latin typeface="Arial" panose="020B0604020202020204" pitchFamily="34" charset="0"/>
              </a:rPr>
              <a:t>HEKSADECIMALNI BROJNI SISTEM</a:t>
            </a:r>
            <a:endParaRPr lang="sr-Latn-RS" sz="3200" b="1" dirty="0">
              <a:solidFill>
                <a:srgbClr val="38D4CD"/>
              </a:solidFill>
            </a:endParaRPr>
          </a:p>
        </p:txBody>
      </p:sp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1610690-14AD-4A42-B015-D80A7E8F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9" y="1105603"/>
            <a:ext cx="8280400" cy="1937865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0" tIns="10800" rIns="0" bIns="10800"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2400" b="1" dirty="0"/>
              <a:t>Pretv</a:t>
            </a:r>
            <a:r>
              <a:rPr lang="en-US" altLang="sr-Latn-RS" sz="2400" b="1" dirty="0"/>
              <a:t>a</a:t>
            </a:r>
            <a:r>
              <a:rPr lang="hr-HR" altLang="sr-Latn-RS" sz="2400" b="1" dirty="0"/>
              <a:t>r</a:t>
            </a:r>
            <a:r>
              <a:rPr lang="en-US" altLang="sr-Latn-RS" sz="2400" b="1" dirty="0" err="1"/>
              <a:t>anje</a:t>
            </a:r>
            <a:r>
              <a:rPr lang="hr-HR" altLang="sr-Latn-RS" sz="2400" b="1" dirty="0"/>
              <a:t> iz </a:t>
            </a:r>
            <a:r>
              <a:rPr lang="en-US" altLang="sr-Latn-RS" sz="2400" b="1" dirty="0" err="1"/>
              <a:t>binarnog</a:t>
            </a:r>
            <a:r>
              <a:rPr lang="en-US" altLang="sr-Latn-RS" sz="2400" b="1" dirty="0"/>
              <a:t> u </a:t>
            </a:r>
            <a:r>
              <a:rPr lang="en-US" altLang="sr-Latn-RS" sz="2400" b="1" dirty="0" err="1"/>
              <a:t>oktalni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brojni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sistem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vr</a:t>
            </a:r>
            <a:r>
              <a:rPr lang="sr-Latn-CS" altLang="sr-Latn-RS" sz="2400" b="1" dirty="0"/>
              <a:t>ši se</a:t>
            </a:r>
            <a:r>
              <a:rPr lang="hr-HR" altLang="sr-Latn-RS" sz="2400" b="1" dirty="0"/>
              <a:t> grupisanjem vrednosti u binarnom prikazu broja u trojke</a:t>
            </a:r>
            <a:r>
              <a:rPr lang="en-US" altLang="sr-Latn-RS" sz="2400" b="1" dirty="0"/>
              <a:t> s </a:t>
            </a:r>
            <a:r>
              <a:rPr lang="en-US" altLang="sr-Latn-RS" sz="2400" b="1" dirty="0" err="1"/>
              <a:t>desna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na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levo</a:t>
            </a:r>
            <a:r>
              <a:rPr lang="hr-HR" altLang="sr-Latn-RS" sz="2400" b="1" dirty="0"/>
              <a:t>. </a:t>
            </a:r>
            <a:endParaRPr lang="en-US" altLang="sr-Latn-RS" sz="2400" b="1" dirty="0"/>
          </a:p>
          <a:p>
            <a:r>
              <a:rPr lang="en-US" altLang="sr-Latn-RS" sz="2400" b="1" dirty="0" err="1"/>
              <a:t>Ako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ukupan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broj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bitova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nije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deljiv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sa</a:t>
            </a:r>
            <a:r>
              <a:rPr lang="en-US" altLang="sr-Latn-RS" sz="2400" b="1" dirty="0"/>
              <a:t> tri, </a:t>
            </a:r>
            <a:r>
              <a:rPr lang="en-US" altLang="sr-Latn-RS" sz="2400" b="1" dirty="0" err="1"/>
              <a:t>onda</a:t>
            </a:r>
            <a:r>
              <a:rPr lang="en-US" altLang="sr-Latn-RS" sz="2400" b="1" dirty="0"/>
              <a:t> se </a:t>
            </a:r>
            <a:r>
              <a:rPr lang="en-US" altLang="sr-Latn-RS" sz="2400" b="1" dirty="0" err="1"/>
              <a:t>dopisuje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potreban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broj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vode</a:t>
            </a:r>
            <a:r>
              <a:rPr lang="sr-Latn-CS" altLang="sr-Latn-RS" sz="2400" b="1" dirty="0"/>
              <a:t>ć</a:t>
            </a:r>
            <a:r>
              <a:rPr lang="en-US" altLang="sr-Latn-RS" sz="2400" b="1" dirty="0" err="1"/>
              <a:t>ih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nula</a:t>
            </a:r>
            <a:r>
              <a:rPr lang="sr-Latn-CS" altLang="sr-Latn-RS" sz="2400" b="1" dirty="0"/>
              <a:t>.</a:t>
            </a:r>
            <a:r>
              <a:rPr lang="en-US" altLang="sr-Latn-RS" sz="2400" b="1" dirty="0"/>
              <a:t> </a:t>
            </a:r>
            <a:endParaRPr lang="hr-HR" altLang="sr-Latn-RS" sz="2400" b="1" dirty="0"/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D28DB22-E8A1-43EC-B40F-F5B1DD7BC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68870"/>
              </p:ext>
            </p:extLst>
          </p:nvPr>
        </p:nvGraphicFramePr>
        <p:xfrm>
          <a:off x="250825" y="4227934"/>
          <a:ext cx="8675688" cy="62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666880" imgH="228600" progId="Equation.DSMT4">
                  <p:embed/>
                </p:oleObj>
              </mc:Choice>
              <mc:Fallback>
                <p:oleObj name="Equation" r:id="rId3" imgW="2666880" imgH="228600" progId="Equation.DSMT4">
                  <p:embed/>
                  <p:pic>
                    <p:nvPicPr>
                      <p:cNvPr id="59395" name="Object 3">
                        <a:extLst>
                          <a:ext uri="{FF2B5EF4-FFF2-40B4-BE49-F238E27FC236}">
                            <a16:creationId xmlns:a16="http://schemas.microsoft.com/office/drawing/2014/main" id="{B2C02770-440B-44D1-AECB-D2E3C2D5C3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7934"/>
                        <a:ext cx="8675688" cy="6259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2293FA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>
            <a:extLst>
              <a:ext uri="{FF2B5EF4-FFF2-40B4-BE49-F238E27FC236}">
                <a16:creationId xmlns:a16="http://schemas.microsoft.com/office/drawing/2014/main" id="{E42ADE86-7D8E-43AB-AAFB-79A16B72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57563"/>
            <a:ext cx="871378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r-Latn-RS" sz="3600" dirty="0">
                <a:solidFill>
                  <a:srgbClr val="311288"/>
                </a:solidFill>
              </a:rPr>
              <a:t>10010011</a:t>
            </a:r>
            <a:r>
              <a:rPr lang="en-US" altLang="sr-Latn-RS" sz="3600" baseline="-25000" dirty="0">
                <a:solidFill>
                  <a:srgbClr val="311288"/>
                </a:solidFill>
              </a:rPr>
              <a:t>2</a:t>
            </a:r>
            <a:r>
              <a:rPr lang="en-US" altLang="sr-Latn-RS" sz="3600" dirty="0">
                <a:solidFill>
                  <a:srgbClr val="311288"/>
                </a:solidFill>
              </a:rPr>
              <a:t> = </a:t>
            </a:r>
            <a:r>
              <a:rPr lang="en-US" altLang="sr-Latn-RS" sz="3600" u="dbl" dirty="0">
                <a:solidFill>
                  <a:srgbClr val="FF0000"/>
                </a:solidFill>
              </a:rPr>
              <a:t>0</a:t>
            </a:r>
            <a:r>
              <a:rPr lang="en-US" altLang="sr-Latn-RS" sz="3600" u="dbl" dirty="0">
                <a:solidFill>
                  <a:srgbClr val="311288"/>
                </a:solidFill>
              </a:rPr>
              <a:t>10</a:t>
            </a:r>
            <a:r>
              <a:rPr lang="en-US" altLang="sr-Latn-RS" sz="3600" u="sng" dirty="0">
                <a:solidFill>
                  <a:srgbClr val="311288"/>
                </a:solidFill>
              </a:rPr>
              <a:t>010</a:t>
            </a:r>
            <a:r>
              <a:rPr lang="en-US" altLang="sr-Latn-RS" sz="3600" u="dbl" dirty="0">
                <a:solidFill>
                  <a:srgbClr val="311288"/>
                </a:solidFill>
              </a:rPr>
              <a:t>011</a:t>
            </a:r>
            <a:r>
              <a:rPr lang="en-US" altLang="sr-Latn-RS" sz="3600" baseline="-25000" dirty="0">
                <a:solidFill>
                  <a:srgbClr val="311288"/>
                </a:solidFill>
              </a:rPr>
              <a:t>2</a:t>
            </a:r>
            <a:r>
              <a:rPr lang="en-US" altLang="sr-Latn-RS" sz="3600" dirty="0">
                <a:solidFill>
                  <a:srgbClr val="311288"/>
                </a:solidFill>
              </a:rPr>
              <a:t> = 223</a:t>
            </a:r>
            <a:r>
              <a:rPr lang="en-US" altLang="sr-Latn-RS" sz="3600" baseline="-25000" dirty="0">
                <a:solidFill>
                  <a:srgbClr val="311288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5722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 80">
            <a:extLst>
              <a:ext uri="{FF2B5EF4-FFF2-40B4-BE49-F238E27FC236}">
                <a16:creationId xmlns:a16="http://schemas.microsoft.com/office/drawing/2014/main" id="{F6CAA63D-95FF-467B-8A97-213BEA08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338" y="843558"/>
            <a:ext cx="1989138" cy="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00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EE8497E-53DA-491B-B644-4971AD60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497888" cy="2016125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0" tIns="10800" rIns="0" bIns="10800"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2400" b="1"/>
              <a:t>Pretvaranje iz </a:t>
            </a:r>
            <a:r>
              <a:rPr lang="en-US" altLang="sr-Latn-RS" sz="2400" b="1"/>
              <a:t>binarnog</a:t>
            </a:r>
            <a:r>
              <a:rPr lang="hr-HR" altLang="sr-Latn-RS" sz="2400" b="1"/>
              <a:t> u heksadecimalni brojni sistem</a:t>
            </a:r>
            <a:r>
              <a:rPr lang="en-US" altLang="sr-Latn-RS" sz="2400" b="1"/>
              <a:t> </a:t>
            </a:r>
            <a:r>
              <a:rPr lang="hr-HR" altLang="sr-Latn-RS" sz="2400" b="1"/>
              <a:t>obavlja se grupisanjem vrednosti u binarnom prikazu broja u četvorke</a:t>
            </a:r>
            <a:r>
              <a:rPr lang="en-US" altLang="sr-Latn-RS" sz="2400" b="1"/>
              <a:t> s desna na levo</a:t>
            </a:r>
            <a:r>
              <a:rPr lang="hr-HR" altLang="sr-Latn-RS" sz="2400" b="1"/>
              <a:t>. </a:t>
            </a:r>
          </a:p>
          <a:p>
            <a:r>
              <a:rPr lang="hr-HR" altLang="sr-Latn-RS" sz="2400" b="1"/>
              <a:t>Ako broj bitova nije deljiv sa četiri, onda se dopisuje potreban broj vodećih nula.</a:t>
            </a: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4E4A2703-9E85-404D-8627-A2A8621D0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34510"/>
              </p:ext>
            </p:extLst>
          </p:nvPr>
        </p:nvGraphicFramePr>
        <p:xfrm>
          <a:off x="250825" y="3903860"/>
          <a:ext cx="8208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2641320" imgH="228600" progId="Equation.DSMT4">
                  <p:embed/>
                </p:oleObj>
              </mc:Choice>
              <mc:Fallback>
                <p:oleObj name="Equation" r:id="rId3" imgW="2641320" imgH="228600" progId="Equation.DSMT4">
                  <p:embed/>
                  <p:pic>
                    <p:nvPicPr>
                      <p:cNvPr id="60419" name="Object 3">
                        <a:extLst>
                          <a:ext uri="{FF2B5EF4-FFF2-40B4-BE49-F238E27FC236}">
                            <a16:creationId xmlns:a16="http://schemas.microsoft.com/office/drawing/2014/main" id="{502CA7BF-4E2B-455A-A3BA-87928F23EE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903860"/>
                        <a:ext cx="8208963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2293FA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E3935840-F06D-4F24-B3BA-0B5B7F5B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20790"/>
            <a:ext cx="8207375" cy="655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r-Latn-RS" sz="3700" dirty="0">
                <a:solidFill>
                  <a:srgbClr val="311288"/>
                </a:solidFill>
              </a:rPr>
              <a:t>10010011</a:t>
            </a:r>
            <a:r>
              <a:rPr lang="en-US" altLang="sr-Latn-RS" sz="3700" baseline="-25000" dirty="0">
                <a:solidFill>
                  <a:srgbClr val="311288"/>
                </a:solidFill>
              </a:rPr>
              <a:t>2</a:t>
            </a:r>
            <a:r>
              <a:rPr lang="en-US" altLang="sr-Latn-RS" sz="3700" dirty="0">
                <a:solidFill>
                  <a:srgbClr val="311288"/>
                </a:solidFill>
              </a:rPr>
              <a:t> = </a:t>
            </a:r>
            <a:r>
              <a:rPr lang="en-US" altLang="sr-Latn-RS" sz="3700" u="heavy" dirty="0">
                <a:solidFill>
                  <a:srgbClr val="311288"/>
                </a:solidFill>
                <a:uFill>
                  <a:solidFill>
                    <a:schemeClr val="accent1"/>
                  </a:solidFill>
                </a:uFill>
              </a:rPr>
              <a:t>1001</a:t>
            </a:r>
            <a:r>
              <a:rPr lang="en-US" altLang="sr-Latn-RS" sz="3700" u="heavy" dirty="0">
                <a:solidFill>
                  <a:srgbClr val="311288"/>
                </a:solidFill>
              </a:rPr>
              <a:t>0011</a:t>
            </a:r>
            <a:r>
              <a:rPr lang="en-US" altLang="sr-Latn-RS" sz="3700" baseline="-25000" dirty="0">
                <a:solidFill>
                  <a:srgbClr val="311288"/>
                </a:solidFill>
              </a:rPr>
              <a:t>2</a:t>
            </a:r>
            <a:r>
              <a:rPr lang="en-US" altLang="sr-Latn-RS" sz="3700" dirty="0">
                <a:solidFill>
                  <a:srgbClr val="311288"/>
                </a:solidFill>
              </a:rPr>
              <a:t> = 93</a:t>
            </a:r>
            <a:r>
              <a:rPr lang="en-US" altLang="sr-Latn-RS" sz="3700" baseline="-25000" dirty="0">
                <a:solidFill>
                  <a:srgbClr val="311288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772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0"/>
          <p:cNvSpPr txBox="1"/>
          <p:nvPr/>
        </p:nvSpPr>
        <p:spPr bwMode="auto">
          <a:xfrm>
            <a:off x="2411761" y="285255"/>
            <a:ext cx="354369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2800" b="1">
                <a:solidFill>
                  <a:srgbClr val="179A9D"/>
                </a:solidFill>
                <a:cs typeface="Arial" pitchFamily="34" charset="0"/>
              </a:rPr>
              <a:t>Podatak, informacija i znanje</a:t>
            </a:r>
            <a:endParaRPr lang="en-US" altLang="ko-KR" sz="2800" b="1">
              <a:solidFill>
                <a:srgbClr val="179A9D"/>
              </a:solidFill>
              <a:cs typeface="Arial" pitchFamily="34" charset="0"/>
            </a:endParaRPr>
          </a:p>
        </p:txBody>
      </p:sp>
      <p:sp>
        <p:nvSpPr>
          <p:cNvPr id="27" name="TextBox 10"/>
          <p:cNvSpPr txBox="1"/>
          <p:nvPr/>
        </p:nvSpPr>
        <p:spPr bwMode="auto">
          <a:xfrm>
            <a:off x="3995936" y="1544474"/>
            <a:ext cx="188742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2800" b="1">
                <a:solidFill>
                  <a:srgbClr val="179A9D"/>
                </a:solidFill>
                <a:cs typeface="Arial" pitchFamily="34" charset="0"/>
              </a:rPr>
              <a:t>Računari</a:t>
            </a:r>
            <a:endParaRPr lang="en-US" altLang="ko-KR" sz="2800" b="1">
              <a:solidFill>
                <a:srgbClr val="179A9D"/>
              </a:solidFill>
              <a:cs typeface="Arial" pitchFamily="34" charset="0"/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2611355" y="2486268"/>
            <a:ext cx="3272009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3200" b="1">
                <a:solidFill>
                  <a:srgbClr val="179A9D"/>
                </a:solidFill>
                <a:cs typeface="Arial" pitchFamily="34" charset="0"/>
              </a:rPr>
              <a:t>Informatika i računarstvo</a:t>
            </a:r>
            <a:endParaRPr lang="en-US" altLang="ko-KR" sz="3200" b="1">
              <a:solidFill>
                <a:srgbClr val="179A9D"/>
              </a:solidFill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3275856" y="4083918"/>
            <a:ext cx="260750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r-Latn-RS" altLang="ko-KR" sz="2800" b="1">
                <a:solidFill>
                  <a:srgbClr val="179A9D"/>
                </a:solidFill>
                <a:cs typeface="Arial" pitchFamily="34" charset="0"/>
              </a:rPr>
              <a:t>Računarstvo</a:t>
            </a:r>
            <a:endParaRPr lang="en-US" altLang="ko-KR" sz="2800" b="1">
              <a:solidFill>
                <a:srgbClr val="179A9D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00592" y="1800279"/>
            <a:ext cx="2072934" cy="1126822"/>
            <a:chOff x="7699001" y="694043"/>
            <a:chExt cx="2072934" cy="1126822"/>
          </a:xfrm>
        </p:grpSpPr>
        <p:sp>
          <p:nvSpPr>
            <p:cNvPr id="11" name="Left Arrow 10"/>
            <p:cNvSpPr/>
            <p:nvPr/>
          </p:nvSpPr>
          <p:spPr>
            <a:xfrm rot="1199524">
              <a:off x="7699001" y="694043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30360" y="784165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01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00592" y="3101112"/>
            <a:ext cx="2072934" cy="1126822"/>
            <a:chOff x="8172400" y="2576510"/>
            <a:chExt cx="2072934" cy="1126822"/>
          </a:xfrm>
        </p:grpSpPr>
        <p:sp>
          <p:nvSpPr>
            <p:cNvPr id="46" name="Left Arrow 45"/>
            <p:cNvSpPr/>
            <p:nvPr/>
          </p:nvSpPr>
          <p:spPr>
            <a:xfrm rot="1199524">
              <a:off x="8172400" y="2576510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67277" y="2622238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02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00591" y="4325248"/>
            <a:ext cx="2072934" cy="1126822"/>
            <a:chOff x="7699001" y="694043"/>
            <a:chExt cx="2072934" cy="1126822"/>
          </a:xfrm>
        </p:grpSpPr>
        <p:sp>
          <p:nvSpPr>
            <p:cNvPr id="55" name="Left Arrow 54"/>
            <p:cNvSpPr/>
            <p:nvPr/>
          </p:nvSpPr>
          <p:spPr>
            <a:xfrm rot="1199524">
              <a:off x="7699001" y="694043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30360" y="784165"/>
              <a:ext cx="639919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03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26493" y="5549384"/>
            <a:ext cx="2072934" cy="1126822"/>
            <a:chOff x="9592381" y="1290700"/>
            <a:chExt cx="2072934" cy="1126822"/>
          </a:xfrm>
        </p:grpSpPr>
        <p:sp>
          <p:nvSpPr>
            <p:cNvPr id="58" name="Left Arrow 57"/>
            <p:cNvSpPr/>
            <p:nvPr/>
          </p:nvSpPr>
          <p:spPr>
            <a:xfrm rot="1199524">
              <a:off x="9592381" y="1290700"/>
              <a:ext cx="2072934" cy="1126822"/>
            </a:xfrm>
            <a:prstGeom prst="leftArrow">
              <a:avLst>
                <a:gd name="adj1" fmla="val 60814"/>
                <a:gd name="adj2" fmla="val 567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79A9D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819120" y="1380822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r-Latn-RS" sz="3200" b="1">
                  <a:solidFill>
                    <a:srgbClr val="179A9D"/>
                  </a:solidFill>
                </a:rPr>
                <a:t>04</a:t>
              </a:r>
              <a:endParaRPr lang="en-US" sz="3200" b="1">
                <a:solidFill>
                  <a:srgbClr val="179A9D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48264" y="-1031770"/>
            <a:ext cx="2224627" cy="6804248"/>
            <a:chOff x="6948264" y="-1031770"/>
            <a:chExt cx="2224627" cy="6804248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6948264" y="0"/>
              <a:ext cx="0" cy="51435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 rot="5400000">
              <a:off x="4668191" y="1267777"/>
              <a:ext cx="6804248" cy="2205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-2.96296E-6 L -0.43941 -0.241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-1228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99E-6 L -0.43941 -0.282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141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5802E-6 L -0.43941 -0.318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159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0494E-6 L -0.44236 -0.292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-146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FCDE6337-D62A-4F7B-B7D0-A6F39FDA1E82}"/>
              </a:ext>
            </a:extLst>
          </p:cNvPr>
          <p:cNvSpPr txBox="1">
            <a:spLocks noChangeArrowheads="1"/>
          </p:cNvSpPr>
          <p:nvPr/>
        </p:nvSpPr>
        <p:spPr>
          <a:xfrm>
            <a:off x="250824" y="260350"/>
            <a:ext cx="8785671" cy="1008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/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sz="2400" b="1" dirty="0"/>
              <a:t>Pretvaranje iz oktalnog u heksadecimalni brojni sistem i obratno se obavlja preko binarnog brojnog sistema.</a:t>
            </a:r>
          </a:p>
        </p:txBody>
      </p:sp>
      <p:graphicFrame>
        <p:nvGraphicFramePr>
          <p:cNvPr id="3" name="Object 116">
            <a:extLst>
              <a:ext uri="{FF2B5EF4-FFF2-40B4-BE49-F238E27FC236}">
                <a16:creationId xmlns:a16="http://schemas.microsoft.com/office/drawing/2014/main" id="{F3B822DB-638E-4A3B-9306-C19DF5BE0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9965"/>
              </p:ext>
            </p:extLst>
          </p:nvPr>
        </p:nvGraphicFramePr>
        <p:xfrm>
          <a:off x="250825" y="2205038"/>
          <a:ext cx="85693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3263760" imgH="228600" progId="Equation.DSMT4">
                  <p:embed/>
                </p:oleObj>
              </mc:Choice>
              <mc:Fallback>
                <p:oleObj name="Equation" r:id="rId3" imgW="3263760" imgH="228600" progId="Equation.DSMT4">
                  <p:embed/>
                  <p:pic>
                    <p:nvPicPr>
                      <p:cNvPr id="18548" name="Object 116">
                        <a:extLst>
                          <a:ext uri="{FF2B5EF4-FFF2-40B4-BE49-F238E27FC236}">
                            <a16:creationId xmlns:a16="http://schemas.microsoft.com/office/drawing/2014/main" id="{19575289-D40A-4836-8F29-28FEB37D81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856932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5">
            <a:extLst>
              <a:ext uri="{FF2B5EF4-FFF2-40B4-BE49-F238E27FC236}">
                <a16:creationId xmlns:a16="http://schemas.microsoft.com/office/drawing/2014/main" id="{17559397-35A8-4228-AEB1-762F06CA7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5941"/>
              </p:ext>
            </p:extLst>
          </p:nvPr>
        </p:nvGraphicFramePr>
        <p:xfrm>
          <a:off x="250825" y="3284538"/>
          <a:ext cx="8604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3213000" imgH="228600" progId="Equation.DSMT4">
                  <p:embed/>
                </p:oleObj>
              </mc:Choice>
              <mc:Fallback>
                <p:oleObj name="Equation" r:id="rId5" imgW="3213000" imgH="228600" progId="Equation.DSMT4">
                  <p:embed/>
                  <p:pic>
                    <p:nvPicPr>
                      <p:cNvPr id="18557" name="Object 125">
                        <a:extLst>
                          <a:ext uri="{FF2B5EF4-FFF2-40B4-BE49-F238E27FC236}">
                            <a16:creationId xmlns:a16="http://schemas.microsoft.com/office/drawing/2014/main" id="{D647FDCD-19F6-4770-A002-7D46DA3F47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8604250" cy="612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415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7C9BCB65-79B8-4002-B9EA-41AE2EF2488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888"/>
            <a:ext cx="9144000" cy="576262"/>
          </a:xfrm>
          <a:prstGeom prst="roundRect">
            <a:avLst>
              <a:gd name="adj" fmla="val 31403"/>
            </a:avLst>
          </a:prstGeom>
          <a:ln/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18000" tIns="10800" rIns="18000" bIns="10800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</a:rPr>
              <a:t>Pretvaranje: REALNI DEKADNI BROJ </a:t>
            </a: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 REALNI BINARNI BROJ</a:t>
            </a:r>
            <a:r>
              <a:rPr lang="hr-HR" altLang="sr-Latn-RS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0ECADE1-FC8B-4987-962D-F4E92B45A77F}"/>
              </a:ext>
            </a:extLst>
          </p:cNvPr>
          <p:cNvSpPr txBox="1">
            <a:spLocks noChangeArrowheads="1"/>
          </p:cNvSpPr>
          <p:nvPr/>
        </p:nvSpPr>
        <p:spPr>
          <a:xfrm>
            <a:off x="277813" y="857249"/>
            <a:ext cx="8542659" cy="1368425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/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hr-HR" altLang="sr-Latn-RS" sz="2100" b="1" dirty="0"/>
              <a:t>Ako realni broj u dekadnom brojnom sistemu želimo pretvoriti u  realni broj u binarnom sistemu, postupak je sledeći: deo ispred  decimalne tačke delimo sa 2 (kao što je prethodno objašnjeno) a deo iza decimalne tačke množimo s</a:t>
            </a:r>
            <a:r>
              <a:rPr lang="en-US" altLang="sr-Latn-RS" sz="2100" b="1" dirty="0"/>
              <a:t>a</a:t>
            </a:r>
            <a:r>
              <a:rPr lang="hr-HR" altLang="sr-Latn-RS" sz="2100" b="1" dirty="0"/>
              <a:t> 2.</a:t>
            </a:r>
          </a:p>
        </p:txBody>
      </p:sp>
      <p:graphicFrame>
        <p:nvGraphicFramePr>
          <p:cNvPr id="8" name="Group 314">
            <a:extLst>
              <a:ext uri="{FF2B5EF4-FFF2-40B4-BE49-F238E27FC236}">
                <a16:creationId xmlns:a16="http://schemas.microsoft.com/office/drawing/2014/main" id="{FC500CC9-6F9E-4225-8B44-EEFC74770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670991"/>
              </p:ext>
            </p:extLst>
          </p:nvPr>
        </p:nvGraphicFramePr>
        <p:xfrm>
          <a:off x="1037431" y="1707654"/>
          <a:ext cx="2619375" cy="2911478"/>
        </p:xfrm>
        <a:graphic>
          <a:graphicData uri="http://schemas.openxmlformats.org/drawingml/2006/table">
            <a:tbl>
              <a:tblPr/>
              <a:tblGrid>
                <a:gridCol w="630237">
                  <a:extLst>
                    <a:ext uri="{9D8B030D-6E8A-4147-A177-3AD203B41FA5}">
                      <a16:colId xmlns:a16="http://schemas.microsoft.com/office/drawing/2014/main" val="1824604524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770008781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390701626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722658127"/>
                    </a:ext>
                  </a:extLst>
                </a:gridCol>
                <a:gridCol w="296863">
                  <a:extLst>
                    <a:ext uri="{9D8B030D-6E8A-4147-A177-3AD203B41FA5}">
                      <a16:colId xmlns:a16="http://schemas.microsoft.com/office/drawing/2014/main" val="361995772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24016793"/>
                    </a:ext>
                  </a:extLst>
                </a:gridCol>
              </a:tblGrid>
              <a:tr h="3635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:2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Wingdings 3" panose="05040102010807070707" pitchFamily="18" charset="2"/>
                        </a:rPr>
                        <a:t></a:t>
                      </a:r>
                      <a:endParaRPr kumimoji="0" lang="hr-HR" altLang="sr-Latn-RS" sz="3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Wingdings 3" panose="05040102010807070707" pitchFamily="18" charset="2"/>
                        </a:rPr>
                        <a:t></a:t>
                      </a:r>
                    </a:p>
                  </a:txBody>
                  <a:tcPr marL="54000" marR="54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4428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0.6875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2312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1.375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105601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07981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23153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39304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3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sym typeface="Wingdings 3" panose="05040102010807070707" pitchFamily="18" charset="2"/>
                      </a:endParaRPr>
                    </a:p>
                  </a:txBody>
                  <a:tcPr marL="54000" marR="54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99333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26988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5006090E-402C-4EBB-B7CC-A43DD19C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sr-Latn-RS"/>
          </a:p>
        </p:txBody>
      </p:sp>
      <p:graphicFrame>
        <p:nvGraphicFramePr>
          <p:cNvPr id="11" name="Group 317">
            <a:extLst>
              <a:ext uri="{FF2B5EF4-FFF2-40B4-BE49-F238E27FC236}">
                <a16:creationId xmlns:a16="http://schemas.microsoft.com/office/drawing/2014/main" id="{41262D0F-5F0D-4BEB-BE91-7BB0529BF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80121"/>
              </p:ext>
            </p:extLst>
          </p:nvPr>
        </p:nvGraphicFramePr>
        <p:xfrm>
          <a:off x="5664275" y="1300641"/>
          <a:ext cx="2178050" cy="3809520"/>
        </p:xfrm>
        <a:graphic>
          <a:graphicData uri="http://schemas.openxmlformats.org/drawingml/2006/table">
            <a:tbl>
              <a:tblPr/>
              <a:tblGrid>
                <a:gridCol w="363537">
                  <a:extLst>
                    <a:ext uri="{9D8B030D-6E8A-4147-A177-3AD203B41FA5}">
                      <a16:colId xmlns:a16="http://schemas.microsoft.com/office/drawing/2014/main" val="659733283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894340407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886073197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3524592232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359421434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4123106837"/>
                    </a:ext>
                  </a:extLst>
                </a:gridCol>
              </a:tblGrid>
              <a:tr h="261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:2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Wingdings 3" panose="05040102010807070707" pitchFamily="18" charset="2"/>
                        </a:rPr>
                        <a:t></a:t>
                      </a:r>
                      <a:endParaRPr kumimoji="0" lang="hr-HR" altLang="sr-Latn-R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Wingdings 3" panose="05040102010807070707" pitchFamily="18" charset="2"/>
                        </a:rPr>
                        <a:t></a:t>
                      </a:r>
                    </a:p>
                  </a:txBody>
                  <a:tcPr marL="54000" marR="54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91096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.35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55148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972717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25414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285199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27305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8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3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sym typeface="Wingdings 3" panose="05040102010807070707" pitchFamily="18" charset="2"/>
                      </a:endParaRPr>
                    </a:p>
                  </a:txBody>
                  <a:tcPr marL="54000" marR="54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58537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48413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27613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4520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cap="flat"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....</a:t>
                      </a:r>
                    </a:p>
                  </a:txBody>
                  <a:tcPr marL="54000" marR="54000" marT="36000" marB="36000" horzOverflow="overflow">
                    <a:lnL>
                      <a:noFill/>
                    </a:lnL>
                    <a:lnR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marL="54000" marR="54000" marT="36000" marB="36000" horzOverflow="overflow">
                    <a:lnL w="28575" cap="flat" cmpd="sng" algn="ctr">
                      <a:solidFill>
                        <a:srgbClr val="B4B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06243"/>
                  </a:ext>
                </a:extLst>
              </a:tr>
            </a:tbl>
          </a:graphicData>
        </a:graphic>
      </p:graphicFrame>
      <p:graphicFrame>
        <p:nvGraphicFramePr>
          <p:cNvPr id="12" name="Object 298">
            <a:extLst>
              <a:ext uri="{FF2B5EF4-FFF2-40B4-BE49-F238E27FC236}">
                <a16:creationId xmlns:a16="http://schemas.microsoft.com/office/drawing/2014/main" id="{A1E2F51A-D876-40CF-A90A-78207B7E9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39722"/>
              </p:ext>
            </p:extLst>
          </p:nvPr>
        </p:nvGraphicFramePr>
        <p:xfrm>
          <a:off x="677068" y="1204417"/>
          <a:ext cx="358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1790640" imgH="215640" progId="Equation.DSMT4">
                  <p:embed/>
                </p:oleObj>
              </mc:Choice>
              <mc:Fallback>
                <p:oleObj name="Equation" r:id="rId3" imgW="1790640" imgH="215640" progId="Equation.DSMT4">
                  <p:embed/>
                  <p:pic>
                    <p:nvPicPr>
                      <p:cNvPr id="20778" name="Object 298">
                        <a:extLst>
                          <a:ext uri="{FF2B5EF4-FFF2-40B4-BE49-F238E27FC236}">
                            <a16:creationId xmlns:a16="http://schemas.microsoft.com/office/drawing/2014/main" id="{40AE5285-A051-47D6-924D-BF4723371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" y="1204417"/>
                        <a:ext cx="3581400" cy="43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5">
            <a:extLst>
              <a:ext uri="{FF2B5EF4-FFF2-40B4-BE49-F238E27FC236}">
                <a16:creationId xmlns:a16="http://schemas.microsoft.com/office/drawing/2014/main" id="{EFD85F6A-99C7-43F9-8D71-4F52DCAA5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772578"/>
              </p:ext>
            </p:extLst>
          </p:nvPr>
        </p:nvGraphicFramePr>
        <p:xfrm>
          <a:off x="5051500" y="738108"/>
          <a:ext cx="340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1701720" imgH="253800" progId="Equation.DSMT4">
                  <p:embed/>
                </p:oleObj>
              </mc:Choice>
              <mc:Fallback>
                <p:oleObj name="Equation" r:id="rId5" imgW="1701720" imgH="253800" progId="Equation.DSMT4">
                  <p:embed/>
                  <p:pic>
                    <p:nvPicPr>
                      <p:cNvPr id="20785" name="Object 305">
                        <a:extLst>
                          <a:ext uri="{FF2B5EF4-FFF2-40B4-BE49-F238E27FC236}">
                            <a16:creationId xmlns:a16="http://schemas.microsoft.com/office/drawing/2014/main" id="{6119D813-5DB3-4C36-9ADC-039909D9E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500" y="738108"/>
                        <a:ext cx="3403600" cy="50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634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13CD9925-ECC0-49EB-8E28-2A6CD873555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888"/>
            <a:ext cx="9144000" cy="576262"/>
          </a:xfrm>
          <a:prstGeom prst="roundRect">
            <a:avLst>
              <a:gd name="adj" fmla="val 31403"/>
            </a:avLst>
          </a:prstGeom>
          <a:ln/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18000" tIns="10800" rIns="18000" bIns="10800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</a:rPr>
              <a:t>Pretvaranje: REALNI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BINARNI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</a:rPr>
              <a:t>BROJ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 REALNI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</a:rPr>
              <a:t>DEKADNI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BROJ</a:t>
            </a:r>
            <a:r>
              <a:rPr lang="hr-HR" altLang="sr-Latn-RS" sz="2400">
                <a:latin typeface="Arial" panose="020B0604020202020204" pitchFamily="34" charset="0"/>
              </a:rPr>
              <a:t> </a:t>
            </a:r>
            <a:endParaRPr lang="hr-HR" altLang="sr-Latn-RS" sz="2400" dirty="0">
              <a:latin typeface="Arial" panose="020B0604020202020204" pitchFamily="34" charset="0"/>
            </a:endParaRPr>
          </a:p>
        </p:txBody>
      </p:sp>
      <p:graphicFrame>
        <p:nvGraphicFramePr>
          <p:cNvPr id="13" name="Object 134">
            <a:extLst>
              <a:ext uri="{FF2B5EF4-FFF2-40B4-BE49-F238E27FC236}">
                <a16:creationId xmlns:a16="http://schemas.microsoft.com/office/drawing/2014/main" id="{F2CFA888-830F-4BA2-8311-32FCB79CA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1481"/>
              </p:ext>
            </p:extLst>
          </p:nvPr>
        </p:nvGraphicFramePr>
        <p:xfrm>
          <a:off x="150459" y="1628775"/>
          <a:ext cx="8838319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5663880" imgH="1168200" progId="Equation.DSMT4">
                  <p:embed/>
                </p:oleObj>
              </mc:Choice>
              <mc:Fallback>
                <p:oleObj name="Equation" r:id="rId3" imgW="5663880" imgH="1168200" progId="Equation.DSMT4">
                  <p:embed/>
                  <p:pic>
                    <p:nvPicPr>
                      <p:cNvPr id="24710" name="Object 134">
                        <a:extLst>
                          <a:ext uri="{FF2B5EF4-FFF2-40B4-BE49-F238E27FC236}">
                            <a16:creationId xmlns:a16="http://schemas.microsoft.com/office/drawing/2014/main" id="{7014459B-345F-4227-8B31-0A9093DE9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59" y="1628775"/>
                        <a:ext cx="8838319" cy="2400300"/>
                      </a:xfrm>
                      <a:prstGeom prst="rect">
                        <a:avLst/>
                      </a:prstGeom>
                      <a:solidFill>
                        <a:srgbClr val="E8F7FE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558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13CD9925-ECC0-49EB-8E28-2A6CD873555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888"/>
            <a:ext cx="9144000" cy="576262"/>
          </a:xfrm>
          <a:prstGeom prst="roundRect">
            <a:avLst>
              <a:gd name="adj" fmla="val 31403"/>
            </a:avLst>
          </a:prstGeom>
          <a:ln/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18000" tIns="10800" rIns="18000" bIns="10800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</a:rPr>
              <a:t>Pretvaranje: REALNI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BINARNI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</a:rPr>
              <a:t>BROJ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 REALNI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</a:rPr>
              <a:t>DEKADNI </a:t>
            </a:r>
            <a:r>
              <a:rPr lang="hr-HR" altLang="sr-Latn-RS" sz="2400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BROJ</a:t>
            </a:r>
            <a:r>
              <a:rPr lang="hr-HR" altLang="sr-Latn-RS" sz="2400">
                <a:latin typeface="Arial" panose="020B0604020202020204" pitchFamily="34" charset="0"/>
              </a:rPr>
              <a:t> </a:t>
            </a:r>
            <a:endParaRPr lang="hr-HR" altLang="sr-Latn-RS" sz="2400" dirty="0">
              <a:latin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A7754F8-AF5A-4998-B05E-93F4D832F5C5}"/>
              </a:ext>
            </a:extLst>
          </p:cNvPr>
          <p:cNvSpPr txBox="1">
            <a:spLocks noChangeArrowheads="1"/>
          </p:cNvSpPr>
          <p:nvPr/>
        </p:nvSpPr>
        <p:spPr>
          <a:xfrm>
            <a:off x="-109413" y="3003799"/>
            <a:ext cx="9161643" cy="3140174"/>
          </a:xfrm>
          <a:prstGeom prst="roundRect">
            <a:avLst>
              <a:gd name="adj" fmla="val 6259"/>
            </a:avLst>
          </a:prstGeom>
          <a:ln/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U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 drugom slučaju nismo dobili početni broj (25.35) jer smo se zaustavili s izračunavanjem na petoj </a:t>
            </a:r>
            <a:r>
              <a:rPr lang="en-US" altLang="sr-Latn-RS" sz="2400" dirty="0" err="1">
                <a:ln w="0">
                  <a:noFill/>
                </a:ln>
                <a:solidFill>
                  <a:schemeClr val="accent1"/>
                </a:solidFill>
              </a:rPr>
              <a:t>decimali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 iza t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a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čke. 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G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reška je 0.00625. Da smo računali na više </a:t>
            </a:r>
            <a:r>
              <a:rPr lang="en-US" altLang="sr-Latn-RS" sz="2400" dirty="0" err="1">
                <a:ln w="0">
                  <a:noFill/>
                </a:ln>
                <a:solidFill>
                  <a:schemeClr val="accent1"/>
                </a:solidFill>
              </a:rPr>
              <a:t>decimala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, greška bi bila manja </a:t>
            </a:r>
            <a:r>
              <a:rPr lang="en-US" altLang="sr-Latn-RS" sz="2400" dirty="0" err="1">
                <a:ln w="0">
                  <a:noFill/>
                </a:ln>
                <a:solidFill>
                  <a:schemeClr val="accent1"/>
                </a:solidFill>
              </a:rPr>
              <a:t>ali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 </a:t>
            </a:r>
            <a:r>
              <a:rPr lang="en-US" altLang="sr-Latn-RS" sz="2400" dirty="0" err="1">
                <a:ln w="0">
                  <a:noFill/>
                </a:ln>
                <a:solidFill>
                  <a:schemeClr val="accent1"/>
                </a:solidFill>
              </a:rPr>
              <a:t>nikada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 ne bi </a:t>
            </a:r>
            <a:r>
              <a:rPr lang="en-US" altLang="sr-Latn-RS" sz="2400" dirty="0" err="1">
                <a:ln w="0">
                  <a:noFill/>
                </a:ln>
                <a:solidFill>
                  <a:schemeClr val="accent1"/>
                </a:solidFill>
              </a:rPr>
              <a:t>bila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 </a:t>
            </a:r>
            <a:r>
              <a:rPr lang="en-US" altLang="sr-Latn-RS" sz="2400" dirty="0" err="1">
                <a:ln w="0">
                  <a:noFill/>
                </a:ln>
                <a:solidFill>
                  <a:schemeClr val="accent1"/>
                </a:solidFill>
              </a:rPr>
              <a:t>jednaka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 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0, tj. nemoguće je dobiti potpuno isti rezultat. Iz ovog se vidi da najčešće računanje s realnim brojevima nije apsolutno t</a:t>
            </a:r>
            <a:r>
              <a:rPr lang="en-US" altLang="sr-Latn-RS" sz="2400" dirty="0">
                <a:ln w="0">
                  <a:noFill/>
                </a:ln>
                <a:solidFill>
                  <a:schemeClr val="accent1"/>
                </a:solidFill>
              </a:rPr>
              <a:t>a</a:t>
            </a:r>
            <a:r>
              <a:rPr lang="hr-HR" altLang="sr-Latn-RS" sz="2400" dirty="0">
                <a:ln w="0">
                  <a:noFill/>
                </a:ln>
                <a:solidFill>
                  <a:schemeClr val="accent1"/>
                </a:solidFill>
              </a:rPr>
              <a:t>čno nego uz neku grešku. 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BDF0977-4DA3-464F-B08F-356F29C30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96096"/>
              </p:ext>
            </p:extLst>
          </p:nvPr>
        </p:nvGraphicFramePr>
        <p:xfrm>
          <a:off x="179512" y="671860"/>
          <a:ext cx="8856984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4012920" imgH="1168200" progId="Equation.DSMT4">
                  <p:embed/>
                </p:oleObj>
              </mc:Choice>
              <mc:Fallback>
                <p:oleObj name="Equation" r:id="rId3" imgW="4012920" imgH="1168200" progId="Equation.DSMT4">
                  <p:embed/>
                  <p:pic>
                    <p:nvPicPr>
                      <p:cNvPr id="56325" name="Object 5">
                        <a:extLst>
                          <a:ext uri="{FF2B5EF4-FFF2-40B4-BE49-F238E27FC236}">
                            <a16:creationId xmlns:a16="http://schemas.microsoft.com/office/drawing/2014/main" id="{92AD1E14-4E54-4529-81D1-7FE7FDB24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71860"/>
                        <a:ext cx="8856984" cy="2432050"/>
                      </a:xfrm>
                      <a:prstGeom prst="rect">
                        <a:avLst/>
                      </a:prstGeom>
                      <a:solidFill>
                        <a:srgbClr val="E8F7FE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45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1102383"/>
          </a:xfrm>
        </p:spPr>
        <p:txBody>
          <a:bodyPr/>
          <a:lstStyle/>
          <a:p>
            <a:r>
              <a:rPr lang="sr-Latn-RS" altLang="ko-KR" dirty="0"/>
              <a:t>JEDINICE ZA MERENJE KOLIČINE PODATAKA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1318108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Umesto termina binarna cifra (0 ili 1) se koristi termin bit</a:t>
            </a:r>
          </a:p>
          <a:p>
            <a:pPr marL="30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Za zapis svakog podatka se koristi minimum 8 bit-ova, odnosno bajt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Osnovna jedinica za merenje količine podataka je bit. Osnovna jedinica mere količine podataka u današnjim računarima je bajt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Bajt je jako mala jedinica mere jer razlikuje samo 256 različitih kombinacija (2</a:t>
            </a:r>
            <a:r>
              <a:rPr lang="sr-Latn-RS" altLang="ko-KR" sz="2000" baseline="30000" dirty="0">
                <a:solidFill>
                  <a:schemeClr val="accent3"/>
                </a:solidFill>
                <a:cs typeface="Arial" pitchFamily="34" charset="0"/>
              </a:rPr>
              <a:t>8</a:t>
            </a: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) zato se u modernim računarima koriste mere: kilobajt (kB), megabajt (MB), gigabajt (GB)...</a:t>
            </a:r>
            <a:endParaRPr lang="en-US" altLang="ko-KR" sz="2000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76D277-08E4-46FA-8F10-8F7D39F90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8108"/>
            <a:ext cx="2639250" cy="12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810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1102383"/>
          </a:xfrm>
        </p:spPr>
        <p:txBody>
          <a:bodyPr/>
          <a:lstStyle/>
          <a:p>
            <a:r>
              <a:rPr lang="sr-Latn-RS" altLang="ko-KR" dirty="0"/>
              <a:t>JEDINICE ZA MERENJE KOLIČINE PODATAKA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2" y="131810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Za razliku od metričnog sistema, gde je kilo predstavljeno kao 10</a:t>
            </a:r>
            <a:r>
              <a:rPr lang="sr-Latn-RS" altLang="ko-KR" sz="2000" baseline="30000" dirty="0">
                <a:solidFill>
                  <a:schemeClr val="accent3"/>
                </a:solidFill>
                <a:cs typeface="Arial" pitchFamily="34" charset="0"/>
              </a:rPr>
              <a:t>3</a:t>
            </a: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 u računarskom sistemu je kilo predstavljeno kao 2</a:t>
            </a:r>
            <a:r>
              <a:rPr lang="sr-Latn-RS" altLang="ko-KR" sz="2000" baseline="30000" dirty="0">
                <a:solidFill>
                  <a:schemeClr val="accent3"/>
                </a:solidFill>
                <a:cs typeface="Arial" pitchFamily="34" charset="0"/>
              </a:rPr>
              <a:t>10 </a:t>
            </a: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tj 1024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Kako „izračunati“ koliko će da zauzima određeni fajl na računaru?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Tekst: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 znak = 1 bajt → 1kB = 1024 znakova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 red teksta ≈ 80 znakova → 1kB = 25 redova teksta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Slika: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 piksel = 3B , 16 Mpix = 4920 x 3264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16Mpix = 16.058.880 pix → 16Mpix ≈ 46MB</a:t>
            </a:r>
          </a:p>
        </p:txBody>
      </p:sp>
    </p:spTree>
    <p:extLst>
      <p:ext uri="{BB962C8B-B14F-4D97-AF65-F5344CB8AC3E}">
        <p14:creationId xmlns:p14="http://schemas.microsoft.com/office/powerpoint/2010/main" val="239343907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1102383"/>
          </a:xfrm>
        </p:spPr>
        <p:txBody>
          <a:bodyPr/>
          <a:lstStyle/>
          <a:p>
            <a:r>
              <a:rPr lang="sr-Latn-RS" altLang="ko-KR" dirty="0"/>
              <a:t>JEDINICE ZA MERENJE KOLIČINE PODATAKA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2" y="1318108"/>
            <a:ext cx="763284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Zvuk: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1min = 10MB → 4min = 40MB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Video: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= slika + zvuk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Full HD 1920 x 1080 = 2.1Mpix (2.073.600pix) ≈ 6MB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1sec = 24 fps ≈ 138MB 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altLang="ko-KR" sz="2000" dirty="0">
                <a:solidFill>
                  <a:schemeClr val="accent3"/>
                </a:solidFill>
                <a:cs typeface="Arial" pitchFamily="34" charset="0"/>
              </a:rPr>
              <a:t>1min ≈ 8GB</a:t>
            </a:r>
            <a:endParaRPr lang="en-US" altLang="ko-KR" sz="20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838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ISTORIJAT RAČUNARA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357506"/>
            <a:ext cx="5486400" cy="865573"/>
          </a:xfrm>
        </p:spPr>
        <p:txBody>
          <a:bodyPr/>
          <a:lstStyle/>
          <a:p>
            <a:r>
              <a:rPr lang="sr-Latn-RS" dirty="0"/>
              <a:t>Quipu – prva računaljka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5608"/>
            <a:ext cx="3888432" cy="2654645"/>
          </a:xfrm>
        </p:spPr>
        <p:txBody>
          <a:bodyPr>
            <a:noAutofit/>
          </a:bodyPr>
          <a:lstStyle/>
          <a:p>
            <a:r>
              <a:rPr lang="nb-NO" sz="1800" dirty="0"/>
              <a:t>Prvo poznato pomagalo u računanju zvalo se </a:t>
            </a:r>
            <a:r>
              <a:rPr lang="nb-NO" sz="1800" b="1" dirty="0"/>
              <a:t>Kipu</a:t>
            </a:r>
            <a:r>
              <a:rPr lang="nb-NO" sz="1800" dirty="0"/>
              <a:t> (Quipu). Koristili su ga Jevreji, rimski sakupljači poreza u Palestini, bilo je rasprostranjeno i u Germaniji, Indiji i Kini. </a:t>
            </a:r>
            <a:r>
              <a:rPr lang="en-US" sz="1800" dirty="0" err="1"/>
              <a:t>Međutim</a:t>
            </a:r>
            <a:r>
              <a:rPr lang="en-US" sz="1800" dirty="0"/>
              <a:t>, </a:t>
            </a:r>
            <a:r>
              <a:rPr lang="en-US" sz="1800" dirty="0" err="1"/>
              <a:t>najimpresivnije</a:t>
            </a:r>
            <a:r>
              <a:rPr lang="en-US" sz="1800" dirty="0"/>
              <a:t> je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njegovo</a:t>
            </a:r>
            <a:r>
              <a:rPr lang="en-US" sz="1800" dirty="0"/>
              <a:t> </a:t>
            </a:r>
            <a:r>
              <a:rPr lang="en-US" sz="1800" dirty="0" err="1"/>
              <a:t>korišćenje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Inka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66" y="1383619"/>
            <a:ext cx="3323282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49494"/>
            <a:ext cx="5486400" cy="865573"/>
          </a:xfrm>
        </p:spPr>
        <p:txBody>
          <a:bodyPr/>
          <a:lstStyle/>
          <a:p>
            <a:r>
              <a:rPr lang="sr-Latn-RS" dirty="0"/>
              <a:t>Abakus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98" y="1115067"/>
            <a:ext cx="3294366" cy="1456684"/>
          </a:xfrm>
        </p:spPr>
        <p:txBody>
          <a:bodyPr>
            <a:noAutofit/>
          </a:bodyPr>
          <a:lstStyle/>
          <a:p>
            <a:r>
              <a:rPr lang="en-US" sz="2100" dirty="0" err="1"/>
              <a:t>Abakus</a:t>
            </a:r>
            <a:r>
              <a:rPr lang="en-US" sz="2100" dirty="0"/>
              <a:t> je </a:t>
            </a:r>
            <a:r>
              <a:rPr lang="en-US" sz="2100" dirty="0" err="1"/>
              <a:t>nastao</a:t>
            </a:r>
            <a:r>
              <a:rPr lang="en-US" sz="2100" dirty="0"/>
              <a:t> </a:t>
            </a:r>
            <a:r>
              <a:rPr lang="en-US" sz="2100" dirty="0" err="1"/>
              <a:t>izmedju</a:t>
            </a:r>
            <a:r>
              <a:rPr lang="en-US" sz="2100" dirty="0"/>
              <a:t> 4000 </a:t>
            </a:r>
            <a:r>
              <a:rPr lang="en-US" sz="2100" dirty="0" err="1"/>
              <a:t>i</a:t>
            </a:r>
            <a:r>
              <a:rPr lang="en-US" sz="2100" dirty="0"/>
              <a:t> 3000 </a:t>
            </a:r>
            <a:r>
              <a:rPr lang="en-US" sz="2100" dirty="0" err="1"/>
              <a:t>godine</a:t>
            </a:r>
            <a:r>
              <a:rPr lang="en-US" sz="2100" dirty="0"/>
              <a:t> </a:t>
            </a:r>
            <a:r>
              <a:rPr lang="en-US" sz="2100" dirty="0" err="1"/>
              <a:t>p.n.e</a:t>
            </a:r>
            <a:r>
              <a:rPr lang="en-US" sz="2100" dirty="0"/>
              <a:t>. u </a:t>
            </a:r>
            <a:r>
              <a:rPr lang="en-US" sz="2100" dirty="0" err="1"/>
              <a:t>Kini</a:t>
            </a:r>
            <a:r>
              <a:rPr lang="en-US" sz="2100" dirty="0"/>
              <a:t> </a:t>
            </a:r>
            <a:r>
              <a:rPr lang="en-US" sz="2100" dirty="0" err="1"/>
              <a:t>ili</a:t>
            </a:r>
            <a:r>
              <a:rPr lang="en-US" sz="2100" dirty="0"/>
              <a:t> </a:t>
            </a:r>
            <a:r>
              <a:rPr lang="en-US" sz="2100" dirty="0" err="1"/>
              <a:t>Vavilonu</a:t>
            </a:r>
            <a:r>
              <a:rPr lang="en-US" sz="2100" dirty="0"/>
              <a:t>. </a:t>
            </a:r>
            <a:endParaRPr lang="sr-Latn-R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73" y="2895787"/>
            <a:ext cx="5778642" cy="198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17994" y="1113951"/>
            <a:ext cx="4158462" cy="1636882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>
              <a:buClr>
                <a:srgbClr val="DADADA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prstClr val="white"/>
                </a:solidFill>
              </a:rPr>
              <a:t>Korišćen</a:t>
            </a:r>
            <a:r>
              <a:rPr lang="en-US" sz="2100" dirty="0">
                <a:solidFill>
                  <a:prstClr val="white"/>
                </a:solidFill>
              </a:rPr>
              <a:t> je u </a:t>
            </a:r>
            <a:r>
              <a:rPr lang="en-US" sz="2100" dirty="0" err="1">
                <a:solidFill>
                  <a:prstClr val="white"/>
                </a:solidFill>
              </a:rPr>
              <a:t>Grčkoj</a:t>
            </a:r>
            <a:r>
              <a:rPr lang="en-US" sz="2100" dirty="0">
                <a:solidFill>
                  <a:prstClr val="white"/>
                </a:solidFill>
              </a:rPr>
              <a:t>, </a:t>
            </a:r>
            <a:r>
              <a:rPr lang="en-US" sz="2100" dirty="0" err="1">
                <a:solidFill>
                  <a:prstClr val="white"/>
                </a:solidFill>
              </a:rPr>
              <a:t>Egiptu</a:t>
            </a:r>
            <a:r>
              <a:rPr lang="en-US" sz="2100" dirty="0">
                <a:solidFill>
                  <a:prstClr val="white"/>
                </a:solidFill>
              </a:rPr>
              <a:t>, </a:t>
            </a:r>
            <a:r>
              <a:rPr lang="en-US" sz="2100" dirty="0" err="1">
                <a:solidFill>
                  <a:prstClr val="white"/>
                </a:solidFill>
              </a:rPr>
              <a:t>koristili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su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ga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Acteci</a:t>
            </a:r>
            <a:r>
              <a:rPr lang="en-US" sz="2100" dirty="0">
                <a:solidFill>
                  <a:prstClr val="white"/>
                </a:solidFill>
              </a:rPr>
              <a:t> a </a:t>
            </a:r>
            <a:r>
              <a:rPr lang="en-US" sz="2100" dirty="0" err="1">
                <a:solidFill>
                  <a:prstClr val="white"/>
                </a:solidFill>
              </a:rPr>
              <a:t>koristio</a:t>
            </a:r>
            <a:r>
              <a:rPr lang="en-US" sz="2100" dirty="0">
                <a:solidFill>
                  <a:prstClr val="white"/>
                </a:solidFill>
              </a:rPr>
              <a:t> se </a:t>
            </a:r>
            <a:r>
              <a:rPr lang="en-US" sz="2100" dirty="0" err="1">
                <a:solidFill>
                  <a:prstClr val="white"/>
                </a:solidFill>
              </a:rPr>
              <a:t>čak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i</a:t>
            </a:r>
            <a:r>
              <a:rPr lang="en-US" sz="2100" dirty="0">
                <a:solidFill>
                  <a:prstClr val="white"/>
                </a:solidFill>
              </a:rPr>
              <a:t> u </a:t>
            </a:r>
            <a:r>
              <a:rPr lang="en-US" sz="2100" dirty="0" err="1">
                <a:solidFill>
                  <a:prstClr val="white"/>
                </a:solidFill>
              </a:rPr>
              <a:t>modernom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dobu</a:t>
            </a:r>
            <a:r>
              <a:rPr lang="en-US" sz="2100" dirty="0">
                <a:solidFill>
                  <a:prstClr val="white"/>
                </a:solidFill>
              </a:rPr>
              <a:t>, </a:t>
            </a:r>
            <a:r>
              <a:rPr lang="en-US" sz="2100" dirty="0" err="1">
                <a:solidFill>
                  <a:prstClr val="white"/>
                </a:solidFill>
              </a:rPr>
              <a:t>naročito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i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Kini</a:t>
            </a:r>
            <a:r>
              <a:rPr lang="en-US" sz="2100" dirty="0">
                <a:solidFill>
                  <a:prstClr val="white"/>
                </a:solidFill>
              </a:rPr>
              <a:t>, </a:t>
            </a:r>
            <a:r>
              <a:rPr lang="en-US" sz="2100" dirty="0" err="1">
                <a:solidFill>
                  <a:prstClr val="white"/>
                </a:solidFill>
              </a:rPr>
              <a:t>Rusiji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err="1">
                <a:solidFill>
                  <a:prstClr val="white"/>
                </a:solidFill>
              </a:rPr>
              <a:t>i</a:t>
            </a:r>
            <a:r>
              <a:rPr lang="en-US" sz="2100" dirty="0">
                <a:solidFill>
                  <a:prstClr val="white"/>
                </a:solidFill>
              </a:rPr>
              <a:t> USA. </a:t>
            </a:r>
          </a:p>
        </p:txBody>
      </p:sp>
    </p:spTree>
    <p:extLst>
      <p:ext uri="{BB962C8B-B14F-4D97-AF65-F5344CB8AC3E}">
        <p14:creationId xmlns:p14="http://schemas.microsoft.com/office/powerpoint/2010/main" val="34432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267494"/>
            <a:ext cx="3024336" cy="1872208"/>
          </a:xfrm>
        </p:spPr>
        <p:txBody>
          <a:bodyPr/>
          <a:lstStyle/>
          <a:p>
            <a:pPr algn="r"/>
            <a:r>
              <a:rPr lang="sr-Latn-RS" altLang="ko-KR" sz="4000">
                <a:solidFill>
                  <a:srgbClr val="179A9D"/>
                </a:solidFill>
              </a:rPr>
              <a:t>Podatak</a:t>
            </a:r>
          </a:p>
          <a:p>
            <a:r>
              <a:rPr lang="sr-Latn-RS" altLang="ko-KR" sz="4000">
                <a:solidFill>
                  <a:srgbClr val="179A9D"/>
                </a:solidFill>
              </a:rPr>
              <a:t>Informacija</a:t>
            </a:r>
          </a:p>
          <a:p>
            <a:r>
              <a:rPr lang="sr-Latn-RS" altLang="ko-KR" sz="4000">
                <a:solidFill>
                  <a:srgbClr val="179A9D"/>
                </a:solidFill>
              </a:rPr>
              <a:t>Znanje</a:t>
            </a:r>
            <a:endParaRPr lang="ko-KR" altLang="en-US" sz="4000">
              <a:solidFill>
                <a:srgbClr val="179A9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51670"/>
            <a:ext cx="3888432" cy="792088"/>
          </a:xfrm>
        </p:spPr>
        <p:txBody>
          <a:bodyPr/>
          <a:lstStyle/>
          <a:p>
            <a:pPr lvl="0"/>
            <a:r>
              <a:rPr lang="sr-Latn-RS" altLang="ko-KR" sz="3200">
                <a:solidFill>
                  <a:srgbClr val="179A9D"/>
                </a:solidFill>
              </a:rPr>
              <a:t>Šta je to </a:t>
            </a:r>
            <a:r>
              <a:rPr lang="sr-Latn-RS" altLang="ko-KR" sz="3200">
                <a:solidFill>
                  <a:srgbClr val="FF0000"/>
                </a:solidFill>
              </a:rPr>
              <a:t>podatak</a:t>
            </a:r>
            <a:r>
              <a:rPr lang="sr-Latn-RS" altLang="ko-KR" sz="3200">
                <a:solidFill>
                  <a:srgbClr val="179A9D"/>
                </a:solidFill>
              </a:rPr>
              <a:t>?</a:t>
            </a:r>
            <a:endParaRPr lang="en-US" altLang="ko-KR" sz="3200">
              <a:solidFill>
                <a:srgbClr val="179A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643758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800">
                <a:solidFill>
                  <a:srgbClr val="179A9D"/>
                </a:solidFill>
              </a:rPr>
              <a:t>Podatak je sirov zapis neke činjenice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800">
                <a:solidFill>
                  <a:srgbClr val="179A9D"/>
                </a:solidFill>
              </a:rPr>
              <a:t>Najčešće je predstavljen u  obliku simbola, brojeva, boje ili zvuka</a:t>
            </a:r>
            <a:endParaRPr lang="en-US" sz="2800">
              <a:solidFill>
                <a:srgbClr val="179A9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49494"/>
            <a:ext cx="5486400" cy="865573"/>
          </a:xfrm>
        </p:spPr>
        <p:txBody>
          <a:bodyPr>
            <a:normAutofit/>
          </a:bodyPr>
          <a:lstStyle/>
          <a:p>
            <a:r>
              <a:rPr lang="nb-NO" b="1" dirty="0"/>
              <a:t>Mehanički kalkulatori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167596"/>
            <a:ext cx="6318702" cy="2654645"/>
          </a:xfrm>
        </p:spPr>
        <p:txBody>
          <a:bodyPr>
            <a:normAutofit/>
          </a:bodyPr>
          <a:lstStyle/>
          <a:p>
            <a:r>
              <a:rPr lang="nb-NO" sz="1800" dirty="0"/>
              <a:t>Ocem prve računske mašine koja je mogla da sabira i oduzima unete brojeve smatra se </a:t>
            </a:r>
            <a:r>
              <a:rPr lang="nb-NO" sz="1800" b="1" dirty="0"/>
              <a:t>Blez Paskal</a:t>
            </a:r>
            <a:r>
              <a:rPr lang="nb-NO" sz="1800" dirty="0"/>
              <a:t> (Blaise Pascal). Ova mašina je dobila ime </a:t>
            </a:r>
            <a:r>
              <a:rPr lang="nb-NO" sz="1800" b="1" dirty="0"/>
              <a:t>Paskalina</a:t>
            </a:r>
            <a:r>
              <a:rPr lang="nb-NO" sz="1800" dirty="0"/>
              <a:t>. </a:t>
            </a:r>
            <a:endParaRPr lang="en-US" sz="1800" dirty="0"/>
          </a:p>
          <a:p>
            <a:pPr marL="34289" indent="0">
              <a:buNone/>
            </a:pP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9" y="2139703"/>
            <a:ext cx="4050450" cy="277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5606"/>
            <a:ext cx="3310198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141482"/>
            <a:ext cx="5486400" cy="865573"/>
          </a:xfrm>
        </p:spPr>
        <p:txBody>
          <a:bodyPr>
            <a:normAutofit/>
          </a:bodyPr>
          <a:lstStyle/>
          <a:p>
            <a:r>
              <a:rPr lang="nb-NO" b="1" dirty="0"/>
              <a:t>Mehanički kalkulatori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13588"/>
            <a:ext cx="4590510" cy="2862318"/>
          </a:xfrm>
        </p:spPr>
        <p:txBody>
          <a:bodyPr>
            <a:normAutofit/>
          </a:bodyPr>
          <a:lstStyle/>
          <a:p>
            <a:r>
              <a:rPr lang="nb-NO" sz="1800" dirty="0"/>
              <a:t>1820. godine, </a:t>
            </a:r>
            <a:r>
              <a:rPr lang="nb-NO" sz="1800" b="1" dirty="0"/>
              <a:t>Čarls Havijer Tomas</a:t>
            </a:r>
            <a:r>
              <a:rPr lang="nb-NO" sz="1800" dirty="0"/>
              <a:t> (Charles Xavier Thomas) napravio je prvi uspešni mehanički kalkulator koji je mogao da sabira, oduzima, množi i deli.</a:t>
            </a:r>
            <a:endParaRPr lang="sr-Latn-RS" sz="1800" dirty="0"/>
          </a:p>
          <a:p>
            <a:r>
              <a:rPr lang="en-US" sz="1800" dirty="0" err="1"/>
              <a:t>Bankarski</a:t>
            </a:r>
            <a:r>
              <a:rPr lang="en-US" sz="1800" dirty="0"/>
              <a:t> </a:t>
            </a:r>
            <a:r>
              <a:rPr lang="en-US" sz="1800" dirty="0" err="1"/>
              <a:t>činovnik</a:t>
            </a:r>
            <a:r>
              <a:rPr lang="en-US" sz="1800" dirty="0"/>
              <a:t> </a:t>
            </a:r>
            <a:r>
              <a:rPr lang="en-US" sz="1800" b="1" dirty="0" err="1"/>
              <a:t>Vilijem</a:t>
            </a:r>
            <a:r>
              <a:rPr lang="en-US" sz="1800" b="1" dirty="0"/>
              <a:t> </a:t>
            </a:r>
            <a:r>
              <a:rPr lang="en-US" sz="1800" b="1" dirty="0" err="1"/>
              <a:t>Barouz</a:t>
            </a:r>
            <a:r>
              <a:rPr lang="en-US" sz="1800" dirty="0"/>
              <a:t> (William Burroughs) </a:t>
            </a:r>
            <a:r>
              <a:rPr lang="en-US" sz="1800" dirty="0" err="1"/>
              <a:t>zaključio</a:t>
            </a:r>
            <a:r>
              <a:rPr lang="en-US" sz="1800" dirty="0"/>
              <a:t> je da </a:t>
            </a:r>
            <a:r>
              <a:rPr lang="en-US" sz="1800" dirty="0" err="1"/>
              <a:t>bankama</a:t>
            </a:r>
            <a:r>
              <a:rPr lang="en-US" sz="1800" dirty="0"/>
              <a:t> </a:t>
            </a:r>
            <a:r>
              <a:rPr lang="en-US" sz="1800" dirty="0" err="1"/>
              <a:t>trebaju</a:t>
            </a:r>
            <a:r>
              <a:rPr lang="en-US" sz="1800" dirty="0"/>
              <a:t> </a:t>
            </a:r>
            <a:r>
              <a:rPr lang="en-US" sz="1800" dirty="0" err="1"/>
              <a:t>mašine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tačno</a:t>
            </a:r>
            <a:r>
              <a:rPr lang="en-US" sz="1800" dirty="0"/>
              <a:t> </a:t>
            </a:r>
            <a:r>
              <a:rPr lang="en-US" sz="1800" err="1"/>
              <a:t>sabirati</a:t>
            </a:r>
            <a:r>
              <a:rPr lang="en-US" sz="1800"/>
              <a:t> brojeve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štampati</a:t>
            </a:r>
            <a:r>
              <a:rPr lang="en-US" sz="1800" dirty="0"/>
              <a:t> </a:t>
            </a:r>
            <a:r>
              <a:rPr lang="en-US" sz="1800" dirty="0" err="1"/>
              <a:t>zadate</a:t>
            </a:r>
            <a:r>
              <a:rPr lang="en-US" sz="1800" dirty="0"/>
              <a:t> </a:t>
            </a:r>
            <a:r>
              <a:rPr lang="en-US" sz="1800" err="1"/>
              <a:t>podatke</a:t>
            </a:r>
            <a:r>
              <a:rPr lang="en-US" sz="1800"/>
              <a:t> i </a:t>
            </a:r>
            <a:r>
              <a:rPr lang="en-US" sz="1800" dirty="0" err="1"/>
              <a:t>zbir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57506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Automatske mašine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5578"/>
            <a:ext cx="5130570" cy="2654645"/>
          </a:xfrm>
        </p:spPr>
        <p:txBody>
          <a:bodyPr/>
          <a:lstStyle/>
          <a:p>
            <a:r>
              <a:rPr lang="nb-NO" dirty="0"/>
              <a:t>Engleski matematičar </a:t>
            </a:r>
            <a:r>
              <a:rPr lang="nb-NO" b="1" dirty="0"/>
              <a:t>Čarls Bejbidž</a:t>
            </a:r>
            <a:r>
              <a:rPr lang="nb-NO" dirty="0"/>
              <a:t> (Charles Babbage) je 1812. godine počeo da razvija automatsku mehaničku računsku mašinu koju je nazvao </a:t>
            </a:r>
            <a:r>
              <a:rPr lang="nb-NO" b="1" dirty="0"/>
              <a:t>diferencna mašina</a:t>
            </a:r>
            <a:endParaRPr lang="sr-Latn-RS" b="1" dirty="0"/>
          </a:p>
          <a:p>
            <a:r>
              <a:rPr lang="nb-NO" dirty="0"/>
              <a:t>Bejbidž je nastavio rad na ovoj mašini i sledećih deset godina, ali je onda izgubio interesovanje </a:t>
            </a:r>
            <a:r>
              <a:rPr lang="nb-NO"/>
              <a:t>za nju</a:t>
            </a:r>
            <a:r>
              <a:rPr lang="sr-Latn-RS"/>
              <a:t>,</a:t>
            </a:r>
            <a:r>
              <a:rPr lang="nb-NO"/>
              <a:t> </a:t>
            </a:r>
            <a:r>
              <a:rPr lang="nb-NO" dirty="0"/>
              <a:t>jer je dobio bolju ideju za mašinu koju je nazvao </a:t>
            </a:r>
            <a:r>
              <a:rPr lang="nb-NO" b="1"/>
              <a:t>analitička mašina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5578"/>
            <a:ext cx="1985963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787775"/>
            <a:ext cx="2646294" cy="21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8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195488"/>
            <a:ext cx="5486400" cy="865573"/>
          </a:xfrm>
        </p:spPr>
        <p:txBody>
          <a:bodyPr/>
          <a:lstStyle/>
          <a:p>
            <a:r>
              <a:rPr lang="nb-NO" b="1" dirty="0"/>
              <a:t>Automatske mašine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46" y="1167594"/>
            <a:ext cx="5486400" cy="3780420"/>
          </a:xfrm>
        </p:spPr>
        <p:txBody>
          <a:bodyPr>
            <a:normAutofit lnSpcReduction="10000"/>
          </a:bodyPr>
          <a:lstStyle/>
          <a:p>
            <a:r>
              <a:rPr lang="nb-NO" sz="1800" dirty="0"/>
              <a:t>Godine 1834. Bejbidž je završio prve planove svoje analitičke mašine prethodnice savremenih elektronskih računara. Iako analitička mašina nije napredovala dalje od detaljnih crteža, ona je u logičkim komponentama gotovo podudarna današnjim računarima. Opisano je pet logičkih komponenata: </a:t>
            </a:r>
            <a:endParaRPr lang="sr-Latn-RS" sz="1800" dirty="0"/>
          </a:p>
          <a:p>
            <a:r>
              <a:rPr lang="nb-NO" sz="1800" b="1" dirty="0"/>
              <a:t>memorija</a:t>
            </a:r>
            <a:r>
              <a:rPr lang="nb-NO" sz="1800" dirty="0"/>
              <a:t>, </a:t>
            </a:r>
            <a:endParaRPr lang="sr-Latn-RS" sz="1800" dirty="0"/>
          </a:p>
          <a:p>
            <a:r>
              <a:rPr lang="nb-NO" sz="1800" b="1" dirty="0"/>
              <a:t>mlin (danas procesor)</a:t>
            </a:r>
            <a:r>
              <a:rPr lang="nb-NO" sz="1800" dirty="0"/>
              <a:t>, </a:t>
            </a:r>
            <a:endParaRPr lang="sr-Latn-RS" sz="1800" dirty="0"/>
          </a:p>
          <a:p>
            <a:r>
              <a:rPr lang="nb-NO" sz="1800" b="1" dirty="0"/>
              <a:t>kontrola</a:t>
            </a:r>
            <a:r>
              <a:rPr lang="nb-NO" sz="1800" dirty="0"/>
              <a:t>, </a:t>
            </a:r>
            <a:endParaRPr lang="sr-Latn-RS" sz="1800" dirty="0"/>
          </a:p>
          <a:p>
            <a:r>
              <a:rPr lang="nb-NO" sz="1800" b="1" dirty="0"/>
              <a:t>ulaz</a:t>
            </a:r>
            <a:r>
              <a:rPr lang="nb-NO" sz="1800" dirty="0"/>
              <a:t> i </a:t>
            </a:r>
            <a:endParaRPr lang="sr-Latn-RS" sz="1800" dirty="0"/>
          </a:p>
          <a:p>
            <a:r>
              <a:rPr lang="nb-NO" sz="1800" b="1" dirty="0"/>
              <a:t>izlaz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48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195488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Elektromehanički računari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843560"/>
            <a:ext cx="7290810" cy="2654645"/>
          </a:xfrm>
        </p:spPr>
        <p:txBody>
          <a:bodyPr>
            <a:normAutofit/>
          </a:bodyPr>
          <a:lstStyle/>
          <a:p>
            <a:r>
              <a:rPr lang="nb-NO" dirty="0"/>
              <a:t>Konrad Cuze (Conrad Zuse) je 1934. godine u Nemačkoj započeo rad na konstrukciji računskih mašina. Razvio je jednu za drugom četiri </a:t>
            </a:r>
            <a:r>
              <a:rPr lang="nb-NO"/>
              <a:t>računske mašine</a:t>
            </a:r>
            <a:r>
              <a:rPr lang="sr-Latn-RS"/>
              <a:t>:</a:t>
            </a:r>
            <a:endParaRPr lang="sr-Latn-RS" dirty="0"/>
          </a:p>
          <a:p>
            <a:r>
              <a:rPr lang="nb-NO" dirty="0"/>
              <a:t>Z</a:t>
            </a:r>
            <a:r>
              <a:rPr lang="sr-Latn-RS" dirty="0"/>
              <a:t>1</a:t>
            </a:r>
            <a:r>
              <a:rPr lang="nb-NO" dirty="0"/>
              <a:t>l (mehaničku), </a:t>
            </a:r>
            <a:endParaRPr lang="sr-Latn-RS" dirty="0"/>
          </a:p>
          <a:p>
            <a:r>
              <a:rPr lang="nb-NO" dirty="0"/>
              <a:t>Z2 </a:t>
            </a:r>
            <a:r>
              <a:rPr lang="nb-NO"/>
              <a:t>(elektromehaničku), elektromehaničku </a:t>
            </a:r>
            <a:r>
              <a:rPr lang="nb-NO" dirty="0"/>
              <a:t>programabilnu </a:t>
            </a:r>
            <a:endParaRPr lang="sr-Latn-RS" dirty="0"/>
          </a:p>
          <a:p>
            <a:r>
              <a:rPr lang="nb-NO" dirty="0"/>
              <a:t>Z3 (1941.) i njenu poboljšanu verziju </a:t>
            </a:r>
            <a:endParaRPr lang="sr-Latn-RS" dirty="0"/>
          </a:p>
          <a:p>
            <a:r>
              <a:rPr lang="nb-NO" dirty="0"/>
              <a:t>Z4, koja je korišćena u razvoju nemačkih letećih bombi.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895786"/>
            <a:ext cx="4200525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482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nb-NO" b="1"/>
              <a:t>Elektronski digitalni računari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13590"/>
            <a:ext cx="5022558" cy="2970329"/>
          </a:xfrm>
        </p:spPr>
        <p:txBody>
          <a:bodyPr>
            <a:normAutofit/>
          </a:bodyPr>
          <a:lstStyle/>
          <a:p>
            <a:r>
              <a:rPr lang="nb-NO" sz="1800" b="1" dirty="0"/>
              <a:t>Prva generacija</a:t>
            </a:r>
            <a:endParaRPr lang="sr-Latn-RS" sz="1800" b="1" dirty="0"/>
          </a:p>
          <a:p>
            <a:r>
              <a:rPr lang="nb-NO" sz="1800" b="1" dirty="0"/>
              <a:t>Prvu generaciju (1951-1958)</a:t>
            </a:r>
            <a:r>
              <a:rPr lang="nb-NO" sz="1800" dirty="0"/>
              <a:t> karakterišu korišćenje </a:t>
            </a:r>
            <a:r>
              <a:rPr lang="nb-NO" sz="1800" b="1" dirty="0"/>
              <a:t>elektronskih (vakumskih) cevi</a:t>
            </a:r>
            <a:r>
              <a:rPr lang="nb-NO" sz="1800" dirty="0"/>
              <a:t> kao aktivnih elemenata i kablovskih veza između elemenata. Ovi elementi su bili veliki, trošili su mnogo struje i oslobađali veliku količinu toplote. Za skladištenje programa i podataka koristile su se različite memorije (</a:t>
            </a:r>
            <a:r>
              <a:rPr lang="nb-NO" sz="1800" b="1" dirty="0"/>
              <a:t>magnetne trake i doboši</a:t>
            </a:r>
            <a:r>
              <a:rPr lang="nb-NO" sz="1800" dirty="0"/>
              <a:t>).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pisanje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koristio</a:t>
            </a:r>
            <a:r>
              <a:rPr lang="en-US" sz="1800" dirty="0"/>
              <a:t> se </a:t>
            </a:r>
            <a:r>
              <a:rPr lang="en-US" sz="1800" b="1" dirty="0" err="1"/>
              <a:t>mašinski</a:t>
            </a:r>
            <a:r>
              <a:rPr lang="en-US" sz="1800" b="1" dirty="0"/>
              <a:t> </a:t>
            </a:r>
            <a:r>
              <a:rPr lang="en-US" sz="1800" b="1" dirty="0" err="1"/>
              <a:t>jezik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3" y="1329613"/>
            <a:ext cx="2400453" cy="261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1670" y="303500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nb-NO" b="1"/>
              <a:t>Elektronski digitalni računari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83620"/>
            <a:ext cx="5724636" cy="3186353"/>
          </a:xfrm>
        </p:spPr>
        <p:txBody>
          <a:bodyPr>
            <a:noAutofit/>
          </a:bodyPr>
          <a:lstStyle/>
          <a:p>
            <a:r>
              <a:rPr lang="en-US" sz="1800" b="1" dirty="0" err="1"/>
              <a:t>Druga</a:t>
            </a:r>
            <a:r>
              <a:rPr lang="en-US" sz="1800" b="1" dirty="0"/>
              <a:t> </a:t>
            </a:r>
            <a:r>
              <a:rPr lang="en-US" sz="1800" b="1" dirty="0" err="1"/>
              <a:t>generacija</a:t>
            </a:r>
            <a:endParaRPr lang="en-US" sz="1800" dirty="0"/>
          </a:p>
          <a:p>
            <a:r>
              <a:rPr lang="en-US" sz="1800" b="1" dirty="0" err="1"/>
              <a:t>Druga</a:t>
            </a:r>
            <a:r>
              <a:rPr lang="en-US" sz="1800" b="1" dirty="0"/>
              <a:t> </a:t>
            </a:r>
            <a:r>
              <a:rPr lang="en-US" sz="1800" b="1" dirty="0" err="1"/>
              <a:t>generacija</a:t>
            </a:r>
            <a:r>
              <a:rPr lang="en-US" sz="1800" dirty="0"/>
              <a:t> </a:t>
            </a:r>
            <a:r>
              <a:rPr lang="en-US" sz="1800" dirty="0" err="1"/>
              <a:t>obuhvata</a:t>
            </a:r>
            <a:r>
              <a:rPr lang="en-US" sz="1800" dirty="0"/>
              <a:t> </a:t>
            </a:r>
            <a:r>
              <a:rPr lang="en-US" sz="1800" dirty="0" err="1"/>
              <a:t>računare</a:t>
            </a:r>
            <a:r>
              <a:rPr lang="en-US" sz="1800" dirty="0"/>
              <a:t> </a:t>
            </a:r>
            <a:r>
              <a:rPr lang="en-US" sz="1800" dirty="0" err="1"/>
              <a:t>proizvedene</a:t>
            </a:r>
            <a:r>
              <a:rPr lang="en-US" sz="1800" dirty="0"/>
              <a:t> </a:t>
            </a:r>
            <a:r>
              <a:rPr lang="en-US" sz="1800" dirty="0" err="1"/>
              <a:t>krajem</a:t>
            </a:r>
            <a:r>
              <a:rPr lang="en-US" sz="1800" dirty="0"/>
              <a:t> </a:t>
            </a:r>
            <a:r>
              <a:rPr lang="en-US" sz="1800" dirty="0" err="1"/>
              <a:t>pedesetih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u </a:t>
            </a:r>
            <a:r>
              <a:rPr lang="en-US" sz="1800" dirty="0" err="1"/>
              <a:t>prvoj</a:t>
            </a:r>
            <a:r>
              <a:rPr lang="en-US" sz="1800" dirty="0"/>
              <a:t> </a:t>
            </a:r>
            <a:r>
              <a:rPr lang="en-US" sz="1800" dirty="0" err="1"/>
              <a:t>polovini</a:t>
            </a:r>
            <a:r>
              <a:rPr lang="en-US" sz="1800" dirty="0"/>
              <a:t> </a:t>
            </a:r>
            <a:r>
              <a:rPr lang="en-US" sz="1800" dirty="0" err="1"/>
              <a:t>šezdesetih</a:t>
            </a:r>
            <a:r>
              <a:rPr lang="en-US" sz="1800" dirty="0"/>
              <a:t> </a:t>
            </a:r>
            <a:r>
              <a:rPr lang="en-US" sz="1800" dirty="0" err="1"/>
              <a:t>godina</a:t>
            </a:r>
            <a:r>
              <a:rPr lang="en-US" sz="1800" dirty="0"/>
              <a:t>. Ova </a:t>
            </a:r>
            <a:r>
              <a:rPr lang="en-US" sz="1800" dirty="0" err="1"/>
              <a:t>generacija</a:t>
            </a:r>
            <a:r>
              <a:rPr lang="en-US" sz="1800" dirty="0"/>
              <a:t> </a:t>
            </a:r>
            <a:r>
              <a:rPr lang="en-US" sz="1800" dirty="0" err="1"/>
              <a:t>zasnovana</a:t>
            </a:r>
            <a:r>
              <a:rPr lang="en-US" sz="1800" dirty="0"/>
              <a:t> je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b="1" dirty="0" err="1"/>
              <a:t>tranzistorima</a:t>
            </a:r>
            <a:r>
              <a:rPr lang="en-US" sz="1800" dirty="0"/>
              <a:t>. </a:t>
            </a:r>
          </a:p>
          <a:p>
            <a:r>
              <a:rPr lang="nb-NO" sz="1800" dirty="0"/>
              <a:t>Za programiranje tih računara više se ne koristi samo mašinski jezik već i </a:t>
            </a:r>
            <a:r>
              <a:rPr lang="nb-NO" sz="1800" b="1" dirty="0"/>
              <a:t>asemblerski jezik</a:t>
            </a:r>
            <a:endParaRPr lang="sr-Latn-RS" sz="1800" b="1" dirty="0"/>
          </a:p>
          <a:p>
            <a:r>
              <a:rPr lang="nb-NO" sz="1800" dirty="0"/>
              <a:t>Takođe u tom periodu nastaju i tzv. </a:t>
            </a:r>
            <a:r>
              <a:rPr lang="nb-NO" sz="1800" b="1" dirty="0"/>
              <a:t>viši programski jezici</a:t>
            </a:r>
            <a:r>
              <a:rPr lang="nb-NO" sz="1800" dirty="0"/>
              <a:t>. Prvi takav programski jezik zvao se je </a:t>
            </a:r>
            <a:r>
              <a:rPr lang="nb-NO" sz="1800" b="1" dirty="0"/>
              <a:t>Flow-Matic</a:t>
            </a:r>
            <a:r>
              <a:rPr lang="nb-NO" sz="1800" dirty="0"/>
              <a:t>, a iz njega su se kasnije razvili </a:t>
            </a:r>
            <a:r>
              <a:rPr lang="nb-NO" sz="1800" b="1" dirty="0"/>
              <a:t>COBOL, FORTRAN, ALGOL i LISP</a:t>
            </a:r>
            <a:r>
              <a:rPr lang="nb-NO" sz="1800" dirty="0"/>
              <a:t>. </a:t>
            </a:r>
            <a:endParaRPr lang="en-US" sz="1800" dirty="0"/>
          </a:p>
          <a:p>
            <a:pPr marL="34289" indent="0">
              <a:buNone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9" y="1491630"/>
            <a:ext cx="1939497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5676" y="141482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nb-NO" b="1"/>
              <a:t>Elektronski digitalni računari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21600"/>
            <a:ext cx="5486400" cy="2654645"/>
          </a:xfrm>
        </p:spPr>
        <p:txBody>
          <a:bodyPr>
            <a:normAutofit/>
          </a:bodyPr>
          <a:lstStyle/>
          <a:p>
            <a:r>
              <a:rPr lang="nb-NO" sz="1800" b="1" dirty="0"/>
              <a:t>Treća generacija</a:t>
            </a:r>
            <a:endParaRPr lang="en-US" sz="1800" dirty="0"/>
          </a:p>
          <a:p>
            <a:r>
              <a:rPr lang="nb-NO" sz="1800" dirty="0"/>
              <a:t>Glavno tehnološko unapređenje računara treće generacije bila je primena </a:t>
            </a:r>
            <a:r>
              <a:rPr lang="nb-NO" sz="1800" b="1" dirty="0"/>
              <a:t>integrisanih kola</a:t>
            </a:r>
            <a:endParaRPr lang="sr-Latn-RS" sz="1800" b="1" dirty="0"/>
          </a:p>
          <a:p>
            <a:r>
              <a:rPr lang="nb-NO" sz="1800" dirty="0"/>
              <a:t>Kompleksna kola, koja su bila ekonomična za proizvodnju znatno su povećavala mogućnosti računara u kojima su korišćena. Broj aktivnih komponenata u računaru narastao je sa 10000 na više od pola miliona. </a:t>
            </a:r>
            <a:endParaRPr lang="en-US" sz="1800" dirty="0"/>
          </a:p>
          <a:p>
            <a:pPr marL="34289" indent="0">
              <a:buNone/>
            </a:pP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599644"/>
            <a:ext cx="1604749" cy="14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49494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nb-NO" b="1"/>
              <a:t>Elektronski digitalni računari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46" y="1167596"/>
            <a:ext cx="4374486" cy="2808311"/>
          </a:xfrm>
        </p:spPr>
        <p:txBody>
          <a:bodyPr>
            <a:normAutofit/>
          </a:bodyPr>
          <a:lstStyle/>
          <a:p>
            <a:r>
              <a:rPr lang="nb-NO" sz="1800" b="1" dirty="0"/>
              <a:t>Četvrta generacija</a:t>
            </a:r>
            <a:endParaRPr lang="sr-Latn-RS" sz="2100" dirty="0"/>
          </a:p>
          <a:p>
            <a:r>
              <a:rPr lang="nb-NO" sz="1800" b="1" dirty="0"/>
              <a:t>Četvrtu generaciju </a:t>
            </a:r>
            <a:r>
              <a:rPr lang="nb-NO" sz="1800" dirty="0"/>
              <a:t>karakterišu komponente izrađene na bazi poluprovodničkih sklopova korišćenjem LSI (Large Scale Integrated) i VLSI </a:t>
            </a:r>
            <a:r>
              <a:rPr lang="nb-NO" sz="1800"/>
              <a:t>(Very </a:t>
            </a:r>
            <a:r>
              <a:rPr lang="nb-NO" sz="1800" dirty="0"/>
              <a:t>Large Scale Integration) visoko integrisanih sklopova koja omogućava stvaranje </a:t>
            </a:r>
            <a:r>
              <a:rPr lang="nb-NO" sz="1800" b="1" dirty="0"/>
              <a:t>mikroprocesora</a:t>
            </a:r>
            <a:r>
              <a:rPr lang="nb-NO" sz="1800" dirty="0"/>
              <a:t> 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275606"/>
            <a:ext cx="1747385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267494"/>
            <a:ext cx="3024336" cy="1872208"/>
          </a:xfrm>
        </p:spPr>
        <p:txBody>
          <a:bodyPr/>
          <a:lstStyle/>
          <a:p>
            <a:pPr algn="r"/>
            <a:r>
              <a:rPr lang="sr-Latn-RS" altLang="ko-KR" sz="4000">
                <a:solidFill>
                  <a:srgbClr val="179A9D"/>
                </a:solidFill>
              </a:rPr>
              <a:t>Podatak</a:t>
            </a:r>
          </a:p>
          <a:p>
            <a:r>
              <a:rPr lang="sr-Latn-RS" altLang="ko-KR" sz="4000">
                <a:solidFill>
                  <a:srgbClr val="179A9D"/>
                </a:solidFill>
              </a:rPr>
              <a:t>Informacija</a:t>
            </a:r>
          </a:p>
          <a:p>
            <a:r>
              <a:rPr lang="sr-Latn-RS" altLang="ko-KR" sz="4000">
                <a:solidFill>
                  <a:srgbClr val="179A9D"/>
                </a:solidFill>
              </a:rPr>
              <a:t>Znanje</a:t>
            </a:r>
            <a:endParaRPr lang="ko-KR" altLang="en-US" sz="4000">
              <a:solidFill>
                <a:srgbClr val="179A9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20072" y="1851670"/>
            <a:ext cx="4248472" cy="792088"/>
          </a:xfrm>
        </p:spPr>
        <p:txBody>
          <a:bodyPr/>
          <a:lstStyle/>
          <a:p>
            <a:pPr lvl="0"/>
            <a:r>
              <a:rPr lang="sr-Latn-RS" altLang="ko-KR" sz="3200">
                <a:solidFill>
                  <a:srgbClr val="179A9D"/>
                </a:solidFill>
              </a:rPr>
              <a:t>Šta je to </a:t>
            </a:r>
            <a:r>
              <a:rPr lang="sr-Latn-RS" altLang="ko-KR" sz="3200">
                <a:solidFill>
                  <a:srgbClr val="FF0000"/>
                </a:solidFill>
              </a:rPr>
              <a:t>informacija</a:t>
            </a:r>
            <a:r>
              <a:rPr lang="sr-Latn-RS" altLang="ko-KR" sz="3200">
                <a:solidFill>
                  <a:srgbClr val="179A9D"/>
                </a:solidFill>
              </a:rPr>
              <a:t>?</a:t>
            </a:r>
            <a:endParaRPr lang="en-US" altLang="ko-KR" sz="3200">
              <a:solidFill>
                <a:srgbClr val="179A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859782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>
                <a:solidFill>
                  <a:srgbClr val="179A9D"/>
                </a:solidFill>
              </a:rPr>
              <a:t>Informacija je skup obrađenih podataka na određeni način i u određenom kontekstu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94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267494"/>
            <a:ext cx="3024336" cy="1872208"/>
          </a:xfrm>
        </p:spPr>
        <p:txBody>
          <a:bodyPr/>
          <a:lstStyle/>
          <a:p>
            <a:pPr algn="r"/>
            <a:r>
              <a:rPr lang="sr-Latn-RS" altLang="ko-KR" sz="4000">
                <a:solidFill>
                  <a:srgbClr val="179A9D"/>
                </a:solidFill>
              </a:rPr>
              <a:t>Podatak</a:t>
            </a:r>
          </a:p>
          <a:p>
            <a:r>
              <a:rPr lang="sr-Latn-RS" altLang="ko-KR" sz="4000">
                <a:solidFill>
                  <a:srgbClr val="179A9D"/>
                </a:solidFill>
              </a:rPr>
              <a:t>Informacija</a:t>
            </a:r>
          </a:p>
          <a:p>
            <a:r>
              <a:rPr lang="sr-Latn-RS" altLang="ko-KR" sz="4000">
                <a:solidFill>
                  <a:srgbClr val="179A9D"/>
                </a:solidFill>
              </a:rPr>
              <a:t>Znanje</a:t>
            </a:r>
            <a:endParaRPr lang="ko-KR" altLang="en-US" sz="4000">
              <a:solidFill>
                <a:srgbClr val="179A9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20072" y="1851670"/>
            <a:ext cx="4248472" cy="792088"/>
          </a:xfrm>
        </p:spPr>
        <p:txBody>
          <a:bodyPr/>
          <a:lstStyle/>
          <a:p>
            <a:pPr lvl="0"/>
            <a:r>
              <a:rPr lang="sr-Latn-RS" altLang="ko-KR" sz="3200">
                <a:solidFill>
                  <a:srgbClr val="179A9D"/>
                </a:solidFill>
              </a:rPr>
              <a:t>Šta je to </a:t>
            </a:r>
            <a:r>
              <a:rPr lang="sr-Latn-RS" altLang="ko-KR" sz="3200">
                <a:solidFill>
                  <a:srgbClr val="FF0000"/>
                </a:solidFill>
              </a:rPr>
              <a:t>znanje</a:t>
            </a:r>
            <a:r>
              <a:rPr lang="sr-Latn-RS" altLang="ko-KR" sz="3200">
                <a:solidFill>
                  <a:srgbClr val="179A9D"/>
                </a:solidFill>
              </a:rPr>
              <a:t>?</a:t>
            </a:r>
            <a:endParaRPr lang="en-US" altLang="ko-KR" sz="3200">
              <a:solidFill>
                <a:srgbClr val="179A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859782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>
                <a:solidFill>
                  <a:srgbClr val="179A9D"/>
                </a:solidFill>
              </a:rPr>
              <a:t>Znanje je organizovani sistem informacija iz neke oblasti, a  stiče se kroz obrazovanje i iskustvo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899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843808" y="2067694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>
                <a:solidFill>
                  <a:srgbClr val="179A9D"/>
                </a:solidFill>
              </a:rPr>
              <a:t>UČENIK</a:t>
            </a:r>
            <a:endParaRPr lang="en-US" sz="4800">
              <a:solidFill>
                <a:srgbClr val="179A9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172" y="884354"/>
            <a:ext cx="380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>
                <a:solidFill>
                  <a:srgbClr val="179A9D"/>
                </a:solidFill>
              </a:rPr>
              <a:t>Marko Marković</a:t>
            </a:r>
            <a:endParaRPr lang="en-US" sz="4000">
              <a:solidFill>
                <a:srgbClr val="179A9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766" y="21483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>
                <a:solidFill>
                  <a:srgbClr val="179A9D"/>
                </a:solidFill>
              </a:rPr>
              <a:t>I</a:t>
            </a:r>
            <a:r>
              <a:rPr lang="sr-Latn-RS">
                <a:solidFill>
                  <a:srgbClr val="179A9D"/>
                </a:solidFill>
              </a:rPr>
              <a:t>2</a:t>
            </a:r>
            <a:endParaRPr lang="en-US" sz="2000">
              <a:solidFill>
                <a:srgbClr val="179A9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2066" y="4029132"/>
            <a:ext cx="213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>
                <a:solidFill>
                  <a:srgbClr val="179A9D"/>
                </a:solidFill>
              </a:rPr>
              <a:t>Gitara</a:t>
            </a:r>
            <a:endParaRPr lang="en-US" sz="4800">
              <a:solidFill>
                <a:srgbClr val="179A9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4264" y="866424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>
                <a:solidFill>
                  <a:srgbClr val="179A9D"/>
                </a:solidFill>
              </a:rPr>
              <a:t>Kuzmin</a:t>
            </a:r>
            <a:endParaRPr lang="en-US" sz="4800">
              <a:solidFill>
                <a:srgbClr val="179A9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7719" y="1932817"/>
            <a:ext cx="266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>
                <a:solidFill>
                  <a:srgbClr val="179A9D"/>
                </a:solidFill>
              </a:rPr>
              <a:t>Mitrovačka </a:t>
            </a:r>
            <a:r>
              <a:rPr lang="en-US" sz="4000">
                <a:solidFill>
                  <a:srgbClr val="179A9D"/>
                </a:solidFill>
              </a:rPr>
              <a:t>g</a:t>
            </a:r>
            <a:r>
              <a:rPr lang="sr-Latn-RS" sz="4000">
                <a:solidFill>
                  <a:srgbClr val="179A9D"/>
                </a:solidFill>
              </a:rPr>
              <a:t>imnazija</a:t>
            </a:r>
            <a:endParaRPr lang="en-US" sz="4000">
              <a:solidFill>
                <a:srgbClr val="179A9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9780" y="4078641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>
                <a:solidFill>
                  <a:srgbClr val="179A9D"/>
                </a:solidFill>
              </a:rPr>
              <a:t>Plivanje</a:t>
            </a:r>
            <a:endParaRPr lang="en-US" sz="4000">
              <a:solidFill>
                <a:srgbClr val="179A9D"/>
              </a:solidFill>
            </a:endParaRPr>
          </a:p>
        </p:txBody>
      </p:sp>
      <p:cxnSp>
        <p:nvCxnSpPr>
          <p:cNvPr id="31" name="Straight Arrow Connector 30"/>
          <p:cNvCxnSpPr>
            <a:stCxn id="25" idx="2"/>
          </p:cNvCxnSpPr>
          <p:nvPr/>
        </p:nvCxnSpPr>
        <p:spPr>
          <a:xfrm>
            <a:off x="2241899" y="1592240"/>
            <a:ext cx="730038" cy="56041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24" idx="1"/>
          </p:cNvCxnSpPr>
          <p:nvPr/>
        </p:nvCxnSpPr>
        <p:spPr>
          <a:xfrm flipV="1">
            <a:off x="720766" y="2483193"/>
            <a:ext cx="2123042" cy="4990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0"/>
          </p:cNvCxnSpPr>
          <p:nvPr/>
        </p:nvCxnSpPr>
        <p:spPr>
          <a:xfrm flipV="1">
            <a:off x="2277739" y="2817674"/>
            <a:ext cx="955920" cy="121145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1"/>
          </p:cNvCxnSpPr>
          <p:nvPr/>
        </p:nvCxnSpPr>
        <p:spPr>
          <a:xfrm flipH="1" flipV="1">
            <a:off x="3917510" y="2817678"/>
            <a:ext cx="1382270" cy="161490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  <a:endCxn id="24" idx="3"/>
          </p:cNvCxnSpPr>
          <p:nvPr/>
        </p:nvCxnSpPr>
        <p:spPr>
          <a:xfrm flipH="1" flipV="1">
            <a:off x="5352828" y="2483193"/>
            <a:ext cx="1034891" cy="11134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1"/>
          </p:cNvCxnSpPr>
          <p:nvPr/>
        </p:nvCxnSpPr>
        <p:spPr>
          <a:xfrm flipH="1">
            <a:off x="4044150" y="1281923"/>
            <a:ext cx="890114" cy="8187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16" name="Rectangle 1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448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89" y="1034893"/>
            <a:ext cx="4174578" cy="345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5" y="1613985"/>
            <a:ext cx="441359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2790" y="361101"/>
            <a:ext cx="2685114" cy="576064"/>
          </a:xfrm>
        </p:spPr>
        <p:txBody>
          <a:bodyPr/>
          <a:lstStyle/>
          <a:p>
            <a:r>
              <a:rPr lang="sr-Latn-RS" altLang="ko-KR" b="1">
                <a:solidFill>
                  <a:srgbClr val="179A9D"/>
                </a:solidFill>
              </a:rPr>
              <a:t>Računari</a:t>
            </a:r>
            <a:endParaRPr lang="ko-KR" altLang="en-US" b="1">
              <a:solidFill>
                <a:srgbClr val="179A9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1" y="1221040"/>
            <a:ext cx="4656294" cy="3492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88" y="978458"/>
            <a:ext cx="4844190" cy="37018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47" y="988561"/>
            <a:ext cx="5120569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83518"/>
            <a:ext cx="4659982" cy="4659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3250" y1="89098" x2="18500" y2="89098"/>
                        <a14:foregroundMark x1="31500" y1="58521" x2="30250" y2="58145"/>
                        <a14:foregroundMark x1="29833" y1="7519" x2="29917" y2="56140"/>
                        <a14:foregroundMark x1="30583" y1="7018" x2="72917" y2="5639"/>
                        <a14:backgroundMark x1="82167" y1="69298" x2="83333" y2="82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9" y="772537"/>
            <a:ext cx="6437927" cy="4281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17" l="7969" r="94219">
                        <a14:foregroundMark x1="36563" y1="6516" x2="47656" y2="4533"/>
                        <a14:foregroundMark x1="44219" y1="4249" x2="37813" y2="5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90587"/>
            <a:ext cx="6096000" cy="3362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5" y="988561"/>
            <a:ext cx="5865417" cy="43156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3" b="96256" l="9753" r="89973">
                        <a14:backgroundMark x1="20742" y1="39207" x2="37088" y2="69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09575"/>
            <a:ext cx="6934200" cy="4324350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55776" y="1155023"/>
            <a:ext cx="5061316" cy="792088"/>
          </a:xfrm>
        </p:spPr>
        <p:txBody>
          <a:bodyPr/>
          <a:lstStyle/>
          <a:p>
            <a:pPr lvl="0"/>
            <a:r>
              <a:rPr lang="sr-Latn-RS" altLang="ko-KR" sz="4000">
                <a:solidFill>
                  <a:srgbClr val="179A9D"/>
                </a:solidFill>
              </a:rPr>
              <a:t>Šta je to </a:t>
            </a:r>
            <a:r>
              <a:rPr lang="sr-Latn-RS" altLang="ko-KR" sz="4000">
                <a:solidFill>
                  <a:srgbClr val="FF0000"/>
                </a:solidFill>
              </a:rPr>
              <a:t>računar</a:t>
            </a:r>
            <a:r>
              <a:rPr lang="sr-Latn-RS" altLang="ko-KR" sz="6000" b="1">
                <a:solidFill>
                  <a:srgbClr val="179A9D"/>
                </a:solidFill>
              </a:rPr>
              <a:t>?</a:t>
            </a:r>
            <a:endParaRPr lang="en-US" altLang="ko-KR" sz="6000" b="1">
              <a:solidFill>
                <a:srgbClr val="179A9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2790" y="1833086"/>
            <a:ext cx="7527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3200">
                <a:solidFill>
                  <a:srgbClr val="179A9D"/>
                </a:solidFill>
              </a:rPr>
              <a:t>Рачунар је машина опште намене која се може програмирати да извршава </a:t>
            </a:r>
            <a:r>
              <a:rPr lang="sr-Latn-RS" sz="3200">
                <a:solidFill>
                  <a:srgbClr val="179A9D"/>
                </a:solidFill>
              </a:rPr>
              <a:t>  </a:t>
            </a:r>
            <a:r>
              <a:rPr lang="sr-Cyrl-CS" sz="3200">
                <a:solidFill>
                  <a:srgbClr val="179A9D"/>
                </a:solidFill>
              </a:rPr>
              <a:t>различите врсте</a:t>
            </a:r>
            <a:r>
              <a:rPr lang="sr-Latn-RS" sz="3200">
                <a:solidFill>
                  <a:srgbClr val="179A9D"/>
                </a:solidFill>
              </a:rPr>
              <a:t> </a:t>
            </a:r>
            <a:r>
              <a:rPr lang="sr-Cyrl-CS" sz="3200">
                <a:solidFill>
                  <a:srgbClr val="179A9D"/>
                </a:solidFill>
              </a:rPr>
              <a:t>задатака тако што </a:t>
            </a:r>
            <a:r>
              <a:rPr lang="sr-Latn-RS" sz="3200">
                <a:solidFill>
                  <a:srgbClr val="179A9D"/>
                </a:solidFill>
              </a:rPr>
              <a:t>    </a:t>
            </a:r>
            <a:r>
              <a:rPr lang="sr-Cyrl-CS" sz="3200">
                <a:solidFill>
                  <a:srgbClr val="179A9D"/>
                </a:solidFill>
              </a:rPr>
              <a:t>сваки задатак своди на низ</a:t>
            </a:r>
            <a:r>
              <a:rPr lang="sr-Latn-RS" sz="3200">
                <a:solidFill>
                  <a:srgbClr val="179A9D"/>
                </a:solidFill>
              </a:rPr>
              <a:t> </a:t>
            </a:r>
            <a:r>
              <a:rPr lang="sr-Cyrl-CS" sz="3200">
                <a:solidFill>
                  <a:srgbClr val="179A9D"/>
                </a:solidFill>
              </a:rPr>
              <a:t> елеме</a:t>
            </a:r>
            <a:r>
              <a:rPr lang="sr-Latn-RS" sz="3200">
                <a:solidFill>
                  <a:srgbClr val="179A9D"/>
                </a:solidFill>
              </a:rPr>
              <a:t>-     </a:t>
            </a:r>
            <a:r>
              <a:rPr lang="sr-Cyrl-CS" sz="3200">
                <a:solidFill>
                  <a:srgbClr val="179A9D"/>
                </a:solidFill>
              </a:rPr>
              <a:t>нтарних </a:t>
            </a:r>
            <a:r>
              <a:rPr lang="sr-Cyrl-CS" sz="3200" u="sng">
                <a:solidFill>
                  <a:srgbClr val="179A9D"/>
                </a:solidFill>
              </a:rPr>
              <a:t>математичких </a:t>
            </a:r>
            <a:r>
              <a:rPr lang="sr-Cyrl-CS" sz="3200">
                <a:solidFill>
                  <a:srgbClr val="179A9D"/>
                </a:solidFill>
              </a:rPr>
              <a:t>операција над </a:t>
            </a:r>
            <a:r>
              <a:rPr lang="sr-Cyrl-CS" sz="3200" u="sng">
                <a:solidFill>
                  <a:srgbClr val="179A9D"/>
                </a:solidFill>
              </a:rPr>
              <a:t>бројевима.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1" y="1161780"/>
            <a:ext cx="6493103" cy="325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67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uild="p"/>
      <p:bldP spid="20" grpId="1" build="p"/>
      <p:bldP spid="20" grpId="2" build="p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2790" y="361101"/>
            <a:ext cx="3045154" cy="576064"/>
          </a:xfrm>
        </p:spPr>
        <p:txBody>
          <a:bodyPr/>
          <a:lstStyle/>
          <a:p>
            <a:r>
              <a:rPr lang="sr-Latn-RS" altLang="ko-KR" b="1">
                <a:solidFill>
                  <a:srgbClr val="179A9D"/>
                </a:solidFill>
              </a:rPr>
              <a:t>Informatika i računarstvo</a:t>
            </a:r>
            <a:endParaRPr lang="ko-KR" altLang="en-US" b="1">
              <a:solidFill>
                <a:srgbClr val="179A9D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1520" y="339502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43" name="Rectangle 42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1560" y="134761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179A9D"/>
                </a:solidFill>
              </a:rPr>
              <a:t>			</a:t>
            </a:r>
            <a:r>
              <a:rPr lang="sr-Latn-RS" sz="2400">
                <a:solidFill>
                  <a:srgbClr val="179A9D"/>
                </a:solidFill>
              </a:rPr>
              <a:t>su široka mulitidisciplinarna oblast koja se bavi informacijama u najopštijem smislu </a:t>
            </a:r>
            <a:r>
              <a:rPr lang="en-US" sz="2400">
                <a:solidFill>
                  <a:srgbClr val="179A9D"/>
                </a:solidFill>
              </a:rPr>
              <a:t>– </a:t>
            </a:r>
            <a:r>
              <a:rPr lang="sr-Latn-RS" sz="2400">
                <a:solidFill>
                  <a:srgbClr val="179A9D"/>
                </a:solidFill>
              </a:rPr>
              <a:t>prikupljanjem informacija, njihovim predstavljanjem u</a:t>
            </a:r>
            <a:r>
              <a:rPr lang="en-US" sz="2400">
                <a:solidFill>
                  <a:srgbClr val="179A9D"/>
                </a:solidFill>
              </a:rPr>
              <a:t> </a:t>
            </a:r>
            <a:r>
              <a:rPr lang="sr-Latn-RS" sz="2400">
                <a:solidFill>
                  <a:srgbClr val="179A9D"/>
                </a:solidFill>
              </a:rPr>
              <a:t>obliku podataka, </a:t>
            </a:r>
            <a:r>
              <a:rPr lang="en-US" sz="2400">
                <a:solidFill>
                  <a:srgbClr val="179A9D"/>
                </a:solidFill>
              </a:rPr>
              <a:t>   </a:t>
            </a:r>
            <a:r>
              <a:rPr lang="sr-Latn-RS" sz="2400">
                <a:solidFill>
                  <a:srgbClr val="179A9D"/>
                </a:solidFill>
              </a:rPr>
              <a:t>njihovom analizom, skladištenjem,</a:t>
            </a:r>
            <a:r>
              <a:rPr lang="en-US" sz="2400">
                <a:solidFill>
                  <a:srgbClr val="179A9D"/>
                </a:solidFill>
              </a:rPr>
              <a:t> </a:t>
            </a:r>
            <a:r>
              <a:rPr lang="sr-Latn-RS" sz="2400">
                <a:solidFill>
                  <a:srgbClr val="179A9D"/>
                </a:solidFill>
              </a:rPr>
              <a:t>prenosom itd...</a:t>
            </a:r>
            <a:endParaRPr lang="sr-Cyrl-CS" sz="2400">
              <a:solidFill>
                <a:srgbClr val="179A9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056" y="314781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179A9D"/>
                </a:solidFill>
              </a:rPr>
              <a:t>		</a:t>
            </a:r>
            <a:r>
              <a:rPr lang="sr-Latn-RS" sz="2400">
                <a:solidFill>
                  <a:srgbClr val="179A9D"/>
                </a:solidFill>
              </a:rPr>
              <a:t> je podoblast informacionih </a:t>
            </a:r>
            <a:r>
              <a:rPr lang="en-US" sz="2400">
                <a:solidFill>
                  <a:srgbClr val="179A9D"/>
                </a:solidFill>
              </a:rPr>
              <a:t>na</a:t>
            </a:r>
            <a:r>
              <a:rPr lang="sr-Latn-RS" sz="2400">
                <a:solidFill>
                  <a:srgbClr val="179A9D"/>
                </a:solidFill>
              </a:rPr>
              <a:t>uka i bavi</a:t>
            </a:r>
            <a:r>
              <a:rPr lang="en-US" sz="2400">
                <a:solidFill>
                  <a:srgbClr val="179A9D"/>
                </a:solidFill>
              </a:rPr>
              <a:t> </a:t>
            </a:r>
            <a:r>
              <a:rPr lang="sr-Latn-RS" sz="2400">
                <a:solidFill>
                  <a:srgbClr val="179A9D"/>
                </a:solidFill>
              </a:rPr>
              <a:t>se </a:t>
            </a:r>
            <a:r>
              <a:rPr lang="en-US" sz="2400">
                <a:solidFill>
                  <a:srgbClr val="179A9D"/>
                </a:solidFill>
              </a:rPr>
              <a:t>  </a:t>
            </a:r>
            <a:r>
              <a:rPr lang="sr-Latn-RS" sz="2400">
                <a:solidFill>
                  <a:srgbClr val="179A9D"/>
                </a:solidFill>
              </a:rPr>
              <a:t>prikupljanjem, skladištenjem, obradom i prenosom</a:t>
            </a:r>
            <a:r>
              <a:rPr lang="en-US" sz="2400">
                <a:solidFill>
                  <a:srgbClr val="179A9D"/>
                </a:solidFill>
              </a:rPr>
              <a:t> </a:t>
            </a:r>
            <a:r>
              <a:rPr lang="sr-Latn-RS" sz="2400">
                <a:solidFill>
                  <a:srgbClr val="179A9D"/>
                </a:solidFill>
              </a:rPr>
              <a:t>info</a:t>
            </a:r>
            <a:r>
              <a:rPr lang="en-US" sz="2400">
                <a:solidFill>
                  <a:srgbClr val="179A9D"/>
                </a:solidFill>
              </a:rPr>
              <a:t> -   </a:t>
            </a:r>
            <a:r>
              <a:rPr lang="sr-Latn-RS" sz="2400">
                <a:solidFill>
                  <a:srgbClr val="179A9D"/>
                </a:solidFill>
              </a:rPr>
              <a:t>rmacija korišćenjem računara ali i primenom</a:t>
            </a:r>
            <a:r>
              <a:rPr lang="en-US" sz="2400">
                <a:solidFill>
                  <a:srgbClr val="179A9D"/>
                </a:solidFill>
              </a:rPr>
              <a:t> </a:t>
            </a:r>
            <a:r>
              <a:rPr lang="sr-Latn-RS" sz="2400">
                <a:solidFill>
                  <a:srgbClr val="179A9D"/>
                </a:solidFill>
              </a:rPr>
              <a:t>računara u</a:t>
            </a:r>
            <a:r>
              <a:rPr lang="en-US" sz="2400">
                <a:solidFill>
                  <a:srgbClr val="179A9D"/>
                </a:solidFill>
              </a:rPr>
              <a:t>   </a:t>
            </a:r>
            <a:r>
              <a:rPr lang="sr-Latn-RS" sz="2400">
                <a:solidFill>
                  <a:srgbClr val="179A9D"/>
                </a:solidFill>
              </a:rPr>
              <a:t> različitim oblastima života</a:t>
            </a:r>
            <a:endParaRPr lang="en-US" sz="2400">
              <a:solidFill>
                <a:srgbClr val="179A9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347614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>
                <a:solidFill>
                  <a:srgbClr val="FF0000"/>
                </a:solidFill>
              </a:rPr>
              <a:t>Informacione nauke</a:t>
            </a:r>
            <a:r>
              <a:rPr lang="sr-Cyrl-CS" sz="2400">
                <a:solidFill>
                  <a:srgbClr val="FF0000"/>
                </a:solidFill>
              </a:rPr>
              <a:t> </a:t>
            </a:r>
            <a:endParaRPr lang="sr-Latn-RS" sz="2400"/>
          </a:p>
        </p:txBody>
      </p:sp>
      <p:sp>
        <p:nvSpPr>
          <p:cNvPr id="4" name="Rectangle 3"/>
          <p:cNvSpPr/>
          <p:nvPr/>
        </p:nvSpPr>
        <p:spPr>
          <a:xfrm>
            <a:off x="899592" y="314781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>
                <a:solidFill>
                  <a:srgbClr val="FF0000"/>
                </a:solidFill>
              </a:rPr>
              <a:t>Informatika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3169758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1966</Words>
  <Application>Microsoft Office PowerPoint</Application>
  <PresentationFormat>On-screen Show (16:9)</PresentationFormat>
  <Paragraphs>439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맑은 고딕</vt:lpstr>
      <vt:lpstr>Arial</vt:lpstr>
      <vt:lpstr>Arial Unicode MS</vt:lpstr>
      <vt:lpstr>Century Gothic</vt:lpstr>
      <vt:lpstr>Wingdings</vt:lpstr>
      <vt:lpstr>Wingdings 2</vt:lpstr>
      <vt:lpstr>Wingdings 3</vt:lpstr>
      <vt:lpstr>Cover and End Slide Master</vt:lpstr>
      <vt:lpstr>Contents Slide Master</vt:lpstr>
      <vt:lpstr>Section Break Slide Master</vt:lpstr>
      <vt:lpstr>Vapor Trail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ISTORIJAT RAČUNARA</vt:lpstr>
      <vt:lpstr>Quipu – prva računaljka</vt:lpstr>
      <vt:lpstr>Abakus</vt:lpstr>
      <vt:lpstr>Mehanički kalkulatori</vt:lpstr>
      <vt:lpstr>Mehanički kalkulatori</vt:lpstr>
      <vt:lpstr>Automatske mašine </vt:lpstr>
      <vt:lpstr>Automatske mašine</vt:lpstr>
      <vt:lpstr>Elektromehanički računari </vt:lpstr>
      <vt:lpstr>Elektronski digitalni računari</vt:lpstr>
      <vt:lpstr>Elektronski digitalni računari</vt:lpstr>
      <vt:lpstr>Elektronski digitalni računari</vt:lpstr>
      <vt:lpstr>Elektronski digitalni računari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ivan</cp:lastModifiedBy>
  <cp:revision>122</cp:revision>
  <dcterms:created xsi:type="dcterms:W3CDTF">2016-12-05T23:26:54Z</dcterms:created>
  <dcterms:modified xsi:type="dcterms:W3CDTF">2018-10-07T13:40:09Z</dcterms:modified>
</cp:coreProperties>
</file>