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82" r:id="rId14"/>
    <p:sldId id="283" r:id="rId15"/>
    <p:sldId id="284" r:id="rId16"/>
    <p:sldId id="285" r:id="rId17"/>
    <p:sldId id="266" r:id="rId18"/>
    <p:sldId id="267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80" r:id="rId29"/>
    <p:sldId id="279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5" r:id="rId47"/>
    <p:sldId id="301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s.wikipedia.org/wiki/Kompajler" TargetMode="External"/><Relationship Id="rId3" Type="http://schemas.openxmlformats.org/officeDocument/2006/relationships/hyperlink" Target="http://bs.wikipedia.org/wiki/Operativni_sistem" TargetMode="External"/><Relationship Id="rId7" Type="http://schemas.openxmlformats.org/officeDocument/2006/relationships/hyperlink" Target="http://bs.wikipedia.org/wiki/Programski_jezik" TargetMode="External"/><Relationship Id="rId2" Type="http://schemas.openxmlformats.org/officeDocument/2006/relationships/hyperlink" Target="http://bs.wikipedia.org/wiki/Tvrdi_dis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s.wikipedia.org/wiki/Binarni_kod" TargetMode="External"/><Relationship Id="rId5" Type="http://schemas.openxmlformats.org/officeDocument/2006/relationships/hyperlink" Target="http://bs.wikipedia.org/wiki/Procesor" TargetMode="External"/><Relationship Id="rId4" Type="http://schemas.openxmlformats.org/officeDocument/2006/relationships/hyperlink" Target="http://bs.wikipedia.org/wiki/RA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B2DF-CE42-4689-A0CF-2DFA0DB77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856" y="2103119"/>
            <a:ext cx="8791575" cy="1772603"/>
          </a:xfrm>
        </p:spPr>
        <p:txBody>
          <a:bodyPr/>
          <a:lstStyle/>
          <a:p>
            <a:r>
              <a:rPr lang="sr-Latn-RS"/>
              <a:t>Programska podrška računara</a:t>
            </a:r>
          </a:p>
        </p:txBody>
      </p:sp>
    </p:spTree>
    <p:extLst>
      <p:ext uri="{BB962C8B-B14F-4D97-AF65-F5344CB8AC3E}">
        <p14:creationId xmlns:p14="http://schemas.microsoft.com/office/powerpoint/2010/main" val="176200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9B1E-3032-46CC-B2F6-69AB2562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klasifikacija operativnih sistema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AD4B-2143-4D93-BDE8-7252354CB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/>
              <a:t>II. </a:t>
            </a:r>
            <a:r>
              <a:rPr lang="sr-Latn-CS" b="1" i="1"/>
              <a:t>Prema </a:t>
            </a:r>
            <a:r>
              <a:rPr lang="sr-Cyrl-CS" b="1" i="1"/>
              <a:t>broja korisnika</a:t>
            </a:r>
            <a:r>
              <a:rPr lang="hu-HU"/>
              <a:t>:</a:t>
            </a:r>
            <a:endParaRPr lang="sr-Latn-RS"/>
          </a:p>
          <a:p>
            <a:pPr lvl="1"/>
            <a:r>
              <a:rPr lang="sr-Cyrl-CS" b="1"/>
              <a:t>Jednokorisnički</a:t>
            </a:r>
            <a:r>
              <a:rPr lang="sr-Cyrl-CS"/>
              <a:t> </a:t>
            </a:r>
            <a:r>
              <a:rPr lang="hu-HU"/>
              <a:t>(singleuser): </a:t>
            </a:r>
            <a:r>
              <a:rPr lang="sr-Cyrl-CS"/>
              <a:t>računar može da koristi samo jedan korisnik</a:t>
            </a:r>
            <a:endParaRPr lang="sr-Latn-RS"/>
          </a:p>
          <a:p>
            <a:pPr lvl="1"/>
            <a:r>
              <a:rPr lang="sr-Cyrl-CS" b="1"/>
              <a:t>Višekorisnički</a:t>
            </a:r>
            <a:r>
              <a:rPr lang="hu-HU"/>
              <a:t> (multiuser): </a:t>
            </a:r>
            <a:r>
              <a:rPr lang="sr-Cyrl-CS"/>
              <a:t>na računar istovremeno može biti priključeno i do nekoliko stotina korisnika.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542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9B1E-3032-46CC-B2F6-69AB2562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klasifikacija operativnih sistema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AD4B-2143-4D93-BDE8-7252354C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75104"/>
            <a:ext cx="9905999" cy="4526280"/>
          </a:xfrm>
        </p:spPr>
        <p:txBody>
          <a:bodyPr/>
          <a:lstStyle/>
          <a:p>
            <a:r>
              <a:rPr lang="en-US" b="1" i="1"/>
              <a:t>III. </a:t>
            </a:r>
            <a:r>
              <a:rPr lang="sr-Latn-CS" b="1" i="1"/>
              <a:t>Prema </a:t>
            </a:r>
            <a:r>
              <a:rPr lang="sr-Cyrl-CS" b="1" i="1"/>
              <a:t>načina zadavanja komandi</a:t>
            </a:r>
            <a:r>
              <a:rPr lang="hu-HU"/>
              <a:t>:</a:t>
            </a:r>
            <a:endParaRPr lang="sr-Latn-RS"/>
          </a:p>
          <a:p>
            <a:pPr lvl="1"/>
            <a:r>
              <a:rPr lang="sr-Cyrl-CS"/>
              <a:t>Operativne sisteme</a:t>
            </a:r>
            <a:r>
              <a:rPr lang="sr-Cyrl-CS" b="1"/>
              <a:t> komandnog tipa</a:t>
            </a:r>
            <a:r>
              <a:rPr lang="sr-Latn-RS" b="1"/>
              <a:t> - </a:t>
            </a:r>
            <a:r>
              <a:rPr lang="en-US"/>
              <a:t>komande se zadaju ukucavanjem naredbi sa svojim parametrima. Znak koji stoji na početku reda i označava da je operativni sistem spreman da primi naredbu naziva se </a:t>
            </a:r>
            <a:r>
              <a:rPr lang="en-US" b="1"/>
              <a:t>prompt. </a:t>
            </a:r>
            <a:r>
              <a:rPr lang="en-US"/>
              <a:t>Najpoznatiji operativni sistemi promptnog tipa su</a:t>
            </a:r>
            <a:r>
              <a:rPr lang="en-US" b="1"/>
              <a:t> Unix </a:t>
            </a:r>
            <a:r>
              <a:rPr lang="en-US"/>
              <a:t>i</a:t>
            </a:r>
            <a:r>
              <a:rPr lang="en-US" b="1"/>
              <a:t> MS DOS.</a:t>
            </a:r>
            <a:endParaRPr lang="sr-Latn-RS" b="1"/>
          </a:p>
          <a:p>
            <a:pPr lvl="1"/>
            <a:endParaRPr lang="sr-Latn-RS" b="1"/>
          </a:p>
          <a:p>
            <a:pPr lvl="1"/>
            <a:r>
              <a:rPr lang="sr-Cyrl-CS"/>
              <a:t>Operativne sisteme</a:t>
            </a:r>
            <a:r>
              <a:rPr lang="sr-Cyrl-CS" b="1"/>
              <a:t> </a:t>
            </a:r>
            <a:r>
              <a:rPr lang="sr-Cyrl-CS"/>
              <a:t>sa</a:t>
            </a:r>
            <a:r>
              <a:rPr lang="sr-Cyrl-CS" b="1"/>
              <a:t> grafičkim okruženjem</a:t>
            </a:r>
            <a:r>
              <a:rPr lang="sr-Latn-RS" b="1"/>
              <a:t> - </a:t>
            </a:r>
            <a:r>
              <a:rPr lang="en-US"/>
              <a:t>komande se najčešće zadaju pokazivanjem na nju. Komande su u obliku sličica koje predstavljaju određene komande. Najpoznatiji operativni sistemi sa grafičkim okruženjem su </a:t>
            </a:r>
            <a:r>
              <a:rPr lang="en-US" b="1"/>
              <a:t>Windows, M</a:t>
            </a:r>
            <a:r>
              <a:rPr lang="sr-Latn-RS" b="1"/>
              <a:t>ac OS</a:t>
            </a:r>
            <a:r>
              <a:rPr lang="en-US" b="1"/>
              <a:t> </a:t>
            </a:r>
            <a:r>
              <a:rPr lang="en-US"/>
              <a:t>i</a:t>
            </a:r>
            <a:r>
              <a:rPr lang="en-US" b="1"/>
              <a:t> Linux</a:t>
            </a:r>
            <a:r>
              <a:rPr lang="en-US"/>
              <a:t>.</a:t>
            </a:r>
            <a:endParaRPr lang="sr-Latn-R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8369A-5F41-468A-A945-83710967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439" y="3589267"/>
            <a:ext cx="885714" cy="904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EA5812-AAE2-4C52-A5C7-0A3342A5E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604" y="3622600"/>
            <a:ext cx="857143" cy="838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6C0413-2A6D-46D1-BF51-5709D220A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25" y="5636240"/>
            <a:ext cx="822637" cy="816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13521C-8C85-4D0C-9BCD-7A5BEE383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931" y="5711846"/>
            <a:ext cx="1133581" cy="850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943D6B-C5D8-48DB-9415-E57FB4520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3581" y="5699800"/>
            <a:ext cx="681858" cy="7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7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487A-520A-4835-859A-91599B44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4C1A89-256E-4EC7-9F65-C3D3E837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48" y="2029968"/>
            <a:ext cx="5544001" cy="30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EBF1D-1042-4569-B351-3B8D0D729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52" y="1472184"/>
            <a:ext cx="5199888" cy="3899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680AD7-960D-4851-8351-49C0A8C421EF}"/>
              </a:ext>
            </a:extLst>
          </p:cNvPr>
          <p:cNvSpPr txBox="1"/>
          <p:nvPr/>
        </p:nvSpPr>
        <p:spPr>
          <a:xfrm>
            <a:off x="1596996" y="5623559"/>
            <a:ext cx="403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CLI – Command Line Interface</a:t>
            </a:r>
            <a:endParaRPr lang="sr-Latn-R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E3AA9-7098-435C-B62C-42020215F4AB}"/>
              </a:ext>
            </a:extLst>
          </p:cNvPr>
          <p:cNvSpPr txBox="1"/>
          <p:nvPr/>
        </p:nvSpPr>
        <p:spPr>
          <a:xfrm>
            <a:off x="6894576" y="5623558"/>
            <a:ext cx="376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GUI – Graphic User Interface</a:t>
            </a: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21319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1DC1-B0F3-40BB-A734-6D3D7E4C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05094"/>
            <a:ext cx="9905998" cy="1478570"/>
          </a:xfrm>
        </p:spPr>
        <p:txBody>
          <a:bodyPr/>
          <a:lstStyle/>
          <a:p>
            <a:r>
              <a:rPr lang="en-US"/>
              <a:t>Microsoft Windows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9D1F-A042-44CD-9B46-FC37C7CDA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6504"/>
            <a:ext cx="9905999" cy="4974336"/>
          </a:xfrm>
        </p:spPr>
        <p:txBody>
          <a:bodyPr>
            <a:normAutofit/>
          </a:bodyPr>
          <a:lstStyle/>
          <a:p>
            <a:r>
              <a:rPr lang="en-US"/>
              <a:t>Windows sistemi kompanije Microsoft godinama su najpopularniji operativni sistemi na li</a:t>
            </a:r>
            <a:r>
              <a:rPr lang="sr-Latn-RS"/>
              <a:t>čnim računarima. Od prve popularne , Windows 3.1, do danas su se razvijale mnoge verzije ovog OS – 95, 98, 2000, XP, Vista, 7, 8, 10.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sr-Latn-RS"/>
          </a:p>
          <a:p>
            <a:r>
              <a:rPr lang="sr-Latn-RS"/>
              <a:t>Odlikuje ga jednostavan i intuitivan korisnički interfejs, kao i izuzetno dobra programska podrška za razne potrebe korisnika (posao, edukacija, zabava).</a:t>
            </a:r>
          </a:p>
          <a:p>
            <a:r>
              <a:rPr lang="sr-Latn-RS"/>
              <a:t>Različite potrebe – različite edicije: Home, Professional, Enterprise i sl.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25A45-4C34-48F6-9D44-B555730D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256" y="2885969"/>
            <a:ext cx="3691943" cy="23091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9802CB-B823-45B7-84ED-08F78DB13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07" y="464648"/>
            <a:ext cx="902589" cy="8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1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C15D-54D7-47CC-B9B0-8CB37DCC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5AB60-AA3E-40D1-9DEF-5DEF5B8A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886137"/>
          </a:xfrm>
        </p:spPr>
        <p:txBody>
          <a:bodyPr>
            <a:normAutofit/>
          </a:bodyPr>
          <a:lstStyle/>
          <a:p>
            <a:r>
              <a:rPr lang="sr-Latn-RS"/>
              <a:t>Slobodan operativni sistem namenjen ličnoj upotrebi.</a:t>
            </a:r>
          </a:p>
          <a:p>
            <a:r>
              <a:rPr lang="sr-Latn-RS"/>
              <a:t>Nije jedinstven OS, već samo njegov osnovni deo – jezgro (kernel).</a:t>
            </a:r>
          </a:p>
          <a:p>
            <a:r>
              <a:rPr lang="sr-Latn-RS"/>
              <a:t>Postoje razne tzv. Linux distribucije: Ubuntu, Red Hat, Fedora, SUSE, Mint ...</a:t>
            </a:r>
            <a:endParaRPr lang="en-US"/>
          </a:p>
          <a:p>
            <a:endParaRPr lang="en-US"/>
          </a:p>
          <a:p>
            <a:endParaRPr lang="sr-Latn-RS"/>
          </a:p>
          <a:p>
            <a:r>
              <a:rPr lang="sr-Latn-RS"/>
              <a:t>Kompletne distribucije, kao npr. Ubuntu, sadrže sve što se podrazumeva pod pojmom savremenog OS-a, uključujući dobru programsku podršku.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A3C72-EF7D-4721-911C-A6E0C969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334" y="3904488"/>
            <a:ext cx="749081" cy="749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610782-23DD-4D38-8270-AC6A42E8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336" y="3776471"/>
            <a:ext cx="880031" cy="877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80A11-0C34-4D6D-A038-893A12937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704" y="3730387"/>
            <a:ext cx="1036646" cy="969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752426-6B6C-4CA9-8C4D-060E90679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350" y="3904488"/>
            <a:ext cx="1076973" cy="6542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D33E05-98D1-434F-AA87-F3EA0A428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382" y="618518"/>
            <a:ext cx="1029409" cy="11363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3F258A-0780-4DD7-8CF8-3B1D1AC79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5639" y="3904488"/>
            <a:ext cx="813692" cy="7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1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265E-1739-4043-B434-26037F76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Mac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9DD52-CB1F-45DD-8F07-122222D11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Operativni sistem kompanije Apple.</a:t>
            </a:r>
          </a:p>
          <a:p>
            <a:r>
              <a:rPr lang="sr-Latn-RS"/>
              <a:t>Zasnovan na Unix sistemu i namenjen isključivo Apple Mac računarima.</a:t>
            </a:r>
          </a:p>
          <a:p>
            <a:r>
              <a:rPr lang="sr-Latn-RS"/>
              <a:t>Stabilan, pouzdan, OS zatvorenog koda.</a:t>
            </a:r>
          </a:p>
          <a:p>
            <a:endParaRPr lang="sr-Latn-R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007A4-C74E-41ED-AD70-D130254A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835" y="618518"/>
            <a:ext cx="1709653" cy="12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9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F8E6-48A6-4AB0-8FB4-B27BD273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OS za mobilne platforme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015E-DA1B-46B8-8EAB-E61CC63D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/>
              <a:t>Pametni mobilni telefoni (smart phone) i tableti koriste posebne OS. </a:t>
            </a:r>
          </a:p>
          <a:p>
            <a:endParaRPr lang="sr-Latn-RS"/>
          </a:p>
          <a:p>
            <a:r>
              <a:rPr lang="sr-Latn-RS"/>
              <a:t>Android - kompanije Google</a:t>
            </a:r>
          </a:p>
          <a:p>
            <a:endParaRPr lang="sr-Latn-RS"/>
          </a:p>
          <a:p>
            <a:r>
              <a:rPr lang="sr-Latn-RS"/>
              <a:t>iOS – kompanije Apple (iPhone, iPad, iPod)</a:t>
            </a:r>
          </a:p>
          <a:p>
            <a:endParaRPr lang="sr-Latn-RS"/>
          </a:p>
          <a:p>
            <a:r>
              <a:rPr lang="sr-Latn-RS"/>
              <a:t>Windows Phone 10 – kompanije Microsoft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46B2-FA65-4819-B167-110CA4A4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24" y="2723445"/>
            <a:ext cx="1122705" cy="1122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285CE-A891-45B5-BF4F-8C2A14525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784" y="3860871"/>
            <a:ext cx="851186" cy="851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00286-E6DF-438F-B053-37010E229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007" y="5060328"/>
            <a:ext cx="846963" cy="8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3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9B1E-3032-46CC-B2F6-69AB2562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klasifikacija operativnih sistema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AD4B-2143-4D93-BDE8-7252354CB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i="1"/>
              <a:t>IV. Na osnovu prenosivosti na različite tehnologije</a:t>
            </a:r>
            <a:r>
              <a:rPr lang="en-US" b="1" i="1"/>
              <a:t> (arhitekture)</a:t>
            </a:r>
            <a:r>
              <a:rPr lang="en-US" i="1"/>
              <a:t>:</a:t>
            </a:r>
            <a:endParaRPr lang="sr-Latn-RS"/>
          </a:p>
          <a:p>
            <a:pPr lvl="1"/>
            <a:r>
              <a:rPr lang="sr-Cyrl-CS" b="1"/>
              <a:t>Prenosive</a:t>
            </a:r>
            <a:r>
              <a:rPr lang="sr-Cyrl-CS"/>
              <a:t> (portable) i</a:t>
            </a:r>
            <a:endParaRPr lang="sr-Latn-RS"/>
          </a:p>
          <a:p>
            <a:pPr lvl="1"/>
            <a:r>
              <a:rPr lang="sr-Cyrl-CS" b="1"/>
              <a:t>Neprenosive</a:t>
            </a:r>
            <a:r>
              <a:rPr lang="sr-Cyrl-CS"/>
              <a:t> (proprietary)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366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44C8-05E5-4A09-84B1-9F2A062C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Organizacija skladištenja podataka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9F41-7235-4C14-84EB-C3F43833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38528"/>
            <a:ext cx="9905999" cy="4398263"/>
          </a:xfrm>
        </p:spPr>
        <p:txBody>
          <a:bodyPr/>
          <a:lstStyle/>
          <a:p>
            <a:pPr algn="just"/>
            <a:r>
              <a:rPr lang="sr-Latn-CS" altLang="sr-Latn-RS"/>
              <a:t>Da bi operativni sistem uspešno upravljao radom sa podacima, oni moraju da budu uskladišteni na određen, strogo organizovan način.</a:t>
            </a:r>
          </a:p>
          <a:p>
            <a:pPr algn="just"/>
            <a:r>
              <a:rPr lang="sr-Latn-CS" altLang="sr-Latn-RS"/>
              <a:t>Najčešći način organizacije uskladištavanja podataka na disku, koji podržavaju savremeni operativni sistemi je koncept hijerarhijskog sistema kataloga </a:t>
            </a:r>
            <a:r>
              <a:rPr lang="en-US" altLang="sr-Latn-RS"/>
              <a:t>(katalog, folder, direktorijum, fascikla)</a:t>
            </a:r>
            <a:r>
              <a:rPr lang="sr-Latn-RS" altLang="sr-Latn-RS"/>
              <a:t>.</a:t>
            </a:r>
            <a:endParaRPr lang="en-US" altLang="sr-Latn-R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215A4-87E6-4641-827E-B297AE09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933" y="4465147"/>
            <a:ext cx="5588852" cy="20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44C8-05E5-4A09-84B1-9F2A062C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Organizacija skladištenja podataka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9F41-7235-4C14-84EB-C3F43833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38528"/>
            <a:ext cx="9905999" cy="43982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CS" altLang="sr-Latn-RS" i="1"/>
              <a:t>Uobičajena su sledeća simbolička imena:</a:t>
            </a:r>
            <a:endParaRPr lang="en-US" altLang="sr-Latn-RS"/>
          </a:p>
          <a:p>
            <a:pPr lvl="1" algn="just">
              <a:buNone/>
            </a:pPr>
            <a:r>
              <a:rPr lang="sr-Latn-CS" altLang="sr-Latn-RS"/>
              <a:t>	A:			prva disketna jedinica;</a:t>
            </a:r>
            <a:endParaRPr lang="en-US" altLang="sr-Latn-RS"/>
          </a:p>
          <a:p>
            <a:pPr lvl="1" algn="just">
              <a:buNone/>
            </a:pPr>
            <a:r>
              <a:rPr lang="sr-Latn-CS" altLang="sr-Latn-RS"/>
              <a:t>	B:			druga disketna jedinica;</a:t>
            </a:r>
            <a:endParaRPr lang="en-US" altLang="sr-Latn-RS"/>
          </a:p>
          <a:p>
            <a:pPr lvl="1" algn="just">
              <a:buNone/>
            </a:pPr>
            <a:r>
              <a:rPr lang="sr-Latn-CS" altLang="sr-Latn-RS"/>
              <a:t>	C:			sistemski disk;</a:t>
            </a:r>
            <a:endParaRPr lang="en-US" altLang="sr-Latn-RS"/>
          </a:p>
          <a:p>
            <a:pPr lvl="1" algn="just">
              <a:buNone/>
            </a:pPr>
            <a:r>
              <a:rPr lang="sr-Latn-CS" altLang="sr-Latn-RS"/>
              <a:t>	D:, E:, F:,...Z:		particije sistemskog diska, ostali diskovi i/ili njihove particije i CD/DVD 			uređaji.</a:t>
            </a:r>
            <a:endParaRPr lang="en-US" altLang="sr-Latn-RS"/>
          </a:p>
          <a:p>
            <a:pPr algn="just">
              <a:buNone/>
            </a:pPr>
            <a:r>
              <a:rPr lang="sr-Latn-CS" altLang="sr-Latn-RS"/>
              <a:t> </a:t>
            </a:r>
            <a:endParaRPr lang="en-US" altLang="sr-Latn-RS"/>
          </a:p>
          <a:p>
            <a:pPr algn="just"/>
            <a:r>
              <a:rPr lang="sr-Latn-CS" altLang="sr-Latn-RS" b="1"/>
              <a:t>Sistemski disk </a:t>
            </a:r>
            <a:r>
              <a:rPr lang="sr-Latn-CS" altLang="sr-Latn-RS"/>
              <a:t>je disk na kojem se nalazi operativni sistem.</a:t>
            </a:r>
          </a:p>
          <a:p>
            <a:pPr algn="just"/>
            <a:r>
              <a:rPr lang="sr-Latn-CS" altLang="sr-Latn-RS" b="1"/>
              <a:t>Particije diska </a:t>
            </a:r>
            <a:r>
              <a:rPr lang="sr-Latn-CS" altLang="sr-Latn-RS"/>
              <a:t>su delovi diska koji se fizički nalaze na istom disku, ali ih računar logički posmatra kao različite diskove.</a:t>
            </a: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5226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A421-CF82-4E1B-908B-FDAD4D65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Računarski sistem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5A2F6B-5497-496A-8F17-40AF9C11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65" t="23492"/>
          <a:stretch/>
        </p:blipFill>
        <p:spPr>
          <a:xfrm>
            <a:off x="1307592" y="2276856"/>
            <a:ext cx="4420610" cy="27096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BFDFD9-F3E4-44C6-A3BF-7BC544A5D8AC}"/>
              </a:ext>
            </a:extLst>
          </p:cNvPr>
          <p:cNvSpPr/>
          <p:nvPr/>
        </p:nvSpPr>
        <p:spPr>
          <a:xfrm>
            <a:off x="5900928" y="3548162"/>
            <a:ext cx="485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>
                <a:latin typeface="Arial" panose="020B0604020202020204" pitchFamily="34" charset="0"/>
                <a:ea typeface="Times New Roman" panose="02020603050405020304" pitchFamily="18" charset="0"/>
              </a:rPr>
              <a:t>Da bi računarski sistem mogao da radi, pored hardvera mora biti opremljen i odgovarajućim programima koji će njime upravljati.</a:t>
            </a:r>
            <a:endParaRPr lang="sr-Latn-RS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sr-Latn-RS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sr-Cyrl-CS">
                <a:latin typeface="Arial" panose="020B0604020202020204" pitchFamily="34" charset="0"/>
                <a:ea typeface="Times New Roman" panose="02020603050405020304" pitchFamily="18" charset="0"/>
              </a:rPr>
              <a:t>Ova komponenta računarskog sistema zove se softver</a:t>
            </a:r>
            <a:r>
              <a:rPr lang="hu-HU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hu-HU" b="1" i="1">
                <a:latin typeface="Arial" panose="020B0604020202020204" pitchFamily="34" charset="0"/>
                <a:ea typeface="Times New Roman" panose="02020603050405020304" pitchFamily="18" charset="0"/>
              </a:rPr>
              <a:t>software</a:t>
            </a:r>
            <a:r>
              <a:rPr lang="hu-HU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CA390-4BF0-49AD-B59A-80791727BDD3}"/>
              </a:ext>
            </a:extLst>
          </p:cNvPr>
          <p:cNvSpPr/>
          <p:nvPr/>
        </p:nvSpPr>
        <p:spPr>
          <a:xfrm>
            <a:off x="5900928" y="20970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Računarski sistem</a:t>
            </a:r>
            <a:r>
              <a:rPr lang="sr-Latn-C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odnosno računar, je elektronska mašina koja na osnovu programa vrši obradu ulaznih informacija (podataka ili naredbi) i kao rezultat daje izlazne podatke.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364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0F9A-1C3B-4D6B-BB93-50637E20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Pojam datoteke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3B47B-7AD9-40C7-9F67-FF188D2F3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10512"/>
            <a:ext cx="9905999" cy="42519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Latn-CS" altLang="sr-Latn-RS"/>
              <a:t>Rezultat rada aplikativnih programa su različiti dokumenti (tekstovi, tabele, crteži itd.)</a:t>
            </a:r>
          </a:p>
          <a:p>
            <a:pPr algn="just"/>
            <a:r>
              <a:rPr lang="sr-Latn-CS" altLang="sr-Latn-RS"/>
              <a:t>Datoteka (fajl) je kopija dokumenta (ili podataka) snimljena na neki spoljni nosilac informacija (disk, disketa, CD, flash...)</a:t>
            </a:r>
          </a:p>
          <a:p>
            <a:pPr algn="just"/>
            <a:r>
              <a:rPr lang="sr-Latn-CS" altLang="sr-Latn-RS"/>
              <a:t>Ime datoteke se obično sastoji od dva dela međusobno razdvojena tačkom – imena i nastavka (ekstenzije):</a:t>
            </a:r>
            <a:endParaRPr lang="en-US" altLang="sr-Latn-RS"/>
          </a:p>
          <a:p>
            <a:pPr algn="ctr">
              <a:spcBef>
                <a:spcPct val="0"/>
              </a:spcBef>
              <a:buNone/>
            </a:pPr>
            <a:r>
              <a:rPr lang="sr-Latn-CS" altLang="sr-Latn-RS" sz="4000" b="1"/>
              <a:t>ime.ext</a:t>
            </a:r>
            <a:endParaRPr lang="en-US" altLang="sr-Latn-RS" sz="4000" b="1"/>
          </a:p>
          <a:p>
            <a:pPr>
              <a:buNone/>
            </a:pPr>
            <a:r>
              <a:rPr lang="en-US" altLang="sr-Latn-RS" sz="2500"/>
              <a:t>Ekstenzija obja</a:t>
            </a:r>
            <a:r>
              <a:rPr lang="sr-Latn-RS" altLang="sr-Latn-RS" sz="2500"/>
              <a:t>šnjava tip ili vrstu fajla.</a:t>
            </a:r>
          </a:p>
          <a:p>
            <a:pPr>
              <a:spcBef>
                <a:spcPct val="0"/>
              </a:spcBef>
              <a:buNone/>
            </a:pPr>
            <a:r>
              <a:rPr lang="sr-Latn-CS" altLang="sr-Latn-RS" i="1">
                <a:solidFill>
                  <a:srgbClr val="000000"/>
                </a:solidFill>
              </a:rPr>
              <a:t> </a:t>
            </a:r>
            <a:r>
              <a:rPr lang="sr-Latn-RS" altLang="sr-Latn-RS" i="1"/>
              <a:t>primeri: </a:t>
            </a:r>
          </a:p>
          <a:p>
            <a:pPr>
              <a:buNone/>
            </a:pPr>
            <a:r>
              <a:rPr lang="sr-Latn-RS" altLang="sr-Latn-RS"/>
              <a:t>.doc	.exe	.jpg	.gif	.ppt	.txt	.xls	.pdf	.mp3</a:t>
            </a:r>
            <a:endParaRPr lang="en-US" altLang="sr-Latn-RS"/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92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B2DF-CE42-4689-A0CF-2DFA0DB77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2" y="2487168"/>
            <a:ext cx="8791575" cy="1077658"/>
          </a:xfrm>
        </p:spPr>
        <p:txBody>
          <a:bodyPr/>
          <a:lstStyle/>
          <a:p>
            <a:r>
              <a:rPr lang="sr-Latn-RS"/>
              <a:t>Sistemski softveri</a:t>
            </a:r>
          </a:p>
        </p:txBody>
      </p:sp>
    </p:spTree>
    <p:extLst>
      <p:ext uri="{BB962C8B-B14F-4D97-AF65-F5344CB8AC3E}">
        <p14:creationId xmlns:p14="http://schemas.microsoft.com/office/powerpoint/2010/main" val="2404144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0C65-9689-4B00-87D6-B0078C44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Sistemski softveri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A13D2-BED3-4690-9183-02090CE6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/>
              <a:t>Osim op</a:t>
            </a:r>
            <a:r>
              <a:rPr lang="sr-Latn-CS"/>
              <a:t>erativnog </a:t>
            </a:r>
            <a:r>
              <a:rPr lang="sr-Cyrl-CS"/>
              <a:t>sistema za normalno korišćenje računara potrebni su i drugi programi</a:t>
            </a:r>
            <a:r>
              <a:rPr lang="sr-Latn-CS"/>
              <a:t> kao što su sistemski softveri</a:t>
            </a:r>
            <a:r>
              <a:rPr lang="hu-HU"/>
              <a:t>.</a:t>
            </a:r>
            <a:endParaRPr lang="sr-Latn-RS"/>
          </a:p>
          <a:p>
            <a:r>
              <a:rPr lang="sr-Latn-CS"/>
              <a:t> </a:t>
            </a:r>
            <a:endParaRPr lang="sr-Latn-RS"/>
          </a:p>
          <a:p>
            <a:r>
              <a:rPr lang="sr-Cyrl-CS"/>
              <a:t>Podela sistemskih softvera</a:t>
            </a:r>
            <a:r>
              <a:rPr lang="hu-HU"/>
              <a:t>:</a:t>
            </a:r>
            <a:endParaRPr lang="sr-Latn-RS"/>
          </a:p>
          <a:p>
            <a:pPr lvl="1"/>
            <a:r>
              <a:rPr lang="sr-Latn-CS" b="1"/>
              <a:t>P</a:t>
            </a:r>
            <a:r>
              <a:rPr lang="sr-Cyrl-CS" b="1"/>
              <a:t>rogram</a:t>
            </a:r>
            <a:r>
              <a:rPr lang="sr-Latn-RS" b="1"/>
              <a:t>ski</a:t>
            </a:r>
            <a:r>
              <a:rPr lang="sr-Cyrl-CS" b="1"/>
              <a:t> </a:t>
            </a:r>
            <a:r>
              <a:rPr lang="sr-Latn-RS" b="1"/>
              <a:t>jezici</a:t>
            </a:r>
            <a:endParaRPr lang="sr-Latn-RS"/>
          </a:p>
          <a:p>
            <a:pPr lvl="1"/>
            <a:r>
              <a:rPr lang="sr-Latn-CS" b="1"/>
              <a:t>V</a:t>
            </a:r>
            <a:r>
              <a:rPr lang="sr-Cyrl-CS" b="1"/>
              <a:t>eznici </a:t>
            </a:r>
            <a:r>
              <a:rPr lang="sr-Cyrl-CS"/>
              <a:t>(</a:t>
            </a:r>
            <a:r>
              <a:rPr lang="sr-Cyrl-CS" i="1"/>
              <a:t>drajveri</a:t>
            </a:r>
            <a:r>
              <a:rPr lang="sr-Cyrl-CS"/>
              <a:t>)</a:t>
            </a:r>
            <a:endParaRPr lang="sr-Latn-RS"/>
          </a:p>
          <a:p>
            <a:pPr lvl="1"/>
            <a:r>
              <a:rPr lang="sr-Latn-CS" b="1"/>
              <a:t>U</a:t>
            </a:r>
            <a:r>
              <a:rPr lang="sr-Cyrl-CS" b="1"/>
              <a:t>služni programi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194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5518-2BD2-445D-B99F-4E7DD2A9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9114"/>
          </a:xfrm>
        </p:spPr>
        <p:txBody>
          <a:bodyPr/>
          <a:lstStyle/>
          <a:p>
            <a:r>
              <a:rPr lang="sr-Latn-RS"/>
              <a:t>P</a:t>
            </a:r>
            <a:r>
              <a:rPr lang="sr-Cyrl-CS"/>
              <a:t>rogram</a:t>
            </a:r>
            <a:r>
              <a:rPr lang="sr-Latn-RS"/>
              <a:t>SK</a:t>
            </a:r>
            <a:r>
              <a:rPr lang="sr-Cyrl-CS"/>
              <a:t>i </a:t>
            </a:r>
            <a:r>
              <a:rPr lang="sr-Latn-RS"/>
              <a:t>jezici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2F8E4-D698-40B0-BBC7-A0372A5F3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27632"/>
            <a:ext cx="9905999" cy="4553711"/>
          </a:xfrm>
        </p:spPr>
        <p:txBody>
          <a:bodyPr>
            <a:normAutofit/>
          </a:bodyPr>
          <a:lstStyle/>
          <a:p>
            <a:r>
              <a:rPr lang="sr-Cyrl-CS"/>
              <a:t>Programi za </a:t>
            </a:r>
            <a:r>
              <a:rPr lang="sr-Latn-RS"/>
              <a:t>pravljenje programa</a:t>
            </a:r>
          </a:p>
          <a:p>
            <a:r>
              <a:rPr lang="sr-Latn-RS"/>
              <a:t>Programi se računaru saopštavaju na nekom </a:t>
            </a:r>
            <a:r>
              <a:rPr lang="sr-Latn-RS" b="1"/>
              <a:t>programskom jeziku </a:t>
            </a:r>
            <a:r>
              <a:rPr lang="sr-Latn-RS"/>
              <a:t>(npr. C, C++, C#, Java , Pascal). </a:t>
            </a:r>
          </a:p>
          <a:p>
            <a:r>
              <a:rPr lang="sr-Cyrl-CS"/>
              <a:t>Programi napisani </a:t>
            </a:r>
            <a:r>
              <a:rPr lang="sr-Latn-RS"/>
              <a:t>nekim programskim</a:t>
            </a:r>
            <a:r>
              <a:rPr lang="sr-Cyrl-CS"/>
              <a:t> jezik</a:t>
            </a:r>
            <a:r>
              <a:rPr lang="sr-Latn-RS"/>
              <a:t>om</a:t>
            </a:r>
            <a:r>
              <a:rPr lang="sr-Cyrl-CS"/>
              <a:t> prevod</a:t>
            </a:r>
            <a:r>
              <a:rPr lang="sr-Latn-RS"/>
              <a:t>e</a:t>
            </a:r>
            <a:r>
              <a:rPr lang="sr-Cyrl-CS"/>
              <a:t> se kasnije u mašinski jezik</a:t>
            </a:r>
            <a:r>
              <a:rPr lang="sr-Latn-RS"/>
              <a:t> – niz nula i jedinica. U ovom procesu koriste se različiti programi:</a:t>
            </a:r>
          </a:p>
          <a:p>
            <a:pPr lvl="1"/>
            <a:r>
              <a:rPr lang="sr-Latn-RS"/>
              <a:t>editori – za kucanje teksta programa</a:t>
            </a:r>
          </a:p>
          <a:p>
            <a:pPr lvl="1"/>
            <a:r>
              <a:rPr lang="sr-Latn-RS"/>
              <a:t>programski prevodioci – kompilatori (compiler) i interpretatori (interpreter)</a:t>
            </a:r>
          </a:p>
          <a:p>
            <a:pPr lvl="1"/>
            <a:r>
              <a:rPr lang="sr-Latn-RS"/>
              <a:t>linkeri (linker) – povezuju prevedene delove</a:t>
            </a:r>
          </a:p>
          <a:p>
            <a:pPr lvl="1"/>
            <a:r>
              <a:rPr lang="sr-Latn-RS"/>
              <a:t>dibageri (debugger) – pronalaženje i otklanjanje grešaka</a:t>
            </a:r>
          </a:p>
        </p:txBody>
      </p:sp>
    </p:spTree>
    <p:extLst>
      <p:ext uri="{BB962C8B-B14F-4D97-AF65-F5344CB8AC3E}">
        <p14:creationId xmlns:p14="http://schemas.microsoft.com/office/powerpoint/2010/main" val="438796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C7DF-5824-425B-80D4-A7C1768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Programski jezici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9FE136-DBE5-41A1-8885-84842AF5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32" y="2382065"/>
            <a:ext cx="11287557" cy="12369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834903-5CE4-4E35-863F-1E05D56E7276}"/>
              </a:ext>
            </a:extLst>
          </p:cNvPr>
          <p:cNvSpPr txBox="1">
            <a:spLocks/>
          </p:cNvSpPr>
          <p:nvPr/>
        </p:nvSpPr>
        <p:spPr>
          <a:xfrm>
            <a:off x="1141412" y="3794760"/>
            <a:ext cx="9905999" cy="258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/>
              <a:t>Danas se obično sve ove komponente objedinjuju u jedan paket koji se zove </a:t>
            </a:r>
            <a:r>
              <a:rPr lang="sr-Latn-RS" b="1"/>
              <a:t>integrisano razvojno okruženje</a:t>
            </a:r>
            <a:r>
              <a:rPr lang="sr-Latn-RS"/>
              <a:t> (</a:t>
            </a:r>
            <a:r>
              <a:rPr lang="sr-Latn-RS" i="1"/>
              <a:t>integrated development enviroment, IDE</a:t>
            </a:r>
            <a:r>
              <a:rPr lang="sr-Latn-RS"/>
              <a:t>).</a:t>
            </a:r>
          </a:p>
          <a:p>
            <a:r>
              <a:rPr lang="sr-Latn-RS"/>
              <a:t>Primeri:</a:t>
            </a:r>
          </a:p>
          <a:p>
            <a:r>
              <a:rPr lang="sr-Latn-RS"/>
              <a:t>Microsoft Visual Studio, Delphi, NetBeans, Lazarus, Eclipse ...</a:t>
            </a:r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80364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6AF9-5132-453D-9FA1-7F1E6C70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Veznici</a:t>
            </a:r>
            <a:r>
              <a:rPr lang="hu-HU"/>
              <a:t> (</a:t>
            </a:r>
            <a:r>
              <a:rPr lang="sr-Cyrl-CS"/>
              <a:t>drajveri</a:t>
            </a:r>
            <a:r>
              <a:rPr lang="hu-HU"/>
              <a:t>)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5945-E4C8-46F6-A33F-63759F39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5376"/>
            <a:ext cx="9905999" cy="4517136"/>
          </a:xfrm>
        </p:spPr>
        <p:txBody>
          <a:bodyPr>
            <a:normAutofit/>
          </a:bodyPr>
          <a:lstStyle/>
          <a:p>
            <a:r>
              <a:rPr lang="sr-Latn-CS"/>
              <a:t>To su p</a:t>
            </a:r>
            <a:r>
              <a:rPr lang="sr-Cyrl-CS"/>
              <a:t>rogrami</a:t>
            </a:r>
            <a:r>
              <a:rPr lang="sr-Latn-CS"/>
              <a:t> koji povezuju operativni sistem sa hardverskim komponentama i omogućavaju </a:t>
            </a:r>
            <a:r>
              <a:rPr lang="sr-Cyrl-CS"/>
              <a:t> korišćenje različitih perifernih jedinica i drugih uređaja</a:t>
            </a:r>
            <a:r>
              <a:rPr lang="hu-HU"/>
              <a:t>. </a:t>
            </a:r>
            <a:r>
              <a:rPr lang="sr-Cyrl-CS"/>
              <a:t>Da bi se bilo koji uređaj </a:t>
            </a:r>
            <a:r>
              <a:rPr lang="hu-HU"/>
              <a:t>(</a:t>
            </a:r>
            <a:r>
              <a:rPr lang="sr-Cyrl-CS"/>
              <a:t>štampač, skener, ploter, </a:t>
            </a:r>
            <a:r>
              <a:rPr lang="en-US"/>
              <a:t>kamera</a:t>
            </a:r>
            <a:r>
              <a:rPr lang="sr-Cyrl-CS"/>
              <a:t> itd</a:t>
            </a:r>
            <a:r>
              <a:rPr lang="hu-HU"/>
              <a:t>.) </a:t>
            </a:r>
            <a:r>
              <a:rPr lang="sr-Cyrl-CS"/>
              <a:t>povezao na računar treba rešiti dva problema</a:t>
            </a:r>
            <a:r>
              <a:rPr lang="hu-HU"/>
              <a:t>:</a:t>
            </a:r>
            <a:endParaRPr lang="sr-Latn-RS"/>
          </a:p>
          <a:p>
            <a:pPr lvl="1"/>
            <a:r>
              <a:rPr lang="sr-Cyrl-CS"/>
              <a:t>Električno povezivanje </a:t>
            </a:r>
            <a:r>
              <a:rPr lang="hu-HU"/>
              <a:t>(</a:t>
            </a:r>
            <a:r>
              <a:rPr lang="sr-Cyrl-CS"/>
              <a:t>rešava se na dva načina</a:t>
            </a:r>
            <a:r>
              <a:rPr lang="hu-HU"/>
              <a:t>: </a:t>
            </a:r>
            <a:r>
              <a:rPr lang="sr-Cyrl-CS"/>
              <a:t>uređaj ima standardni priključak koji se povezuje na serijski, paralelni ili</a:t>
            </a:r>
            <a:r>
              <a:rPr lang="hu-HU"/>
              <a:t> USB </a:t>
            </a:r>
            <a:r>
              <a:rPr lang="sr-Cyrl-CS"/>
              <a:t>port računara ili da ur</a:t>
            </a:r>
            <a:r>
              <a:rPr lang="sr-Latn-RS"/>
              <a:t>e</a:t>
            </a:r>
            <a:r>
              <a:rPr lang="sr-Cyrl-CS"/>
              <a:t>đaj ima posebnu karticu koja se ugrađuje u računar)</a:t>
            </a:r>
            <a:r>
              <a:rPr lang="sr-Latn-RS"/>
              <a:t>.</a:t>
            </a:r>
          </a:p>
          <a:p>
            <a:pPr lvl="1"/>
            <a:r>
              <a:rPr lang="sr-Cyrl-CS"/>
              <a:t>Mora da se instalira i odgovarajući </a:t>
            </a:r>
            <a:r>
              <a:rPr lang="sr-Cyrl-CS" b="1"/>
              <a:t>drajver</a:t>
            </a:r>
            <a:r>
              <a:rPr lang="sr-Cyrl-CS"/>
              <a:t> </a:t>
            </a:r>
            <a:r>
              <a:rPr lang="hu-HU"/>
              <a:t>(driver), </a:t>
            </a:r>
            <a:r>
              <a:rPr lang="sr-Cyrl-CS"/>
              <a:t>da bi urađaj koji se priključi na računar radio. Ovi programi dobijaju se kupovinom uređaja (najčešće na</a:t>
            </a:r>
            <a:r>
              <a:rPr lang="hu-HU"/>
              <a:t> CD-</a:t>
            </a:r>
            <a:r>
              <a:rPr lang="sr-Cyrl-CS"/>
              <a:t>u</a:t>
            </a:r>
            <a:r>
              <a:rPr lang="sr-Latn-CS"/>
              <a:t>). </a:t>
            </a:r>
            <a:r>
              <a:rPr lang="sr-Latn-CS" u="sng"/>
              <a:t>Svaki ure</a:t>
            </a:r>
            <a:r>
              <a:rPr lang="sr-Latn-RS" u="sng"/>
              <a:t>đ</a:t>
            </a:r>
            <a:r>
              <a:rPr lang="sr-Latn-CS" u="sng"/>
              <a:t>aj koji se priklju</a:t>
            </a:r>
            <a:r>
              <a:rPr lang="sr-Latn-RS" u="sng"/>
              <a:t>č</a:t>
            </a:r>
            <a:r>
              <a:rPr lang="sr-Latn-CS" u="sng"/>
              <a:t>i na računar mora da ima odgovarajući </a:t>
            </a:r>
            <a:r>
              <a:rPr lang="sr-Latn-CS" b="1" u="sng"/>
              <a:t>drajver</a:t>
            </a:r>
            <a:r>
              <a:rPr lang="sr-Latn-CS" u="sng"/>
              <a:t>.</a:t>
            </a:r>
            <a:endParaRPr lang="sr-Latn-RS" u="sng"/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06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ABAE-0174-453E-B80F-CE5B8794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Uslužni programi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C6251-5655-4A00-B26F-4BAC058B9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628" y="2097088"/>
            <a:ext cx="10259568" cy="4114737"/>
          </a:xfrm>
        </p:spPr>
        <p:txBody>
          <a:bodyPr>
            <a:normAutofit/>
          </a:bodyPr>
          <a:lstStyle/>
          <a:p>
            <a:pPr lvl="0"/>
            <a:r>
              <a:rPr lang="sr-Cyrl-CS"/>
              <a:t>Olakšavaju korisnicima pojedine poslove koji se često obavljaju (</a:t>
            </a:r>
            <a:r>
              <a:rPr lang="sr-Latn-RS"/>
              <a:t>npr. kopiranje</a:t>
            </a:r>
            <a:r>
              <a:rPr lang="en-US"/>
              <a:t> </a:t>
            </a:r>
            <a:r>
              <a:rPr lang="sr-Latn-RS"/>
              <a:t>fajlova /CD,DVD/,</a:t>
            </a:r>
            <a:r>
              <a:rPr lang="en-US"/>
              <a:t> </a:t>
            </a:r>
            <a:r>
              <a:rPr lang="sr-Latn-RS"/>
              <a:t>kompresija podataka , presnimavanje fajlova,</a:t>
            </a:r>
            <a:r>
              <a:rPr lang="en-US"/>
              <a:t> </a:t>
            </a:r>
            <a:r>
              <a:rPr lang="sr-Latn-RS"/>
              <a:t>diskova, defragmentacija diskova</a:t>
            </a:r>
            <a:r>
              <a:rPr lang="en-US"/>
              <a:t> i sl.</a:t>
            </a:r>
            <a:r>
              <a:rPr lang="sr-Cyrl-CS"/>
              <a:t>)</a:t>
            </a:r>
            <a:r>
              <a:rPr lang="en-US"/>
              <a:t>.</a:t>
            </a:r>
          </a:p>
          <a:p>
            <a:pPr lvl="0"/>
            <a:r>
              <a:rPr lang="sr-Latn-RS"/>
              <a:t>Primeri</a:t>
            </a:r>
            <a:r>
              <a:rPr lang="en-US"/>
              <a:t> </a:t>
            </a:r>
            <a:r>
              <a:rPr lang="sr-Latn-RS"/>
              <a:t>programa :</a:t>
            </a:r>
            <a:r>
              <a:rPr lang="en-US"/>
              <a:t> </a:t>
            </a:r>
            <a:r>
              <a:rPr lang="sr-Latn-RS"/>
              <a:t>WinZip, WinRar, </a:t>
            </a:r>
            <a:r>
              <a:rPr lang="en-US"/>
              <a:t>7-zip, </a:t>
            </a:r>
            <a:r>
              <a:rPr lang="sr-Latn-RS"/>
              <a:t>Total Commander, Windows Explorer...</a:t>
            </a:r>
          </a:p>
          <a:p>
            <a:pPr lvl="0"/>
            <a:r>
              <a:rPr lang="sr-Cyrl-CS"/>
              <a:t>Ovakvi programi mogu se </a:t>
            </a:r>
            <a:r>
              <a:rPr lang="en-US"/>
              <a:t>isporu</a:t>
            </a:r>
            <a:r>
              <a:rPr lang="sr-Latn-RS"/>
              <a:t>či</a:t>
            </a:r>
            <a:r>
              <a:rPr lang="sr-Cyrl-CS"/>
              <a:t>vati </a:t>
            </a:r>
            <a:r>
              <a:rPr lang="sr-Latn-RS"/>
              <a:t>korisniku </a:t>
            </a:r>
            <a:r>
              <a:rPr lang="sr-Cyrl-CS"/>
              <a:t>kao dodatak operativnom sistemu, ali ih najčešće pišu i distribuiraju sami korisnici</a:t>
            </a:r>
            <a:r>
              <a:rPr lang="hu-HU"/>
              <a:t> ili profesionalni programeri.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1712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8BEE-C0CD-4645-A6F1-C6C17076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BIOS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538F7-BC88-4BCC-99A0-EC1487F5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/>
              <a:t>BIOS (Basic Input/Output System) – osnovni ulazno-izlazni sistem</a:t>
            </a:r>
          </a:p>
          <a:p>
            <a:r>
              <a:rPr lang="sr-Latn-RS"/>
              <a:t>Upravlјački softver, ugrađen u lični računar i to je prvi softver koji se izvršava prilikom „podizanja“ računara.</a:t>
            </a:r>
          </a:p>
          <a:p>
            <a:r>
              <a:rPr lang="sr-Latn-RS"/>
              <a:t>Osnovna svrha BIOS-a je da inicijalizuje i testira ispravnost hardvera, te učita takozvani „boot loader“ ili operativni sistem iz stalne memorije. Omogućava da aplikativni programi i operativni sistem komuniciraju sa tastaturom, ekranom i ostalim perifernim uređajima.</a:t>
            </a:r>
          </a:p>
          <a:p>
            <a:endParaRPr lang="sr-Latn-RS"/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41108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D9E1-C4E8-48C7-BA22-72E3DEA2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BIOS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74F2-FA30-4A37-AAA5-B172F5CB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92224"/>
            <a:ext cx="9905999" cy="4535424"/>
          </a:xfrm>
        </p:spPr>
        <p:txBody>
          <a:bodyPr>
            <a:normAutofit/>
          </a:bodyPr>
          <a:lstStyle/>
          <a:p>
            <a:r>
              <a:rPr lang="sr-Latn-RS"/>
              <a:t>U BIOS podešavanjima korisnik može da: </a:t>
            </a:r>
          </a:p>
          <a:p>
            <a:endParaRPr lang="sr-Latn-RS"/>
          </a:p>
          <a:p>
            <a:pPr lvl="1"/>
            <a:r>
              <a:rPr lang="sr-Latn-RS" sz="2400"/>
              <a:t>Konfiguriše hardver</a:t>
            </a:r>
          </a:p>
          <a:p>
            <a:pPr lvl="1"/>
            <a:r>
              <a:rPr lang="sr-Latn-RS" sz="2400"/>
              <a:t>Podesi sistemski sat</a:t>
            </a:r>
          </a:p>
          <a:p>
            <a:pPr lvl="1"/>
            <a:r>
              <a:rPr lang="sr-Latn-RS" sz="2400"/>
              <a:t>Aktivira ili deaktivira sistemske komponente</a:t>
            </a:r>
          </a:p>
          <a:p>
            <a:pPr lvl="1"/>
            <a:r>
              <a:rPr lang="sr-Latn-RS" sz="2400"/>
              <a:t>Odabere koji su uređaji potencijalni "boot" uređaji, i po u kom će se redu pokretati</a:t>
            </a:r>
          </a:p>
          <a:p>
            <a:pPr lvl="1"/>
            <a:r>
              <a:rPr lang="sr-Latn-RS" sz="2400"/>
              <a:t>Postavi razne lozinke, kao što je lozinka za pristup BIOS korisničkom interfejsu, lozinka za podizanje sistema ili lozinku za pristup hard disku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9355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21D3-9589-4842-8B75-D76CEFD9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BIOS korisnički interfejs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F2F15A-216B-4B11-9982-6E3BF83C9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152" y="1875465"/>
            <a:ext cx="7214615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1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AA92-799F-4931-BE80-1AAC7F96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Veza softvera sa hardverom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4425D-3E89-4935-9B2E-65F08DCBF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Softver ne može da radi bez hardvera, kao što hardver ne može bez softvera. Na hardveru (kao što je </a:t>
            </a:r>
            <a:r>
              <a:rPr lang="en-US" u="sng">
                <a:hlinkClick r:id="rId2" tooltip="Tvrdi disk"/>
              </a:rPr>
              <a:t>hard disk</a:t>
            </a:r>
            <a:r>
              <a:rPr lang="en-US"/>
              <a:t>, CD, DVD, fle</a:t>
            </a:r>
            <a:r>
              <a:rPr lang="sr-Latn-CS"/>
              <a:t>š memorija</a:t>
            </a:r>
            <a:r>
              <a:rPr lang="en-US"/>
              <a:t>) se nalazi softver (kao što je </a:t>
            </a:r>
            <a:r>
              <a:rPr lang="en-US" u="sng">
                <a:hlinkClick r:id="rId3" tooltip="Operativni sistem"/>
              </a:rPr>
              <a:t>operativni sistem</a:t>
            </a:r>
            <a:r>
              <a:rPr lang="en-US"/>
              <a:t> i drugi). Softver upravlja hardverom. Obično, softver sa hard diska se učitava na </a:t>
            </a:r>
            <a:r>
              <a:rPr lang="en-US" u="sng">
                <a:hlinkClick r:id="rId4" tooltip="RAM"/>
              </a:rPr>
              <a:t>RAM</a:t>
            </a:r>
            <a:r>
              <a:rPr lang="en-US"/>
              <a:t> memoriju odakle se prosleđuje </a:t>
            </a:r>
            <a:r>
              <a:rPr lang="en-US" u="sng">
                <a:hlinkClick r:id="rId5" tooltip="Procesor"/>
              </a:rPr>
              <a:t>procesoru</a:t>
            </a:r>
            <a:r>
              <a:rPr lang="en-US"/>
              <a:t> koji izvršava naredbe koje sadrži neki program (softver). Najniži nivo softvera je </a:t>
            </a:r>
            <a:r>
              <a:rPr lang="en-US" u="sng">
                <a:hlinkClick r:id="rId6" tooltip="Binarni kod"/>
              </a:rPr>
              <a:t>mašinski kod (binarni kod)</a:t>
            </a:r>
            <a:r>
              <a:rPr lang="en-US"/>
              <a:t>, najjednostavniji oblik programa koji je obično teško promeniti. Softver se zato češće piše u </a:t>
            </a:r>
            <a:r>
              <a:rPr lang="en-US" u="sng">
                <a:hlinkClick r:id="rId7" tooltip="Programski jezik"/>
              </a:rPr>
              <a:t>programskim jezicima</a:t>
            </a:r>
            <a:r>
              <a:rPr lang="en-US"/>
              <a:t> višeg nivoa koje ljudi mnogo bolje razumeju nego </a:t>
            </a:r>
            <a:r>
              <a:rPr lang="en-US" u="sng">
                <a:hlinkClick r:id="rId6" tooltip="Binarni kod"/>
              </a:rPr>
              <a:t>nule i jedinice</a:t>
            </a:r>
            <a:r>
              <a:rPr lang="en-US"/>
              <a:t>. Za prevođenje programskih naredbi se koristi </a:t>
            </a:r>
            <a:r>
              <a:rPr lang="en-US" u="sng">
                <a:hlinkClick r:id="rId8" tooltip="Kompajler"/>
              </a:rPr>
              <a:t>kompajler</a:t>
            </a:r>
            <a:r>
              <a:rPr lang="en-US"/>
              <a:t> koji ponovo prevodi taj kod u, najniži, mašinski kod koji računar razume (nule i jedinice).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93000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B738-3827-4D3B-A39F-24119B52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Zlonamerni programi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7B216-A66D-4C8C-A127-891DD377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92808"/>
            <a:ext cx="9905999" cy="4690871"/>
          </a:xfrm>
        </p:spPr>
        <p:txBody>
          <a:bodyPr/>
          <a:lstStyle/>
          <a:p>
            <a:r>
              <a:rPr lang="sr-Latn-RS"/>
              <a:t>Veliki deo softvera čine tzv. zlonamerni programi (malware):</a:t>
            </a:r>
          </a:p>
          <a:p>
            <a:endParaRPr lang="sr-Latn-RS"/>
          </a:p>
          <a:p>
            <a:pPr lvl="1"/>
            <a:r>
              <a:rPr lang="sr-Latn-RS" sz="2400"/>
              <a:t>virusi – smeštaju se u izvršne datoteke, šire se njhovim pokretanjem</a:t>
            </a:r>
          </a:p>
          <a:p>
            <a:pPr lvl="1"/>
            <a:r>
              <a:rPr lang="sr-Latn-RS" sz="2400"/>
              <a:t>crvi (worms) – prenose se preko mreže</a:t>
            </a:r>
          </a:p>
          <a:p>
            <a:pPr lvl="1"/>
            <a:r>
              <a:rPr lang="sr-Latn-RS" sz="2400"/>
              <a:t>trojanci (trojan horse) – prerušeni programi</a:t>
            </a:r>
          </a:p>
          <a:p>
            <a:pPr lvl="1"/>
            <a:r>
              <a:rPr lang="sr-Latn-RS" sz="2400"/>
              <a:t>špijunski programi (spyware) – skupljaju poverljive podatke</a:t>
            </a:r>
          </a:p>
          <a:p>
            <a:pPr lvl="1"/>
            <a:r>
              <a:rPr lang="sr-Latn-RS" sz="2400"/>
              <a:t>reklamni programi (adware) – prikazuju neželjene reklame</a:t>
            </a:r>
          </a:p>
        </p:txBody>
      </p:sp>
    </p:spTree>
    <p:extLst>
      <p:ext uri="{BB962C8B-B14F-4D97-AF65-F5344CB8AC3E}">
        <p14:creationId xmlns:p14="http://schemas.microsoft.com/office/powerpoint/2010/main" val="2712355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44B5-969B-4ABD-A800-3D47BD56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Zaštita računara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E350-1B8C-48D7-908D-238878EC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RS" sz="3200"/>
              <a:t>Antivirusni</a:t>
            </a:r>
            <a:r>
              <a:rPr lang="sr-Latn-RS" sz="2800"/>
              <a:t> programi: Avast, AVG, Avira, Kaspersky, NOD32 ...</a:t>
            </a:r>
          </a:p>
          <a:p>
            <a:pPr lvl="1"/>
            <a:r>
              <a:rPr lang="sr-Latn-RS" sz="2400"/>
              <a:t>Postoje komercijalni (plaćeni) i slobodni (besplatni) antivirusni programi.</a:t>
            </a:r>
          </a:p>
          <a:p>
            <a:pPr lvl="1"/>
            <a:r>
              <a:rPr lang="sr-Latn-RS" sz="2400"/>
              <a:t>RAZLIKA – ograničena funkcionalnost!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800"/>
              <a:t>Zaštitni zid (Firewall)</a:t>
            </a:r>
          </a:p>
          <a:p>
            <a:pPr lvl="1"/>
            <a:r>
              <a:rPr lang="sr-Latn-RS" sz="2400"/>
              <a:t>sprečavaju neželjenu komunikaciju</a:t>
            </a:r>
          </a:p>
          <a:p>
            <a:pPr lvl="1"/>
            <a:r>
              <a:rPr lang="sr-Latn-RS" sz="2400"/>
              <a:t>mogu biti softverski (često deo OS-a) i hardverski (uređaji)</a:t>
            </a:r>
          </a:p>
        </p:txBody>
      </p:sp>
    </p:spTree>
    <p:extLst>
      <p:ext uri="{BB962C8B-B14F-4D97-AF65-F5344CB8AC3E}">
        <p14:creationId xmlns:p14="http://schemas.microsoft.com/office/powerpoint/2010/main" val="2554268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B2DF-CE42-4689-A0CF-2DFA0DB77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2" y="2487168"/>
            <a:ext cx="8791575" cy="1077658"/>
          </a:xfrm>
        </p:spPr>
        <p:txBody>
          <a:bodyPr/>
          <a:lstStyle/>
          <a:p>
            <a:r>
              <a:rPr lang="en-US"/>
              <a:t>Aplikativni</a:t>
            </a:r>
            <a:r>
              <a:rPr lang="sr-Latn-RS"/>
              <a:t> softveri</a:t>
            </a:r>
          </a:p>
        </p:txBody>
      </p:sp>
    </p:spTree>
    <p:extLst>
      <p:ext uri="{BB962C8B-B14F-4D97-AF65-F5344CB8AC3E}">
        <p14:creationId xmlns:p14="http://schemas.microsoft.com/office/powerpoint/2010/main" val="2256966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B9FA-3AED-41FC-B74F-0E0D7A85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Aplikativni softver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03A0-8BF3-4381-A549-B19739D24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65960"/>
            <a:ext cx="9905999" cy="4105656"/>
          </a:xfrm>
        </p:spPr>
        <p:txBody>
          <a:bodyPr/>
          <a:lstStyle/>
          <a:p>
            <a:r>
              <a:rPr lang="sr-Latn-CS"/>
              <a:t>Aplikativni (korisnički) softver služi za rešavanje određenih problema i obavljanje poslova.</a:t>
            </a:r>
            <a:r>
              <a:rPr lang="en-US"/>
              <a:t> Dele se na:</a:t>
            </a:r>
          </a:p>
          <a:p>
            <a:pPr lvl="1"/>
            <a:r>
              <a:rPr lang="sr-Latn-RS"/>
              <a:t>Programe za pristup internetu</a:t>
            </a:r>
          </a:p>
          <a:p>
            <a:pPr lvl="1"/>
            <a:r>
              <a:rPr lang="sr-Latn-RS"/>
              <a:t>Programi za kancelarijsko poslovanje</a:t>
            </a:r>
          </a:p>
          <a:p>
            <a:pPr lvl="1"/>
            <a:r>
              <a:rPr lang="sr-Latn-RS"/>
              <a:t>Programi za rad sa slikom, zvukom, video zapisom</a:t>
            </a:r>
          </a:p>
          <a:p>
            <a:pPr lvl="1"/>
            <a:r>
              <a:rPr lang="sr-Latn-RS"/>
              <a:t>Računarske igre</a:t>
            </a:r>
          </a:p>
          <a:p>
            <a:pPr lvl="1"/>
            <a:r>
              <a:rPr lang="sr-Latn-RS"/>
              <a:t>Programi za proračune u nauci i tehnici</a:t>
            </a:r>
          </a:p>
          <a:p>
            <a:pPr lvl="1"/>
            <a:r>
              <a:rPr lang="sr-Latn-RS"/>
              <a:t>Obrazovni programi</a:t>
            </a:r>
          </a:p>
          <a:p>
            <a:pPr lvl="1"/>
            <a:r>
              <a:rPr lang="sr-Latn-RS"/>
              <a:t>Ostalo</a:t>
            </a:r>
          </a:p>
        </p:txBody>
      </p:sp>
    </p:spTree>
    <p:extLst>
      <p:ext uri="{BB962C8B-B14F-4D97-AF65-F5344CB8AC3E}">
        <p14:creationId xmlns:p14="http://schemas.microsoft.com/office/powerpoint/2010/main" val="1230340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8A3A-062C-49DA-86FA-A430F292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Programi za pristup internetu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16C6F-F99E-4484-83CA-F847997C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Programi za pregledanje veba (</a:t>
            </a:r>
            <a:r>
              <a:rPr lang="sr-Latn-RS" i="1"/>
              <a:t>web browser</a:t>
            </a:r>
            <a:r>
              <a:rPr lang="sr-Latn-RS"/>
              <a:t>):</a:t>
            </a:r>
          </a:p>
          <a:p>
            <a:pPr lvl="1"/>
            <a:r>
              <a:rPr lang="sr-Latn-RS"/>
              <a:t>Microsoft Internet Explorer </a:t>
            </a:r>
            <a:r>
              <a:rPr lang="en-US"/>
              <a:t>=&gt; </a:t>
            </a:r>
            <a:r>
              <a:rPr lang="sr-Latn-RS"/>
              <a:t>Edge</a:t>
            </a:r>
          </a:p>
          <a:p>
            <a:pPr lvl="1"/>
            <a:r>
              <a:rPr lang="sr-Latn-RS"/>
              <a:t>Mozilla Firefox</a:t>
            </a:r>
          </a:p>
          <a:p>
            <a:pPr lvl="1"/>
            <a:r>
              <a:rPr lang="sr-Latn-RS"/>
              <a:t>Google Chrome</a:t>
            </a:r>
          </a:p>
          <a:p>
            <a:pPr lvl="1"/>
            <a:r>
              <a:rPr lang="sr-Latn-RS"/>
              <a:t>Opera</a:t>
            </a:r>
          </a:p>
          <a:p>
            <a:pPr lvl="1"/>
            <a:r>
              <a:rPr lang="sr-Latn-RS"/>
              <a:t>Safari</a:t>
            </a:r>
          </a:p>
          <a:p>
            <a:pPr lvl="1"/>
            <a:r>
              <a:rPr lang="sr-Latn-RS"/>
              <a:t>...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219CE-DD8B-446F-8264-0247B0E2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2833">
            <a:off x="3620197" y="3567210"/>
            <a:ext cx="7143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7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8A3A-062C-49DA-86FA-A430F292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Programi za rad sa elektronskom poštom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16C6F-F99E-4484-83CA-F847997C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6504"/>
            <a:ext cx="9905999" cy="4334256"/>
          </a:xfrm>
        </p:spPr>
        <p:txBody>
          <a:bodyPr/>
          <a:lstStyle/>
          <a:p>
            <a:r>
              <a:rPr lang="sr-Latn-RS"/>
              <a:t>Elektronska pošta (</a:t>
            </a:r>
            <a:r>
              <a:rPr lang="sr-Latn-RS" i="1"/>
              <a:t>e-mail</a:t>
            </a:r>
            <a:r>
              <a:rPr lang="sr-Latn-RS"/>
              <a:t>)</a:t>
            </a:r>
          </a:p>
          <a:p>
            <a:r>
              <a:rPr lang="sr-Latn-RS"/>
              <a:t>Pristup pošti preko veba (webmail):</a:t>
            </a:r>
          </a:p>
          <a:p>
            <a:pPr lvl="1"/>
            <a:r>
              <a:rPr lang="sr-Latn-RS"/>
              <a:t>Gmail</a:t>
            </a:r>
          </a:p>
          <a:p>
            <a:pPr lvl="1"/>
            <a:r>
              <a:rPr lang="sr-Latn-RS"/>
              <a:t>Yahoo!</a:t>
            </a:r>
          </a:p>
          <a:p>
            <a:pPr lvl="1"/>
            <a:r>
              <a:rPr lang="sr-Latn-RS"/>
              <a:t>Outlook</a:t>
            </a:r>
          </a:p>
          <a:p>
            <a:r>
              <a:rPr lang="sr-Latn-RS"/>
              <a:t>Desktop mail programi:</a:t>
            </a:r>
          </a:p>
          <a:p>
            <a:pPr lvl="1"/>
            <a:r>
              <a:rPr lang="sr-Latn-RS"/>
              <a:t>Mozilla Thunderbird</a:t>
            </a:r>
          </a:p>
          <a:p>
            <a:pPr lvl="1"/>
            <a:r>
              <a:rPr lang="sr-Latn-RS"/>
              <a:t>Microsoft Outlook</a:t>
            </a:r>
          </a:p>
          <a:p>
            <a:pPr lvl="1"/>
            <a:r>
              <a:rPr lang="sr-Latn-RS"/>
              <a:t>The Bat!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63A9E-8CAF-4472-86B4-4EDB0AD10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459" y="2414015"/>
            <a:ext cx="3137691" cy="2279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F1E873-A323-4518-96F5-F73F8260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82" y="4693920"/>
            <a:ext cx="1145477" cy="12595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B8DBD2-13DA-4700-B460-93CE79BAC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029" y="4654444"/>
            <a:ext cx="1338538" cy="13385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27D147-6DC7-41FF-9654-25B12147D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008" y="4869180"/>
            <a:ext cx="103632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8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3BE-7ACA-4A5A-9184-672E20CB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Programi za kancelarijsko poslovanje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FCDE-5A61-4097-841E-E80D2393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Danas je nezamisliva kancelarija (</a:t>
            </a:r>
            <a:r>
              <a:rPr lang="sr-Latn-RS" i="1"/>
              <a:t>office</a:t>
            </a:r>
            <a:r>
              <a:rPr lang="sr-Latn-RS"/>
              <a:t>) bez računara, štampača i nekog od programa za kancelarijsko poslovanje.</a:t>
            </a:r>
          </a:p>
          <a:p>
            <a:endParaRPr lang="sr-Latn-RS"/>
          </a:p>
          <a:p>
            <a:r>
              <a:rPr lang="sr-Latn-RS"/>
              <a:t>Programski paketi:</a:t>
            </a:r>
          </a:p>
          <a:p>
            <a:pPr lvl="1"/>
            <a:r>
              <a:rPr lang="sr-Latn-RS"/>
              <a:t>Microsoft Office</a:t>
            </a:r>
          </a:p>
          <a:p>
            <a:pPr lvl="1"/>
            <a:r>
              <a:rPr lang="sr-Latn-RS"/>
              <a:t>LibreOffice</a:t>
            </a:r>
          </a:p>
          <a:p>
            <a:pPr lvl="1"/>
            <a:r>
              <a:rPr lang="sr-Latn-RS"/>
              <a:t>Apache OpenOffice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EFF356-2502-4384-BA20-F0657BE6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996" y="3166624"/>
            <a:ext cx="2920011" cy="1578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ADAC4C-6628-41A2-B314-2ACA77A39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380" y="5076826"/>
            <a:ext cx="2543175" cy="1428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09D401-704C-4BE2-9D23-D13BD502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898" y="5228759"/>
            <a:ext cx="3247513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2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3BE-7ACA-4A5A-9184-672E20CB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Programi za kancelarijsko poslovanje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FCDE-5A61-4097-841E-E80D2393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6232"/>
            <a:ext cx="9905999" cy="4297680"/>
          </a:xfrm>
        </p:spPr>
        <p:txBody>
          <a:bodyPr>
            <a:normAutofit fontScale="92500" lnSpcReduction="10000"/>
          </a:bodyPr>
          <a:lstStyle/>
          <a:p>
            <a:r>
              <a:rPr lang="sr-Latn-RS"/>
              <a:t>Programi za obradu teksta:</a:t>
            </a:r>
          </a:p>
          <a:p>
            <a:pPr lvl="1"/>
            <a:r>
              <a:rPr lang="sr-Latn-RS"/>
              <a:t>Čist (plain) tekst – Notepad, Notepad++, UltraEdit</a:t>
            </a:r>
          </a:p>
          <a:p>
            <a:pPr lvl="1"/>
            <a:r>
              <a:rPr lang="sr-Latn-RS"/>
              <a:t>Složeniji tekst (formatiranje teksta, fontovi, slike, tabele ...) – procesori teksta (text processor, word processor):</a:t>
            </a:r>
          </a:p>
          <a:p>
            <a:pPr lvl="1"/>
            <a:r>
              <a:rPr lang="sr-Latn-RS"/>
              <a:t>uz Windows se isporučuje WordPad,</a:t>
            </a:r>
          </a:p>
          <a:p>
            <a:pPr lvl="1"/>
            <a:endParaRPr lang="sr-Latn-RS"/>
          </a:p>
          <a:p>
            <a:pPr lvl="1"/>
            <a:r>
              <a:rPr lang="sr-Latn-RS"/>
              <a:t>znatno napredniji i kompleksniji:</a:t>
            </a:r>
          </a:p>
          <a:p>
            <a:pPr lvl="1"/>
            <a:endParaRPr lang="sr-Latn-RS"/>
          </a:p>
          <a:p>
            <a:pPr lvl="2"/>
            <a:r>
              <a:rPr lang="sr-Latn-RS"/>
              <a:t>Microsoft Word</a:t>
            </a:r>
          </a:p>
          <a:p>
            <a:pPr lvl="2"/>
            <a:endParaRPr lang="sr-Latn-RS"/>
          </a:p>
          <a:p>
            <a:pPr lvl="2"/>
            <a:r>
              <a:rPr lang="sr-Latn-RS"/>
              <a:t>LibreOffice (OpenOffice) Writer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D2531-E0DA-4BD4-BB3F-F7357B05C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364" y="4436396"/>
            <a:ext cx="1495871" cy="1465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E946E-3F63-4623-9918-092790397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78" y="4436396"/>
            <a:ext cx="1101090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09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3BE-7ACA-4A5A-9184-672E20CB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Programi za kancelarijsko poslovanje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FCDE-5A61-4097-841E-E80D2393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6232"/>
            <a:ext cx="9905999" cy="4297680"/>
          </a:xfrm>
        </p:spPr>
        <p:txBody>
          <a:bodyPr>
            <a:normAutofit/>
          </a:bodyPr>
          <a:lstStyle/>
          <a:p>
            <a:r>
              <a:rPr lang="sr-Latn-RS"/>
              <a:t>Programi za tabelarno izračunavanje – rad sa tabelama (</a:t>
            </a:r>
            <a:r>
              <a:rPr lang="sr-Latn-RS" i="1"/>
              <a:t>spreadsheet</a:t>
            </a:r>
            <a:r>
              <a:rPr lang="sr-Latn-RS"/>
              <a:t>)</a:t>
            </a:r>
          </a:p>
          <a:p>
            <a:r>
              <a:rPr lang="sr-Latn-RS"/>
              <a:t>Podaci, formule, statistika, grafikoni ...</a:t>
            </a:r>
          </a:p>
          <a:p>
            <a:pPr lvl="1"/>
            <a:endParaRPr lang="sr-Latn-RS"/>
          </a:p>
          <a:p>
            <a:pPr lvl="1"/>
            <a:r>
              <a:rPr lang="sr-Latn-RS"/>
              <a:t>Microsoft Excel</a:t>
            </a:r>
          </a:p>
          <a:p>
            <a:pPr lvl="1"/>
            <a:endParaRPr lang="sr-Latn-RS"/>
          </a:p>
          <a:p>
            <a:pPr lvl="1"/>
            <a:r>
              <a:rPr lang="sr-Latn-RS"/>
              <a:t>LibreOffice Calc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F0972-E864-49CF-886A-4B2FE5104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60" y="2942112"/>
            <a:ext cx="1449324" cy="1420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05689C-7445-44A1-ACCF-CE52D892F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460" y="4581144"/>
            <a:ext cx="1245946" cy="1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9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3BE-7ACA-4A5A-9184-672E20CB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Programi za kancelarijsko poslovanje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FCDE-5A61-4097-841E-E80D2393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6232"/>
            <a:ext cx="9905999" cy="4297680"/>
          </a:xfrm>
        </p:spPr>
        <p:txBody>
          <a:bodyPr>
            <a:normAutofit/>
          </a:bodyPr>
          <a:lstStyle/>
          <a:p>
            <a:r>
              <a:rPr lang="sr-Latn-RS"/>
              <a:t>Programi za slajd prezentacije (</a:t>
            </a:r>
            <a:r>
              <a:rPr lang="sr-Latn-RS" i="1"/>
              <a:t>slideshow presentation</a:t>
            </a:r>
            <a:r>
              <a:rPr lang="sr-Latn-RS"/>
              <a:t>)</a:t>
            </a:r>
          </a:p>
          <a:p>
            <a:pPr lvl="1"/>
            <a:endParaRPr lang="sr-Latn-RS"/>
          </a:p>
          <a:p>
            <a:r>
              <a:rPr lang="sr-Latn-RS"/>
              <a:t>Microsoft PowerPoint</a:t>
            </a:r>
          </a:p>
          <a:p>
            <a:pPr lvl="1"/>
            <a:endParaRPr lang="sr-Latn-RS"/>
          </a:p>
          <a:p>
            <a:r>
              <a:rPr lang="sr-Latn-RS"/>
              <a:t>LibreOffice Impress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02D37-CA9F-4E8D-8DC4-59C5B730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27" y="2426155"/>
            <a:ext cx="1219306" cy="1219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ACB9A4-7930-4424-A2E0-36F3F144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7" y="4059935"/>
            <a:ext cx="1162693" cy="14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5E10-1156-41BD-AEBF-419B4E23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podela softvera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2E6AE-D1DE-4024-A0DA-E2937546D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CS" b="1" i="1"/>
              <a:t>Podela softvera</a:t>
            </a:r>
            <a:r>
              <a:rPr lang="hu-HU" b="1"/>
              <a:t>:</a:t>
            </a:r>
            <a:endParaRPr lang="sr-Latn-RS"/>
          </a:p>
          <a:p>
            <a:pPr marL="0" indent="0">
              <a:buNone/>
            </a:pPr>
            <a:r>
              <a:rPr lang="en-US" b="1"/>
              <a:t> 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sr-Cyrl-CS" b="1"/>
              <a:t>Operativni sistemi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sr-Cyrl-CS" b="1"/>
              <a:t>Sistemski softveri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sr-Cyrl-CS" b="1"/>
              <a:t>Aplikativni softveri (korisnički softveri</a:t>
            </a:r>
            <a:r>
              <a:rPr lang="en-US" b="1"/>
              <a:t>)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794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52E4-0B9D-49BD-9643-F81778EC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/>
              <a:t>Programi za rad sa slikom, zvukom, video zapisom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A4B9E-E5C8-42BB-97D3-3601EDA8E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93392"/>
            <a:ext cx="9905999" cy="3950207"/>
          </a:xfrm>
        </p:spPr>
        <p:txBody>
          <a:bodyPr/>
          <a:lstStyle/>
          <a:p>
            <a:r>
              <a:rPr lang="sr-Latn-RS"/>
              <a:t>Multimedijalni sadržaj</a:t>
            </a:r>
          </a:p>
          <a:p>
            <a:endParaRPr lang="sr-Latn-RS"/>
          </a:p>
          <a:p>
            <a:r>
              <a:rPr lang="sr-Latn-RS"/>
              <a:t>Audio i video plejeri (player):</a:t>
            </a:r>
          </a:p>
          <a:p>
            <a:pPr lvl="1"/>
            <a:r>
              <a:rPr lang="sr-Latn-RS"/>
              <a:t>Windows Media Player, WinAmp, VLC, AIMP</a:t>
            </a:r>
          </a:p>
          <a:p>
            <a:pPr lvl="1"/>
            <a:endParaRPr lang="sr-Latn-RS"/>
          </a:p>
          <a:p>
            <a:r>
              <a:rPr lang="sr-Latn-RS"/>
              <a:t>Programi za pregled i organizaciju slika:</a:t>
            </a:r>
          </a:p>
          <a:p>
            <a:pPr lvl="1"/>
            <a:r>
              <a:rPr lang="sr-Latn-RS"/>
              <a:t>ACDSee, XNView, IrfanView</a:t>
            </a:r>
          </a:p>
        </p:txBody>
      </p:sp>
    </p:spTree>
    <p:extLst>
      <p:ext uri="{BB962C8B-B14F-4D97-AF65-F5344CB8AC3E}">
        <p14:creationId xmlns:p14="http://schemas.microsoft.com/office/powerpoint/2010/main" val="2119144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EBDB-97EE-4ACA-B345-A56B928B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Grafički softver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62F0-2BD2-4193-B6D0-6BE058E8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73936"/>
            <a:ext cx="9905999" cy="4498848"/>
          </a:xfrm>
        </p:spPr>
        <p:txBody>
          <a:bodyPr/>
          <a:lstStyle/>
          <a:p>
            <a:r>
              <a:rPr lang="sr-Latn-RS"/>
              <a:t>Vektorska grafika – grupe geometrijskih objekata</a:t>
            </a:r>
          </a:p>
          <a:p>
            <a:pPr lvl="1"/>
            <a:r>
              <a:rPr lang="sr-Latn-RS"/>
              <a:t>AutoCAD</a:t>
            </a:r>
          </a:p>
          <a:p>
            <a:pPr lvl="1"/>
            <a:r>
              <a:rPr lang="sr-Latn-RS"/>
              <a:t>CorelDraw</a:t>
            </a:r>
          </a:p>
          <a:p>
            <a:pPr lvl="1"/>
            <a:r>
              <a:rPr lang="sr-Latn-RS"/>
              <a:t>Adobe Illustrator</a:t>
            </a:r>
          </a:p>
          <a:p>
            <a:r>
              <a:rPr lang="sr-Latn-RS"/>
              <a:t>Rasterska grafika – mreža piksela</a:t>
            </a:r>
          </a:p>
          <a:p>
            <a:pPr lvl="1"/>
            <a:r>
              <a:rPr lang="sr-Latn-RS"/>
              <a:t>Paint</a:t>
            </a:r>
          </a:p>
          <a:p>
            <a:pPr lvl="1"/>
            <a:r>
              <a:rPr lang="sr-Latn-RS"/>
              <a:t>Adobe PhotoShop</a:t>
            </a:r>
          </a:p>
          <a:p>
            <a:pPr lvl="1"/>
            <a:r>
              <a:rPr lang="sr-Latn-RS"/>
              <a:t>GIMP</a:t>
            </a:r>
          </a:p>
        </p:txBody>
      </p:sp>
    </p:spTree>
    <p:extLst>
      <p:ext uri="{BB962C8B-B14F-4D97-AF65-F5344CB8AC3E}">
        <p14:creationId xmlns:p14="http://schemas.microsoft.com/office/powerpoint/2010/main" val="1028984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DEA6-782F-48D9-BB6E-97667AA3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Audio/Video obrada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6B2C1-87BD-4391-9ED0-E88EBFEA1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37944"/>
            <a:ext cx="9905999" cy="4197096"/>
          </a:xfrm>
        </p:spPr>
        <p:txBody>
          <a:bodyPr/>
          <a:lstStyle/>
          <a:p>
            <a:r>
              <a:rPr lang="sr-Latn-RS"/>
              <a:t>Audio editori: Audacity, Sound Forge</a:t>
            </a:r>
          </a:p>
          <a:p>
            <a:r>
              <a:rPr lang="sr-Latn-RS"/>
              <a:t>Komponovanje: Sibelius, MakeMusic Finale, GuitarPro</a:t>
            </a:r>
          </a:p>
          <a:p>
            <a:r>
              <a:rPr lang="sr-Latn-RS"/>
              <a:t>Video obrada, efekti i sl.:</a:t>
            </a:r>
          </a:p>
          <a:p>
            <a:pPr lvl="1"/>
            <a:r>
              <a:rPr lang="sr-Latn-RS"/>
              <a:t>Adobe Premiere</a:t>
            </a:r>
          </a:p>
          <a:p>
            <a:pPr lvl="1"/>
            <a:r>
              <a:rPr lang="sr-Latn-RS"/>
              <a:t>Adobe After Effects, </a:t>
            </a:r>
          </a:p>
          <a:p>
            <a:pPr lvl="1"/>
            <a:r>
              <a:rPr lang="sr-Latn-RS"/>
              <a:t>SONY Vegas</a:t>
            </a:r>
          </a:p>
          <a:p>
            <a:pPr lvl="1"/>
            <a:r>
              <a:rPr lang="sr-Latn-RS"/>
              <a:t>MS Movie Maker</a:t>
            </a:r>
          </a:p>
        </p:txBody>
      </p:sp>
    </p:spTree>
    <p:extLst>
      <p:ext uri="{BB962C8B-B14F-4D97-AF65-F5344CB8AC3E}">
        <p14:creationId xmlns:p14="http://schemas.microsoft.com/office/powerpoint/2010/main" val="3584393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507F0-4E9F-4CBA-8CBD-379A8B5A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Programi za proračune u nauci i tehnici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D816-97F2-4857-94E5-84E998147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Sistemi za računarsku algebru (</a:t>
            </a:r>
            <a:r>
              <a:rPr lang="sr-Latn-RS" i="1"/>
              <a:t>computer algebra system</a:t>
            </a:r>
            <a:r>
              <a:rPr lang="sr-Latn-RS"/>
              <a:t>)</a:t>
            </a:r>
          </a:p>
          <a:p>
            <a:r>
              <a:rPr lang="sr-Latn-RS"/>
              <a:t>Popularni programi:</a:t>
            </a:r>
          </a:p>
          <a:p>
            <a:pPr lvl="1"/>
            <a:r>
              <a:rPr lang="sr-Latn-RS"/>
              <a:t>Mathematica</a:t>
            </a:r>
          </a:p>
          <a:p>
            <a:pPr lvl="1"/>
            <a:r>
              <a:rPr lang="sr-Latn-RS"/>
              <a:t>MathCad</a:t>
            </a:r>
          </a:p>
          <a:p>
            <a:pPr lvl="1"/>
            <a:r>
              <a:rPr lang="sr-Latn-RS"/>
              <a:t>Maple</a:t>
            </a:r>
          </a:p>
          <a:p>
            <a:pPr lvl="1"/>
            <a:r>
              <a:rPr lang="sr-Latn-RS"/>
              <a:t>MatLab</a:t>
            </a:r>
          </a:p>
          <a:p>
            <a:pPr lvl="1"/>
            <a:r>
              <a:rPr lang="sr-Latn-RS"/>
              <a:t>Octave</a:t>
            </a:r>
          </a:p>
        </p:txBody>
      </p:sp>
    </p:spTree>
    <p:extLst>
      <p:ext uri="{BB962C8B-B14F-4D97-AF65-F5344CB8AC3E}">
        <p14:creationId xmlns:p14="http://schemas.microsoft.com/office/powerpoint/2010/main" val="1628839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FA33-3238-4A77-A51A-00E47616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Obrazovni Softver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726C-698F-4063-863A-1D33F45A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50145"/>
          </a:xfrm>
        </p:spPr>
        <p:txBody>
          <a:bodyPr/>
          <a:lstStyle/>
          <a:p>
            <a:r>
              <a:rPr lang="sr-Latn-RS"/>
              <a:t>Elektronsko učenje (</a:t>
            </a:r>
            <a:r>
              <a:rPr lang="sr-Latn-RS" i="1"/>
              <a:t>e-learning</a:t>
            </a:r>
            <a:r>
              <a:rPr lang="sr-Latn-RS"/>
              <a:t>)</a:t>
            </a:r>
          </a:p>
          <a:p>
            <a:r>
              <a:rPr lang="sr-Latn-RS"/>
              <a:t>Sistemi za organizaciju učenja (</a:t>
            </a:r>
            <a:r>
              <a:rPr lang="sr-Latn-RS" i="1"/>
              <a:t>learning management system, LMS</a:t>
            </a:r>
            <a:r>
              <a:rPr lang="sr-Latn-RS"/>
              <a:t>):</a:t>
            </a:r>
          </a:p>
          <a:p>
            <a:pPr lvl="1"/>
            <a:r>
              <a:rPr lang="sr-Latn-RS"/>
              <a:t>organizacija nastavnog materijala, testiranje, ocenjivanje</a:t>
            </a:r>
          </a:p>
          <a:p>
            <a:r>
              <a:rPr lang="sr-Latn-RS"/>
              <a:t>Organizacija učenja – Moodle</a:t>
            </a:r>
          </a:p>
          <a:p>
            <a:r>
              <a:rPr lang="sr-Latn-RS"/>
              <a:t>Matematika – GeoGebra</a:t>
            </a:r>
          </a:p>
          <a:p>
            <a:r>
              <a:rPr lang="sr-Latn-RS"/>
              <a:t>Slepo kucanje – T</a:t>
            </a:r>
            <a:r>
              <a:rPr lang="en-US"/>
              <a:t>y</a:t>
            </a:r>
            <a:r>
              <a:rPr lang="sr-Latn-RS"/>
              <a:t>ping Tutor</a:t>
            </a:r>
          </a:p>
          <a:p>
            <a:r>
              <a:rPr lang="sr-Latn-RS"/>
              <a:t>Za decu (učenje kroz igru) - GCompris</a:t>
            </a:r>
          </a:p>
        </p:txBody>
      </p:sp>
    </p:spTree>
    <p:extLst>
      <p:ext uri="{BB962C8B-B14F-4D97-AF65-F5344CB8AC3E}">
        <p14:creationId xmlns:p14="http://schemas.microsoft.com/office/powerpoint/2010/main" val="1043124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B2DF-CE42-4689-A0CF-2DFA0DB77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856" y="2103119"/>
            <a:ext cx="8791575" cy="1772603"/>
          </a:xfrm>
        </p:spPr>
        <p:txBody>
          <a:bodyPr>
            <a:normAutofit fontScale="90000"/>
          </a:bodyPr>
          <a:lstStyle/>
          <a:p>
            <a:r>
              <a:rPr lang="sr-Latn-RS"/>
              <a:t>Zaštita intelektualne svojine</a:t>
            </a:r>
            <a:br>
              <a:rPr lang="sr-Latn-RS"/>
            </a:br>
            <a:r>
              <a:rPr lang="sr-Latn-RS"/>
              <a:t>i</a:t>
            </a:r>
            <a:br>
              <a:rPr lang="sr-Latn-RS"/>
            </a:br>
            <a:r>
              <a:rPr lang="sr-Latn-RS"/>
              <a:t>Distribucija Softvera</a:t>
            </a:r>
          </a:p>
        </p:txBody>
      </p:sp>
    </p:spTree>
    <p:extLst>
      <p:ext uri="{BB962C8B-B14F-4D97-AF65-F5344CB8AC3E}">
        <p14:creationId xmlns:p14="http://schemas.microsoft.com/office/powerpoint/2010/main" val="337214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93F6-3F25-463A-9295-7E64FC12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Program kao proizvod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B822-E03F-47B0-8BC3-9BF6CBE7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92224"/>
            <a:ext cx="9905999" cy="3998977"/>
          </a:xfrm>
        </p:spPr>
        <p:txBody>
          <a:bodyPr/>
          <a:lstStyle/>
          <a:p>
            <a:r>
              <a:rPr lang="sr-Cyrl-CS"/>
              <a:t>Kao i svaki proizvod, program bi trebalo da ima:</a:t>
            </a:r>
            <a:endParaRPr lang="sr-Latn-RS"/>
          </a:p>
          <a:p>
            <a:endParaRPr lang="sr-Latn-RS"/>
          </a:p>
          <a:p>
            <a:pPr lvl="1"/>
            <a:r>
              <a:rPr lang="en-US"/>
              <a:t>G</a:t>
            </a:r>
            <a:r>
              <a:rPr lang="sr-Cyrl-CS"/>
              <a:t>aranciju (da će svaki zadatak za koji je namenjen uraditi bez greške)</a:t>
            </a:r>
            <a:endParaRPr lang="sr-Latn-RS"/>
          </a:p>
          <a:p>
            <a:pPr lvl="1"/>
            <a:r>
              <a:rPr lang="en-US"/>
              <a:t>U</a:t>
            </a:r>
            <a:r>
              <a:rPr lang="sr-Cyrl-CS"/>
              <a:t>putstvo za korišćenje</a:t>
            </a:r>
            <a:endParaRPr lang="sr-Latn-RS"/>
          </a:p>
          <a:p>
            <a:pPr lvl="1"/>
            <a:r>
              <a:rPr lang="en-US"/>
              <a:t>R</a:t>
            </a:r>
            <a:r>
              <a:rPr lang="sr-Cyrl-CS"/>
              <a:t>ok upotrebe</a:t>
            </a:r>
            <a:endParaRPr lang="sr-Latn-RS"/>
          </a:p>
          <a:p>
            <a:pPr lvl="1"/>
            <a:r>
              <a:rPr lang="en-US"/>
              <a:t>P</a:t>
            </a:r>
            <a:r>
              <a:rPr lang="sr-Cyrl-CS"/>
              <a:t>odršku korisniku</a:t>
            </a:r>
            <a:endParaRPr lang="sr-Latn-RS"/>
          </a:p>
          <a:p>
            <a:pPr lvl="1"/>
            <a:r>
              <a:rPr lang="en-US"/>
              <a:t>O</a:t>
            </a:r>
            <a:r>
              <a:rPr lang="sr-Cyrl-CS"/>
              <a:t>buku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5726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42D1-58AC-4DD4-862E-719189C2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sr-Latn-RS"/>
              <a:t>Intelektualna svojina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A7670-7D72-4B68-B305-CB2318EF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81" y="2097088"/>
            <a:ext cx="8933688" cy="3886137"/>
          </a:xfrm>
        </p:spPr>
        <p:txBody>
          <a:bodyPr>
            <a:normAutofit/>
          </a:bodyPr>
          <a:lstStyle/>
          <a:p>
            <a:r>
              <a:rPr lang="sr-Latn-RS"/>
              <a:t>Pravna zaštita autora duhovnih tvorevina – pisana, govorna, muzička, likovna, filmska i arhitektonska dela.</a:t>
            </a:r>
          </a:p>
          <a:p>
            <a:endParaRPr lang="sr-Latn-RS"/>
          </a:p>
          <a:p>
            <a:r>
              <a:rPr lang="sr-Latn-RS"/>
              <a:t>Ideje, postupci i pronalasci se štite patentima.</a:t>
            </a:r>
          </a:p>
          <a:p>
            <a:endParaRPr lang="sr-Latn-RS"/>
          </a:p>
          <a:p>
            <a:r>
              <a:rPr lang="sr-Latn-RS"/>
              <a:t>Uslovi korišćenja softvera regulišu se dokumentom koji se zove licenca (</a:t>
            </a:r>
            <a:r>
              <a:rPr lang="sr-Latn-RS" i="1"/>
              <a:t>licence</a:t>
            </a:r>
            <a:r>
              <a:rPr lang="sr-Latn-RS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0818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42D1-58AC-4DD4-862E-719189C2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sr-Latn-RS"/>
              <a:t>Intelektualna svojina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A7670-7D72-4B68-B305-CB2318EF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81" y="2097088"/>
            <a:ext cx="8933688" cy="3886137"/>
          </a:xfrm>
        </p:spPr>
        <p:txBody>
          <a:bodyPr>
            <a:normAutofit/>
          </a:bodyPr>
          <a:lstStyle/>
          <a:p>
            <a:r>
              <a:rPr lang="sr-Latn-RS"/>
              <a:t>S</a:t>
            </a:r>
            <a:r>
              <a:rPr lang="sr-Cyrl-CS"/>
              <a:t>a gle</a:t>
            </a:r>
            <a:r>
              <a:rPr lang="sr-Latn-RS"/>
              <a:t>d</a:t>
            </a:r>
            <a:r>
              <a:rPr lang="sr-Cyrl-CS"/>
              <a:t>išta autorskih prava</a:t>
            </a:r>
            <a:r>
              <a:rPr lang="sr-Latn-RS"/>
              <a:t> softver se deli na:</a:t>
            </a:r>
          </a:p>
          <a:p>
            <a:pPr lvl="1"/>
            <a:r>
              <a:rPr lang="sr-Latn-RS"/>
              <a:t>vlasnički (</a:t>
            </a:r>
            <a:r>
              <a:rPr lang="sr-Latn-RS" i="1"/>
              <a:t>proprietary</a:t>
            </a:r>
            <a:r>
              <a:rPr lang="sr-Latn-RS"/>
              <a:t>) – korisnik kupuje dozvolu za korišćenje (licencu), komercijalni programi</a:t>
            </a:r>
          </a:p>
          <a:p>
            <a:pPr lvl="1"/>
            <a:r>
              <a:rPr lang="sr-Latn-RS"/>
              <a:t>Deljeni (</a:t>
            </a:r>
            <a:r>
              <a:rPr lang="sr-Latn-RS" i="1"/>
              <a:t>shareware</a:t>
            </a:r>
            <a:r>
              <a:rPr lang="sr-Latn-RS"/>
              <a:t>) – distribuira se slobodno, ograničeni vremenski rok (</a:t>
            </a:r>
            <a:r>
              <a:rPr lang="sr-Latn-RS" i="1"/>
              <a:t>trial</a:t>
            </a:r>
            <a:r>
              <a:rPr lang="sr-Latn-RS"/>
              <a:t>) ili broj operacija, puna ili ograničena funkcionalnost, korisnik nakon toga mora da kupi licencu</a:t>
            </a:r>
          </a:p>
          <a:p>
            <a:pPr lvl="1"/>
            <a:r>
              <a:rPr lang="sr-Latn-RS"/>
              <a:t>Slobodni (</a:t>
            </a:r>
            <a:r>
              <a:rPr lang="sr-Latn-RS" i="1"/>
              <a:t>freeware</a:t>
            </a:r>
            <a:r>
              <a:rPr lang="sr-Latn-RS"/>
              <a:t>) – besplatan, dozvoljeno kopiranje, deljenje, a ako je otvorenog koda (</a:t>
            </a:r>
            <a:r>
              <a:rPr lang="sr-Latn-RS" i="1"/>
              <a:t>open source</a:t>
            </a:r>
            <a:r>
              <a:rPr lang="sr-Latn-RS"/>
              <a:t>) može i da se menja i dorađuje</a:t>
            </a:r>
          </a:p>
        </p:txBody>
      </p:sp>
    </p:spTree>
    <p:extLst>
      <p:ext uri="{BB962C8B-B14F-4D97-AF65-F5344CB8AC3E}">
        <p14:creationId xmlns:p14="http://schemas.microsoft.com/office/powerpoint/2010/main" val="1892218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42D1-58AC-4DD4-862E-719189C2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sr-Latn-RS"/>
              <a:t>Intelektualna svojina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A7670-7D72-4B68-B305-CB2318EF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81" y="2097088"/>
            <a:ext cx="8933688" cy="3886137"/>
          </a:xfrm>
        </p:spPr>
        <p:txBody>
          <a:bodyPr>
            <a:normAutofit/>
          </a:bodyPr>
          <a:lstStyle/>
          <a:p>
            <a:r>
              <a:rPr lang="sr-Latn-RS"/>
              <a:t>Piratski softver – modifikovani programi, uklonjeni zaštitni mehanizmi.</a:t>
            </a:r>
          </a:p>
          <a:p>
            <a:r>
              <a:rPr lang="sr-Latn-RS"/>
              <a:t>Korišćenjem piratskog softvera vrši se </a:t>
            </a:r>
            <a:r>
              <a:rPr lang="sr-Latn-RS" b="1" u="sng"/>
              <a:t>krivično delo krađe</a:t>
            </a:r>
            <a:r>
              <a:rPr lang="sr-Latn-RS"/>
              <a:t>.</a:t>
            </a:r>
          </a:p>
          <a:p>
            <a:endParaRPr lang="sr-Latn-RS"/>
          </a:p>
          <a:p>
            <a:r>
              <a:rPr lang="sr-Latn-RS"/>
              <a:t>Isto važi i za piratizovanje podataka (filmovi, muzika, itd.)</a:t>
            </a:r>
          </a:p>
        </p:txBody>
      </p:sp>
    </p:spTree>
    <p:extLst>
      <p:ext uri="{BB962C8B-B14F-4D97-AF65-F5344CB8AC3E}">
        <p14:creationId xmlns:p14="http://schemas.microsoft.com/office/powerpoint/2010/main" val="225252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B2DF-CE42-4689-A0CF-2DFA0DB77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2" y="2487168"/>
            <a:ext cx="8791575" cy="1077658"/>
          </a:xfrm>
        </p:spPr>
        <p:txBody>
          <a:bodyPr/>
          <a:lstStyle/>
          <a:p>
            <a:r>
              <a:rPr lang="sr-Latn-RS"/>
              <a:t>Operativni sistemi</a:t>
            </a:r>
          </a:p>
        </p:txBody>
      </p:sp>
    </p:spTree>
    <p:extLst>
      <p:ext uri="{BB962C8B-B14F-4D97-AF65-F5344CB8AC3E}">
        <p14:creationId xmlns:p14="http://schemas.microsoft.com/office/powerpoint/2010/main" val="97164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94FC-B911-4DEC-9262-AB721F0A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operativni sistemi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5364-9869-4EDC-B667-0D650B93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/>
              <a:t>Op</a:t>
            </a:r>
            <a:r>
              <a:rPr lang="en-US"/>
              <a:t>erativni </a:t>
            </a:r>
            <a:r>
              <a:rPr lang="sr-Cyrl-CS"/>
              <a:t>sistem je kompleksan programski sistem sastavljen od skupa programa koji treba da obezbede lako i efikasno korišćenje računara</a:t>
            </a:r>
            <a:r>
              <a:rPr lang="hu-HU"/>
              <a:t>.</a:t>
            </a:r>
          </a:p>
          <a:p>
            <a:r>
              <a:rPr lang="sr-Latn-RS"/>
              <a:t>Operativni sistem je sloj softvera koji posreduje između hardvera i aplikativnog softvera, upravlja svim resursima računara i stavlja ih na raspolaganje korisničkim programima.</a:t>
            </a:r>
            <a:endParaRPr lang="hu-HU"/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077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94FC-B911-4DEC-9262-AB721F0A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operativni sistemi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5364-9869-4EDC-B667-0D650B930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11680"/>
            <a:ext cx="9905999" cy="4133087"/>
          </a:xfrm>
        </p:spPr>
        <p:txBody>
          <a:bodyPr>
            <a:normAutofit fontScale="92500" lnSpcReduction="10000"/>
          </a:bodyPr>
          <a:lstStyle/>
          <a:p>
            <a:r>
              <a:rPr lang="en-US" b="1"/>
              <a:t>Osnovne funkcije OS su: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en-US"/>
              <a:t>upravljanje perifernim jedinicama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en-US"/>
              <a:t>upravljanje memorijom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en-US"/>
              <a:t>upravljanje procesorom kompjuterskog </a:t>
            </a:r>
            <a:r>
              <a:rPr lang="sr-Latn-RS"/>
              <a:t>s</a:t>
            </a:r>
            <a:r>
              <a:rPr lang="en-US"/>
              <a:t>istema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en-US"/>
              <a:t>upravljanje podacima i programima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en-US"/>
              <a:t>testiranje sistema (uključujući i otkrivanje i otklanjanje grešaka)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en-US"/>
              <a:t>komunikacija korisnika sa računarskim sistemom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en-US"/>
              <a:t>efikasno i pouzdano korišćenje računarskog sist</a:t>
            </a:r>
            <a:r>
              <a:rPr lang="en-US" i="1"/>
              <a:t>ema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388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94FC-B911-4DEC-9262-AB721F0A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struktura operativnog sistemA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5364-9869-4EDC-B667-0D650B930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11680"/>
            <a:ext cx="9905999" cy="4133087"/>
          </a:xfrm>
        </p:spPr>
        <p:txBody>
          <a:bodyPr>
            <a:normAutofit/>
          </a:bodyPr>
          <a:lstStyle/>
          <a:p>
            <a:r>
              <a:rPr lang="sr-Latn-RS" b="1"/>
              <a:t>Svaki OS se sastoji od sledećih osnovnih delova</a:t>
            </a:r>
            <a:r>
              <a:rPr lang="en-US" b="1"/>
              <a:t>:</a:t>
            </a:r>
            <a:endParaRPr lang="sr-Latn-RS"/>
          </a:p>
          <a:p>
            <a:pPr marL="457200" indent="-457200">
              <a:buFont typeface="+mj-lt"/>
              <a:buAutoNum type="arabicPeriod"/>
            </a:pPr>
            <a:r>
              <a:rPr lang="sr-Latn-RS"/>
              <a:t>Jezgro (</a:t>
            </a:r>
            <a:r>
              <a:rPr lang="sr-Latn-RS" i="1"/>
              <a:t>kernel</a:t>
            </a:r>
            <a:r>
              <a:rPr lang="sr-Latn-RS"/>
              <a:t>) – najveći i najznačajniji deo OS-a. Predstavlja skup programa koji obezbeđuju upravljanje osnovnim resursima računara (procesorom, memorijom, U/I uređajima, podacima).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/>
              <a:t>Školjka (</a:t>
            </a:r>
            <a:r>
              <a:rPr lang="sr-Latn-RS" i="1"/>
              <a:t>shell</a:t>
            </a:r>
            <a:r>
              <a:rPr lang="sr-Latn-RS"/>
              <a:t>) – predstavlja korisnički interfejs (</a:t>
            </a:r>
            <a:r>
              <a:rPr lang="sr-Latn-RS" i="1"/>
              <a:t>user interface, UI</a:t>
            </a:r>
            <a:r>
              <a:rPr lang="sr-Latn-RS"/>
              <a:t>). Interpretira ulazne komande korisnika (programa) i aktivira odgovarajuće sistemske programe jezgra OS-a.</a:t>
            </a:r>
          </a:p>
        </p:txBody>
      </p:sp>
    </p:spTree>
    <p:extLst>
      <p:ext uri="{BB962C8B-B14F-4D97-AF65-F5344CB8AC3E}">
        <p14:creationId xmlns:p14="http://schemas.microsoft.com/office/powerpoint/2010/main" val="387657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9B1E-3032-46CC-B2F6-69AB2562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klasifikacija operativnih sistema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AD4B-2143-4D93-BDE8-7252354CB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/>
              <a:t>I. </a:t>
            </a:r>
            <a:r>
              <a:rPr lang="sr-Latn-CS" b="1" i="1"/>
              <a:t>Prema </a:t>
            </a:r>
            <a:r>
              <a:rPr lang="sr-Cyrl-CS" b="1" i="1"/>
              <a:t>broja programa koji mogu istovremeno da budu u memoriji</a:t>
            </a:r>
            <a:r>
              <a:rPr lang="hu-HU"/>
              <a:t>:</a:t>
            </a:r>
            <a:endParaRPr lang="sr-Latn-RS"/>
          </a:p>
          <a:p>
            <a:pPr lvl="1"/>
            <a:r>
              <a:rPr lang="sr-Cyrl-CS" b="1"/>
              <a:t>Monoprogramski</a:t>
            </a:r>
            <a:r>
              <a:rPr lang="hu-HU"/>
              <a:t> (</a:t>
            </a:r>
            <a:r>
              <a:rPr lang="hu-HU" i="1"/>
              <a:t>mono-programming</a:t>
            </a:r>
            <a:r>
              <a:rPr lang="hu-HU"/>
              <a:t>): </a:t>
            </a:r>
            <a:r>
              <a:rPr lang="sr-Cyrl-CS"/>
              <a:t>ovaj op</a:t>
            </a:r>
            <a:r>
              <a:rPr lang="sr-Latn-CS"/>
              <a:t>erativni </a:t>
            </a:r>
            <a:r>
              <a:rPr lang="sr-Cyrl-CS"/>
              <a:t>sistem omogućava da računar drži u memoriji i izvršava samo jedan program</a:t>
            </a:r>
            <a:r>
              <a:rPr lang="hu-HU"/>
              <a:t>.</a:t>
            </a:r>
            <a:endParaRPr lang="sr-Latn-RS"/>
          </a:p>
          <a:p>
            <a:pPr lvl="1"/>
            <a:r>
              <a:rPr lang="sr-Cyrl-CS" b="1"/>
              <a:t>Multiprogramski</a:t>
            </a:r>
            <a:r>
              <a:rPr lang="hu-HU"/>
              <a:t> (</a:t>
            </a:r>
            <a:r>
              <a:rPr lang="hu-HU" i="1"/>
              <a:t>multi-programming</a:t>
            </a:r>
            <a:r>
              <a:rPr lang="hu-HU"/>
              <a:t>): </a:t>
            </a:r>
            <a:r>
              <a:rPr lang="sr-Cyrl-CS"/>
              <a:t>ovaj op</a:t>
            </a:r>
            <a:r>
              <a:rPr lang="sr-Latn-CS"/>
              <a:t>erativni </a:t>
            </a:r>
            <a:r>
              <a:rPr lang="sr-Cyrl-CS"/>
              <a:t>sistem omogućava da se u centralnoj memoriji računara nalazi istovremeno više programa, od kojih u svakom trenutku može da radi samo jedan</a:t>
            </a:r>
            <a:r>
              <a:rPr lang="hu-HU"/>
              <a:t>.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0114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496</TotalTime>
  <Words>2151</Words>
  <Application>Microsoft Office PowerPoint</Application>
  <PresentationFormat>Widescreen</PresentationFormat>
  <Paragraphs>277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Times New Roman</vt:lpstr>
      <vt:lpstr>Trebuchet MS</vt:lpstr>
      <vt:lpstr>Tw Cen MT</vt:lpstr>
      <vt:lpstr>Circuit</vt:lpstr>
      <vt:lpstr>Programska podrška računara</vt:lpstr>
      <vt:lpstr>Računarski sistem</vt:lpstr>
      <vt:lpstr>Veza softvera sa hardverom</vt:lpstr>
      <vt:lpstr>podela softvera</vt:lpstr>
      <vt:lpstr>Operativni sistemi</vt:lpstr>
      <vt:lpstr>operativni sistemi</vt:lpstr>
      <vt:lpstr>operativni sistemi</vt:lpstr>
      <vt:lpstr>struktura operativnog sistemA</vt:lpstr>
      <vt:lpstr>klasifikacija operativnih sistema</vt:lpstr>
      <vt:lpstr>klasifikacija operativnih sistema</vt:lpstr>
      <vt:lpstr>klasifikacija operativnih sistema</vt:lpstr>
      <vt:lpstr>PowerPoint Presentation</vt:lpstr>
      <vt:lpstr>Microsoft Windows</vt:lpstr>
      <vt:lpstr>Linux</vt:lpstr>
      <vt:lpstr>Mac OS</vt:lpstr>
      <vt:lpstr>OS za mobilne platforme</vt:lpstr>
      <vt:lpstr>klasifikacija operativnih sistema</vt:lpstr>
      <vt:lpstr>Organizacija skladištenja podataka</vt:lpstr>
      <vt:lpstr>Organizacija skladištenja podataka</vt:lpstr>
      <vt:lpstr>Pojam datoteke</vt:lpstr>
      <vt:lpstr>Sistemski softveri</vt:lpstr>
      <vt:lpstr>Sistemski softveri</vt:lpstr>
      <vt:lpstr>ProgramSKi jezici</vt:lpstr>
      <vt:lpstr>Programski jezici</vt:lpstr>
      <vt:lpstr>Veznici (drajveri)</vt:lpstr>
      <vt:lpstr>Uslužni programi</vt:lpstr>
      <vt:lpstr>BIOS</vt:lpstr>
      <vt:lpstr>BIOS</vt:lpstr>
      <vt:lpstr>BIOS korisnički interfejs</vt:lpstr>
      <vt:lpstr>Zlonamerni programi</vt:lpstr>
      <vt:lpstr>Zaštita računara</vt:lpstr>
      <vt:lpstr>Aplikativni softveri</vt:lpstr>
      <vt:lpstr>Aplikativni softver</vt:lpstr>
      <vt:lpstr>Programi za pristup internetu</vt:lpstr>
      <vt:lpstr>Programi za rad sa elektronskom poštom</vt:lpstr>
      <vt:lpstr>Programi za kancelarijsko poslovanje</vt:lpstr>
      <vt:lpstr>Programi za kancelarijsko poslovanje</vt:lpstr>
      <vt:lpstr>Programi za kancelarijsko poslovanje</vt:lpstr>
      <vt:lpstr>Programi za kancelarijsko poslovanje</vt:lpstr>
      <vt:lpstr>Programi za rad sa slikom, zvukom, video zapisom</vt:lpstr>
      <vt:lpstr>Grafički softver</vt:lpstr>
      <vt:lpstr>Audio/Video obrada</vt:lpstr>
      <vt:lpstr>Programi za proračune u nauci i tehnici</vt:lpstr>
      <vt:lpstr>Obrazovni Softver</vt:lpstr>
      <vt:lpstr>Zaštita intelektualne svojine i Distribucija Softvera</vt:lpstr>
      <vt:lpstr>Program kao proizvod</vt:lpstr>
      <vt:lpstr>Intelektualna svojina</vt:lpstr>
      <vt:lpstr>Intelektualna svojina</vt:lpstr>
      <vt:lpstr>Intelektualna svojina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Programska podrška računara</dc:title>
  <dc:creator>Đurković</dc:creator>
  <cp:lastModifiedBy>Đurković</cp:lastModifiedBy>
  <cp:revision>59</cp:revision>
  <dcterms:created xsi:type="dcterms:W3CDTF">2017-11-05T21:04:39Z</dcterms:created>
  <dcterms:modified xsi:type="dcterms:W3CDTF">2017-11-13T22:49:55Z</dcterms:modified>
</cp:coreProperties>
</file>