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9"/>
  </p:notesMasterIdLst>
  <p:handoutMasterIdLst>
    <p:handoutMasterId r:id="rId50"/>
  </p:handoutMasterIdLst>
  <p:sldIdLst>
    <p:sldId id="258" r:id="rId3"/>
    <p:sldId id="260" r:id="rId4"/>
    <p:sldId id="272" r:id="rId5"/>
    <p:sldId id="270" r:id="rId6"/>
    <p:sldId id="275" r:id="rId7"/>
    <p:sldId id="271" r:id="rId8"/>
    <p:sldId id="314" r:id="rId9"/>
    <p:sldId id="273" r:id="rId10"/>
    <p:sldId id="274" r:id="rId11"/>
    <p:sldId id="261" r:id="rId12"/>
    <p:sldId id="268" r:id="rId13"/>
    <p:sldId id="269" r:id="rId14"/>
    <p:sldId id="276" r:id="rId15"/>
    <p:sldId id="277" r:id="rId16"/>
    <p:sldId id="280" r:id="rId17"/>
    <p:sldId id="279" r:id="rId18"/>
    <p:sldId id="282" r:id="rId19"/>
    <p:sldId id="283" r:id="rId20"/>
    <p:sldId id="285" r:id="rId21"/>
    <p:sldId id="281" r:id="rId22"/>
    <p:sldId id="287" r:id="rId23"/>
    <p:sldId id="288" r:id="rId24"/>
    <p:sldId id="289" r:id="rId25"/>
    <p:sldId id="291" r:id="rId26"/>
    <p:sldId id="292" r:id="rId27"/>
    <p:sldId id="290" r:id="rId28"/>
    <p:sldId id="295" r:id="rId29"/>
    <p:sldId id="296" r:id="rId30"/>
    <p:sldId id="297" r:id="rId31"/>
    <p:sldId id="293" r:id="rId32"/>
    <p:sldId id="294" r:id="rId33"/>
    <p:sldId id="298" r:id="rId34"/>
    <p:sldId id="299" r:id="rId35"/>
    <p:sldId id="300" r:id="rId36"/>
    <p:sldId id="301" r:id="rId37"/>
    <p:sldId id="302" r:id="rId38"/>
    <p:sldId id="308" r:id="rId39"/>
    <p:sldId id="304" r:id="rId40"/>
    <p:sldId id="305" r:id="rId41"/>
    <p:sldId id="306" r:id="rId42"/>
    <p:sldId id="307" r:id="rId43"/>
    <p:sldId id="303" r:id="rId44"/>
    <p:sldId id="309" r:id="rId45"/>
    <p:sldId id="310" r:id="rId46"/>
    <p:sldId id="311" r:id="rId47"/>
    <p:sldId id="312" r:id="rId48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99" d="100"/>
          <a:sy n="99" d="100"/>
        </p:scale>
        <p:origin x="78" y="17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en-US"/>
              <a:pPr/>
              <a:t>11/23/2022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en-US"/>
              <a:pPr/>
              <a:t>11/23/2022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301433" y="1371600"/>
            <a:ext cx="76045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2301433" y="4462272"/>
            <a:ext cx="76045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2579849" y="1943842"/>
            <a:ext cx="6906300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9849" y="4538660"/>
            <a:ext cx="6906300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11/23/2022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11/23/2022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7287" y="462249"/>
            <a:ext cx="7875634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7287" y="6356351"/>
            <a:ext cx="1602207" cy="365125"/>
          </a:xfrm>
        </p:spPr>
        <p:txBody>
          <a:bodyPr/>
          <a:lstStyle/>
          <a:p>
            <a:fld id="{2CCFE9AC-F15C-4FA0-A6F1-298829FA691D}" type="datetimeFigureOut">
              <a:rPr lang="en-US"/>
              <a:pPr/>
              <a:t>11/23/2022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5679" y="6356351"/>
            <a:ext cx="4621326" cy="365125"/>
          </a:xfrm>
        </p:spPr>
        <p:txBody>
          <a:bodyPr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5469858" y="2872118"/>
            <a:ext cx="6857433" cy="11143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6074545" y="3381275"/>
            <a:ext cx="6858000" cy="965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41408" y="462249"/>
            <a:ext cx="1113845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191" y="6356351"/>
            <a:ext cx="1599730" cy="365125"/>
          </a:xfrm>
        </p:spPr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11/23/2022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5499" y="-20637"/>
            <a:ext cx="59436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845499" y="4462272"/>
            <a:ext cx="59436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3118387" y="658347"/>
            <a:ext cx="5360440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8387" y="4589464"/>
            <a:ext cx="5360440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11/23/2022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0130" y="2194560"/>
            <a:ext cx="3647885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487" y="2194560"/>
            <a:ext cx="3650907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11/23/2022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130" y="1828457"/>
            <a:ext cx="3647885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" y="2743195"/>
            <a:ext cx="3647885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5509" y="1828457"/>
            <a:ext cx="3647885" cy="8306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5509" y="2743195"/>
            <a:ext cx="3647885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11/23/2022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11/23/2022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11/23/2022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103" y="2465294"/>
            <a:ext cx="4379290" cy="439270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02" y="2465295"/>
            <a:ext cx="3115835" cy="3711669"/>
          </a:xfrm>
        </p:spPr>
        <p:txBody>
          <a:bodyPr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11/23/2022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4103" y="1828456"/>
            <a:ext cx="4379290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03" y="2465294"/>
            <a:ext cx="3115835" cy="3711669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en-US"/>
              <a:pPr/>
              <a:t>11/23/2022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990352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1"/>
            <a:ext cx="9903524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040130" y="466344"/>
            <a:ext cx="782326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130" y="2190749"/>
            <a:ext cx="782326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0130" y="6356351"/>
            <a:ext cx="1602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en-US"/>
              <a:pPr/>
              <a:t>11/23/2022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2337" y="6356351"/>
            <a:ext cx="4621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3664" y="6356351"/>
            <a:ext cx="15997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66BE7-899D-4075-917F-DBDE33B6B69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err="1"/>
              <a:t>Uvod</a:t>
            </a:r>
            <a:r>
              <a:rPr lang="en-US" sz="8000" dirty="0"/>
              <a:t> u </a:t>
            </a:r>
            <a:r>
              <a:rPr lang="en-US" sz="8000" dirty="0" err="1"/>
              <a:t>baze</a:t>
            </a:r>
            <a:r>
              <a:rPr lang="en-US" sz="8000" dirty="0"/>
              <a:t> </a:t>
            </a:r>
            <a:r>
              <a:rPr lang="en-US" sz="8000" dirty="0" err="1"/>
              <a:t>podataka</a:t>
            </a:r>
            <a:endParaRPr lang="en-US" sz="8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87599" y="4661675"/>
            <a:ext cx="7399867" cy="678800"/>
          </a:xfrm>
        </p:spPr>
        <p:txBody>
          <a:bodyPr>
            <a:noAutofit/>
          </a:bodyPr>
          <a:lstStyle/>
          <a:p>
            <a:r>
              <a:rPr lang="sr-Latn-RS" sz="2800" dirty="0"/>
              <a:t>Mitrovačka </a:t>
            </a:r>
            <a:r>
              <a:rPr lang="en-US" sz="2800" dirty="0"/>
              <a:t>g</a:t>
            </a:r>
            <a:r>
              <a:rPr lang="sr-Latn-RS" sz="2800" dirty="0"/>
              <a:t>imnazija – Računarstvo i Informatika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Modeli</a:t>
            </a:r>
            <a:r>
              <a:rPr lang="en-US" dirty="0"/>
              <a:t> BP, </a:t>
            </a:r>
            <a:r>
              <a:rPr lang="en-US" dirty="0" err="1"/>
              <a:t>relacione</a:t>
            </a:r>
            <a:r>
              <a:rPr lang="en-US" dirty="0"/>
              <a:t> BP,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pojmovi</a:t>
            </a:r>
            <a:r>
              <a:rPr lang="en-US" dirty="0"/>
              <a:t> </a:t>
            </a:r>
            <a:r>
              <a:rPr lang="en-US" dirty="0" err="1"/>
              <a:t>relacionih</a:t>
            </a:r>
            <a:r>
              <a:rPr lang="en-US" dirty="0"/>
              <a:t> BP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err="1"/>
              <a:t>Vrste</a:t>
            </a:r>
            <a:r>
              <a:rPr lang="en-US" sz="4400" dirty="0"/>
              <a:t> </a:t>
            </a:r>
            <a:r>
              <a:rPr lang="en-US" sz="4400" dirty="0" err="1"/>
              <a:t>modela</a:t>
            </a:r>
            <a:r>
              <a:rPr lang="en-US" sz="4400" dirty="0"/>
              <a:t> </a:t>
            </a:r>
            <a:r>
              <a:rPr lang="en-US" sz="4400" dirty="0" err="1"/>
              <a:t>baza</a:t>
            </a:r>
            <a:r>
              <a:rPr lang="en-US" sz="4400" dirty="0"/>
              <a:t> </a:t>
            </a:r>
            <a:r>
              <a:rPr lang="en-US" sz="4400" dirty="0" err="1"/>
              <a:t>podataka</a:t>
            </a:r>
            <a:endParaRPr lang="en-US" sz="4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02" y="2465295"/>
            <a:ext cx="6536531" cy="37116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err="1"/>
              <a:t>Hijerarhijski</a:t>
            </a:r>
            <a:endParaRPr lang="en-US" sz="3600" dirty="0"/>
          </a:p>
          <a:p>
            <a:pPr>
              <a:buFont typeface="Wingdings" pitchFamily="2" charset="2"/>
              <a:buChar char="§"/>
            </a:pPr>
            <a:r>
              <a:rPr lang="en-US" sz="3600" dirty="0" err="1"/>
              <a:t>Mre</a:t>
            </a:r>
            <a:r>
              <a:rPr lang="sr-Latn-RS" sz="3600" dirty="0"/>
              <a:t>žni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Relacioni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Objektni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5743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H</a:t>
            </a:r>
            <a:r>
              <a:rPr lang="en-US" sz="4000" dirty="0" err="1"/>
              <a:t>i</a:t>
            </a:r>
            <a:r>
              <a:rPr lang="sr-Latn-RS" sz="4000" dirty="0"/>
              <a:t>jerarhijski model baze podataka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0201" y="2429932"/>
            <a:ext cx="4258732" cy="376766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sr-Latn-CS" sz="2800" dirty="0"/>
              <a:t>60-tih g. 20 v – IBM</a:t>
            </a:r>
          </a:p>
          <a:p>
            <a:pPr>
              <a:buFont typeface="Wingdings" pitchFamily="2" charset="2"/>
              <a:buChar char="§"/>
            </a:pPr>
            <a:r>
              <a:rPr lang="sr-Latn-CS" sz="2800" dirty="0">
                <a:solidFill>
                  <a:srgbClr val="FF0000"/>
                </a:solidFill>
              </a:rPr>
              <a:t>struktura stabla</a:t>
            </a:r>
          </a:p>
          <a:p>
            <a:pPr>
              <a:buFont typeface="Wingdings" pitchFamily="2" charset="2"/>
              <a:buChar char="§"/>
            </a:pPr>
            <a:r>
              <a:rPr lang="sr-Latn-CS" sz="2800" dirty="0"/>
              <a:t>svaki </a:t>
            </a:r>
            <a:r>
              <a:rPr lang="sr-Latn-CS" sz="2800" dirty="0">
                <a:solidFill>
                  <a:srgbClr val="FF0000"/>
                </a:solidFill>
              </a:rPr>
              <a:t>čvor</a:t>
            </a:r>
            <a:r>
              <a:rPr lang="sr-Latn-CS" sz="2800" dirty="0"/>
              <a:t> roditelj može da ima više čvorova-dece; svaki čvor-dete ima samo jednog čvor-roditelja</a:t>
            </a:r>
          </a:p>
          <a:p>
            <a:endParaRPr lang="en-US" sz="2400" dirty="0"/>
          </a:p>
        </p:txBody>
      </p:sp>
      <p:pic>
        <p:nvPicPr>
          <p:cNvPr id="5" name="Picture 5" descr="320px-Hierarchical_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3182938"/>
            <a:ext cx="4056062" cy="2319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Mrežni model baza podataka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067" y="2421468"/>
            <a:ext cx="3420371" cy="37554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sr-Latn-CS" sz="2800" dirty="0">
                <a:solidFill>
                  <a:srgbClr val="FF0000"/>
                </a:solidFill>
              </a:rPr>
              <a:t>70-tih g. 20v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sr-Latn-CS" sz="2800" dirty="0"/>
              <a:t>struktura grafikona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sr-Latn-CS" sz="2400" dirty="0"/>
              <a:t>čvorovi – objekti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sr-Latn-CS" sz="2400" dirty="0"/>
              <a:t>grane – veze među objektima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sr-Latn-CS" sz="2800" dirty="0"/>
              <a:t>Višestruko nasleđivanje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sr-Latn-CS" sz="2800" dirty="0"/>
              <a:t>Prirodnije modeliranje nego kod hijerarhijskog modela</a:t>
            </a:r>
          </a:p>
          <a:p>
            <a:endParaRPr lang="en-US" dirty="0"/>
          </a:p>
        </p:txBody>
      </p:sp>
      <p:pic>
        <p:nvPicPr>
          <p:cNvPr id="5" name="Picture 6" descr="320px-Network_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396" y="2493963"/>
            <a:ext cx="4176712" cy="330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Relacioni model baza podataka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2048934"/>
            <a:ext cx="7814734" cy="41280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sr-Latn-CS" sz="3200" dirty="0">
                <a:solidFill>
                  <a:srgbClr val="FF0000"/>
                </a:solidFill>
              </a:rPr>
              <a:t>Pojava 70-tih, korišćenje 80-tih g.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sr-Latn-CS" sz="3200" dirty="0"/>
              <a:t>zasniva se na relacionoj algebri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sr-Latn-CS" sz="3200" dirty="0"/>
              <a:t>uvođenje jasne granice između logičkih i fizičkih aspekata BP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sr-Latn-CS" sz="3200" dirty="0">
                <a:solidFill>
                  <a:srgbClr val="FF0000"/>
                </a:solidFill>
              </a:rPr>
              <a:t>strukturna jednostavnost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sr-Latn-CS" sz="3200" dirty="0"/>
              <a:t>deklarativan jezik za definisanje i korišćenje BP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Relacioni model baza podataka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0467" y="2235200"/>
            <a:ext cx="4842933" cy="408093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err="1"/>
              <a:t>Sve</a:t>
            </a:r>
            <a:r>
              <a:rPr lang="en-US" sz="2800" dirty="0"/>
              <a:t> se </a:t>
            </a:r>
            <a:r>
              <a:rPr lang="en-US" sz="2800" dirty="0" err="1"/>
              <a:t>predstavlja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FF0000"/>
                </a:solidFill>
              </a:rPr>
              <a:t>tabelama</a:t>
            </a:r>
            <a:r>
              <a:rPr lang="en-US" sz="2800" dirty="0"/>
              <a:t> (</a:t>
            </a:r>
            <a:r>
              <a:rPr lang="en-US" sz="2800" dirty="0" err="1"/>
              <a:t>relacijama</a:t>
            </a:r>
            <a:r>
              <a:rPr lang="en-US" sz="2800" dirty="0"/>
              <a:t>) – </a:t>
            </a:r>
            <a:r>
              <a:rPr lang="en-US" sz="2800" dirty="0" err="1"/>
              <a:t>tipovi</a:t>
            </a:r>
            <a:r>
              <a:rPr lang="en-US" sz="2800" dirty="0"/>
              <a:t> </a:t>
            </a:r>
            <a:r>
              <a:rPr lang="en-US" sz="2800" dirty="0" err="1"/>
              <a:t>objekata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veze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err="1">
                <a:solidFill>
                  <a:srgbClr val="FF0000"/>
                </a:solidFill>
              </a:rPr>
              <a:t>Kolone</a:t>
            </a:r>
            <a:r>
              <a:rPr lang="en-US" sz="2800" dirty="0"/>
              <a:t> </a:t>
            </a:r>
            <a:r>
              <a:rPr lang="sr-Latn-CS" sz="2800" dirty="0"/>
              <a:t>– atributi objekta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sr-Latn-CS" sz="2800" dirty="0">
                <a:solidFill>
                  <a:srgbClr val="FF0000"/>
                </a:solidFill>
              </a:rPr>
              <a:t>Vrste</a:t>
            </a:r>
            <a:r>
              <a:rPr lang="sr-Latn-CS" sz="2800" dirty="0"/>
              <a:t> – pojavljivanje objekta, tj veza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sr-Latn-CS" sz="2800" dirty="0"/>
              <a:t>Redosled kolona i redova ne utiče na informacioni sadržaj tabele</a:t>
            </a:r>
          </a:p>
        </p:txBody>
      </p:sp>
      <p:pic>
        <p:nvPicPr>
          <p:cNvPr id="5" name="Picture 8" descr="280px-Relational_Model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1801" y="2302934"/>
            <a:ext cx="3890963" cy="3862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dirty="0"/>
              <a:t>Objektni model baza podataka – Objektno orijentisan podatak (OOP)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Latn-CS" sz="2800" dirty="0"/>
              <a:t>80-tih g – ideje; 90-tih u upotrebi</a:t>
            </a:r>
          </a:p>
          <a:p>
            <a:pPr>
              <a:buFont typeface="Wingdings" pitchFamily="2" charset="2"/>
              <a:buChar char="§"/>
            </a:pPr>
            <a:r>
              <a:rPr lang="sr-Latn-CS" sz="3000" dirty="0"/>
              <a:t>podaci se opisuju kroz </a:t>
            </a:r>
            <a:r>
              <a:rPr lang="sr-Latn-CS" sz="3000" dirty="0">
                <a:solidFill>
                  <a:srgbClr val="FF0000"/>
                </a:solidFill>
              </a:rPr>
              <a:t>objekte</a:t>
            </a:r>
          </a:p>
          <a:p>
            <a:pPr>
              <a:buFont typeface="Wingdings" pitchFamily="2" charset="2"/>
              <a:buChar char="§"/>
            </a:pPr>
            <a:r>
              <a:rPr lang="sr-Latn-CS" sz="3000" dirty="0"/>
              <a:t>u objektu se definiše </a:t>
            </a:r>
            <a:r>
              <a:rPr lang="sr-Latn-CS" sz="3000" dirty="0">
                <a:solidFill>
                  <a:srgbClr val="FF0000"/>
                </a:solidFill>
              </a:rPr>
              <a:t>njegovo ponašanje</a:t>
            </a:r>
            <a:endParaRPr lang="en-US" sz="3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Picture 6" descr="320px-Object-Oriented_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4" y="2700867"/>
            <a:ext cx="4198937" cy="3109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41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Osnovni</a:t>
            </a:r>
            <a:r>
              <a:rPr lang="en-US" sz="3600" dirty="0"/>
              <a:t> </a:t>
            </a:r>
            <a:r>
              <a:rPr lang="en-US" sz="3600" dirty="0" err="1"/>
              <a:t>pojmovi</a:t>
            </a:r>
            <a:r>
              <a:rPr lang="en-US" sz="3600" dirty="0"/>
              <a:t> </a:t>
            </a:r>
            <a:r>
              <a:rPr lang="en-US" sz="3600" dirty="0" err="1"/>
              <a:t>relacionih</a:t>
            </a:r>
            <a:r>
              <a:rPr lang="en-US" sz="3600" dirty="0"/>
              <a:t> </a:t>
            </a:r>
            <a:r>
              <a:rPr lang="en-US" sz="3600" dirty="0" err="1"/>
              <a:t>baza</a:t>
            </a:r>
            <a:r>
              <a:rPr lang="en-US" sz="3600" dirty="0"/>
              <a:t> </a:t>
            </a:r>
            <a:r>
              <a:rPr lang="en-US" sz="3600" dirty="0" err="1"/>
              <a:t>podataka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802" y="1991161"/>
            <a:ext cx="9110397" cy="45027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err="1"/>
              <a:t>Jedna</a:t>
            </a:r>
            <a:r>
              <a:rPr lang="en-US" sz="2800" dirty="0"/>
              <a:t> </a:t>
            </a:r>
            <a:r>
              <a:rPr lang="en-US" sz="2800" dirty="0" err="1"/>
              <a:t>ili</a:t>
            </a:r>
            <a:r>
              <a:rPr lang="en-US" sz="2800" dirty="0"/>
              <a:t> vi</a:t>
            </a:r>
            <a:r>
              <a:rPr lang="sr-Latn-RS" sz="2800" dirty="0"/>
              <a:t>še </a:t>
            </a:r>
            <a:r>
              <a:rPr lang="sr-Latn-RS" sz="2800" dirty="0">
                <a:solidFill>
                  <a:srgbClr val="FF0000"/>
                </a:solidFill>
              </a:rPr>
              <a:t>tabela</a:t>
            </a:r>
          </a:p>
          <a:p>
            <a:pPr>
              <a:buFont typeface="Wingdings" pitchFamily="2" charset="2"/>
              <a:buChar char="q"/>
            </a:pPr>
            <a:r>
              <a:rPr lang="sr-Latn-RS" sz="2800" dirty="0"/>
              <a:t>Tabela</a:t>
            </a:r>
            <a:r>
              <a:rPr lang="ru-RU" sz="2800" dirty="0"/>
              <a:t> је </a:t>
            </a: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sr-Latn-RS" sz="2800" dirty="0">
                <a:solidFill>
                  <a:srgbClr val="FF0000"/>
                </a:solidFill>
              </a:rPr>
              <a:t>snovna jedinica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sr-Latn-RS" sz="2800" dirty="0"/>
              <a:t>za</a:t>
            </a:r>
            <a:r>
              <a:rPr lang="ru-RU" sz="2800" dirty="0"/>
              <a:t> о</a:t>
            </a:r>
            <a:r>
              <a:rPr lang="sr-Latn-RS" sz="2800" dirty="0"/>
              <a:t>rganizovano čuvanje podataka u relacionoj bazi podataka 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/>
              <a:t>U</a:t>
            </a:r>
            <a:r>
              <a:rPr lang="sr-Latn-RS" sz="2800" dirty="0"/>
              <a:t>pisuju podaci o </a:t>
            </a:r>
            <a:r>
              <a:rPr lang="sr-Latn-RS" sz="2800" dirty="0">
                <a:solidFill>
                  <a:srgbClr val="FF0000"/>
                </a:solidFill>
              </a:rPr>
              <a:t>subjektima</a:t>
            </a:r>
            <a:r>
              <a:rPr lang="ru-RU" sz="2800" dirty="0"/>
              <a:t> </a:t>
            </a:r>
            <a:r>
              <a:rPr lang="sr-Latn-RS" sz="2800" dirty="0"/>
              <a:t>ili</a:t>
            </a:r>
            <a:r>
              <a:rPr lang="ru-RU" sz="2800" dirty="0"/>
              <a:t> </a:t>
            </a:r>
            <a:r>
              <a:rPr lang="sr-Latn-RS" sz="2800" dirty="0">
                <a:solidFill>
                  <a:srgbClr val="FF0000"/>
                </a:solidFill>
              </a:rPr>
              <a:t>objektima</a:t>
            </a:r>
            <a:r>
              <a:rPr lang="ru-RU" sz="2800" dirty="0"/>
              <a:t> </a:t>
            </a:r>
            <a:r>
              <a:rPr lang="sr-Latn-RS" sz="2800" dirty="0"/>
              <a:t>koji</a:t>
            </a:r>
            <a:r>
              <a:rPr lang="ru-RU" sz="2800" dirty="0"/>
              <a:t> </a:t>
            </a:r>
            <a:r>
              <a:rPr lang="sr-Latn-RS" sz="2800" dirty="0"/>
              <a:t>imaju slična svojstva kojima se opisuju</a:t>
            </a:r>
            <a:endParaRPr lang="sr-Latn-RS" sz="28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rgbClr val="FF0000"/>
                </a:solidFill>
              </a:rPr>
              <a:t>О</a:t>
            </a:r>
            <a:r>
              <a:rPr lang="sr-Latn-RS" sz="2800" dirty="0">
                <a:solidFill>
                  <a:srgbClr val="FF0000"/>
                </a:solidFill>
              </a:rPr>
              <a:t>pis</a:t>
            </a:r>
            <a:r>
              <a:rPr lang="ru-RU" sz="2800" dirty="0"/>
              <a:t> с</a:t>
            </a:r>
            <a:r>
              <a:rPr lang="sr-Latn-RS" sz="2800" dirty="0"/>
              <a:t>subjekta ili objekta se vrši navođenjem odgovarajućih svojstava/atributa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Osnovni</a:t>
            </a:r>
            <a:r>
              <a:rPr lang="en-US" sz="3600" dirty="0"/>
              <a:t> </a:t>
            </a:r>
            <a:r>
              <a:rPr lang="en-US" sz="3600" dirty="0" err="1"/>
              <a:t>pojmovi</a:t>
            </a:r>
            <a:r>
              <a:rPr lang="en-US" sz="3600" dirty="0"/>
              <a:t> </a:t>
            </a:r>
            <a:r>
              <a:rPr lang="en-US" sz="3600" dirty="0" err="1"/>
              <a:t>relacionih</a:t>
            </a:r>
            <a:r>
              <a:rPr lang="en-US" sz="3600" dirty="0"/>
              <a:t> </a:t>
            </a:r>
            <a:r>
              <a:rPr lang="en-US" sz="3600" dirty="0" err="1"/>
              <a:t>baza</a:t>
            </a:r>
            <a:r>
              <a:rPr lang="en-US" sz="3600" dirty="0"/>
              <a:t> </a:t>
            </a:r>
            <a:r>
              <a:rPr lang="en-US" sz="3600" dirty="0" err="1"/>
              <a:t>podataka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3802" y="1991161"/>
            <a:ext cx="7781131" cy="459590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2800" dirty="0"/>
              <a:t>Atributi se prikazuju u </a:t>
            </a:r>
            <a:r>
              <a:rPr lang="sr-Latn-RS" sz="2800" dirty="0">
                <a:solidFill>
                  <a:srgbClr val="FF0000"/>
                </a:solidFill>
              </a:rPr>
              <a:t>kolonama tabele</a:t>
            </a:r>
          </a:p>
          <a:p>
            <a:pPr>
              <a:buFont typeface="Wingdings" pitchFamily="2" charset="2"/>
              <a:buChar char="§"/>
            </a:pPr>
            <a:r>
              <a:rPr lang="sr-Latn-RS" sz="2800" dirty="0"/>
              <a:t>U bazama podataka ove kolone se nazivaju </a:t>
            </a:r>
            <a:r>
              <a:rPr lang="sr-Latn-RS" sz="2800" dirty="0">
                <a:solidFill>
                  <a:srgbClr val="FF0000"/>
                </a:solidFill>
              </a:rPr>
              <a:t>polja</a:t>
            </a:r>
            <a:r>
              <a:rPr lang="ru-RU" sz="2800" dirty="0"/>
              <a:t>. </a:t>
            </a:r>
            <a:r>
              <a:rPr lang="sr-Latn-RS" sz="2800" dirty="0">
                <a:solidFill>
                  <a:srgbClr val="FF0000"/>
                </a:solidFill>
              </a:rPr>
              <a:t>Polje</a:t>
            </a:r>
            <a:r>
              <a:rPr lang="ru-RU" sz="2800" dirty="0">
                <a:solidFill>
                  <a:srgbClr val="FF0000"/>
                </a:solidFill>
              </a:rPr>
              <a:t> (Field)</a:t>
            </a:r>
            <a:r>
              <a:rPr lang="ru-RU" sz="2800" dirty="0"/>
              <a:t> је </a:t>
            </a:r>
            <a:r>
              <a:rPr lang="sr-Latn-RS" sz="2800" dirty="0"/>
              <a:t>podatak kojim se opisuje određeno svojstvo/atribut subjekta ili objekta upisanih u tabeli podataka</a:t>
            </a:r>
          </a:p>
          <a:p>
            <a:pPr>
              <a:buFont typeface="Wingdings" pitchFamily="2" charset="2"/>
              <a:buChar char="§"/>
            </a:pPr>
            <a:r>
              <a:rPr lang="sr-Latn-RS" sz="2800" dirty="0"/>
              <a:t>Slog</a:t>
            </a:r>
            <a:r>
              <a:rPr lang="ru-RU" sz="2800" dirty="0"/>
              <a:t> (Record)</a:t>
            </a:r>
            <a:r>
              <a:rPr lang="sr-Latn-RS" sz="2800" dirty="0"/>
              <a:t> u tabeli baze podataka jeste jedan red u koji se pisuju svojstva/atributi jednog subjekta ili objekta</a:t>
            </a:r>
            <a:endParaRPr lang="en-US" sz="2800" dirty="0"/>
          </a:p>
        </p:txBody>
      </p:sp>
      <p:pic>
        <p:nvPicPr>
          <p:cNvPr id="1026" name="Picture 2" descr="C:\Users\Neo\AppData\Local\Temp\x10sct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290233"/>
            <a:ext cx="9054630" cy="29337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Osobine tabele u relacionom modelu BP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0868" y="1828801"/>
            <a:ext cx="944033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2700" dirty="0"/>
              <a:t>Svi slogovi (svaki red) imaju ista polja koja se u svakom slogu ponavljaju u istom redosledu</a:t>
            </a:r>
            <a:r>
              <a:rPr lang="sr-Cyrl-RS" sz="2700" dirty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sr-Latn-RS" sz="2700" dirty="0"/>
              <a:t>Polja (kolone) imaju svoj naziv (npr. ime, prezime, adresa i sl)</a:t>
            </a:r>
            <a:endParaRPr lang="ru-RU" sz="2700" dirty="0"/>
          </a:p>
          <a:p>
            <a:pPr>
              <a:buFont typeface="Wingdings" pitchFamily="2" charset="2"/>
              <a:buChar char="§"/>
            </a:pPr>
            <a:r>
              <a:rPr lang="sr-Latn-RS" sz="2700" dirty="0"/>
              <a:t>Podaci jednog polja (kolone) moraju biti istog tipa (numerički, tekstualni, datumski i sl)</a:t>
            </a:r>
          </a:p>
          <a:p>
            <a:pPr>
              <a:buFont typeface="Wingdings" pitchFamily="2" charset="2"/>
              <a:buChar char="§"/>
            </a:pPr>
            <a:r>
              <a:rPr lang="sr-Latn-RS" sz="2700" dirty="0"/>
              <a:t>Svaki red se razlikuje od ostalih redova. Ne mogu se u tabeli naći dva ili više reda koji imaju iste vrednosti za svaki atribut. Ovo je suština relacionog modela BP</a:t>
            </a:r>
          </a:p>
          <a:p>
            <a:pPr>
              <a:buFont typeface="Wingdings" pitchFamily="2" charset="2"/>
              <a:buChar char="§"/>
            </a:pPr>
            <a:r>
              <a:rPr lang="sr-Latn-RS" sz="2700" dirty="0"/>
              <a:t>Redosled redova i kolona ne utiče na informacioni sadržaj tabele</a:t>
            </a:r>
          </a:p>
          <a:p>
            <a:pPr>
              <a:buFont typeface="Wingdings" pitchFamily="2" charset="2"/>
              <a:buChar char="§"/>
            </a:pPr>
            <a:r>
              <a:rPr lang="sr-Latn-RS" sz="2700" i="1" dirty="0"/>
              <a:t>Domen </a:t>
            </a:r>
            <a:r>
              <a:rPr lang="sr-Latn-RS" sz="2700" dirty="0"/>
              <a:t>je skup vrednosti iz kojih podaci uzimaju vrednost: to su moguće vrednosti podataka u jednom polju (koloni)</a:t>
            </a:r>
            <a:endParaRPr 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Nekoliko definicija baza podataka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sz="3200" dirty="0"/>
              <a:t>“Skup informacija sačuvanih u kompjuteru.” – Oxford English Dictionary</a:t>
            </a:r>
          </a:p>
          <a:p>
            <a:r>
              <a:rPr lang="sr-Latn-RS" sz="3200" dirty="0"/>
              <a:t>“Jedna ili više velikih organizovanih kompleta stalnih podataka, obično u vezi sa software-om za unos i ažuriranje podataka.” - </a:t>
            </a:r>
            <a:r>
              <a:rPr lang="en-US" sz="3200" dirty="0"/>
              <a:t>Free On-Line Dictionary of Computing</a:t>
            </a:r>
            <a:endParaRPr lang="sr-Latn-RS" sz="3200" dirty="0"/>
          </a:p>
          <a:p>
            <a:r>
              <a:rPr lang="sr-Latn-RS" sz="3200" dirty="0"/>
              <a:t>“Skup podataka uređenih za lako i brzo pristupanje, pretraživanje i pronalaženje” – Dictionary.com </a:t>
            </a:r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Pojam ključa BP, šema relacione BP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Pojam ključa BP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9532" y="2040466"/>
            <a:ext cx="8974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Latn-RS" sz="3600" dirty="0"/>
              <a:t>Primarni ključ: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Identifikator tabele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Glavni atribut jednog reda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Može biti prost (čini ga jedan atribut) ili složen (više atributa)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JMBG, indeks studenta, broj registracije za automobil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Pojam ključa BP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9532" y="2040466"/>
            <a:ext cx="89746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Latn-RS" sz="3600" dirty="0"/>
              <a:t>Sekundarni ključ - index: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Pokazuje u kom poretku možemo pregledati podatke iz tabele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Omogućava brže pronalaženje i sortiranje podataka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Šema relacione BP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9532" y="2040466"/>
            <a:ext cx="89746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3600" dirty="0"/>
              <a:t>Predstavlja konačni skup atributa i njihovih ograničenja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Nazivi atributa moraju biti različiti – unikatni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Redosled atributa nije bitan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Šema relacije mora da sadrži barem jedan atribut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600" dirty="0"/>
              <a:t>Šema relacione BP</a:t>
            </a:r>
            <a:endParaRPr lang="en-US" sz="3600" dirty="0"/>
          </a:p>
        </p:txBody>
      </p:sp>
      <p:pic>
        <p:nvPicPr>
          <p:cNvPr id="33794" name="Picture 2" descr="C:\Users\Neo\AppData\Local\Temp\x10sctm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4" y="1955271"/>
            <a:ext cx="9598025" cy="404759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Planiranje</a:t>
            </a:r>
            <a:r>
              <a:rPr lang="en-US" dirty="0"/>
              <a:t> </a:t>
            </a:r>
            <a:r>
              <a:rPr lang="en-US" dirty="0" err="1"/>
              <a:t>jednostavnih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podataka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en-US" sz="4000" dirty="0" err="1"/>
              <a:t>Planiranje</a:t>
            </a:r>
            <a:r>
              <a:rPr lang="en-US" sz="2400" dirty="0"/>
              <a:t> </a:t>
            </a:r>
            <a:r>
              <a:rPr lang="en-US" sz="4000" dirty="0" err="1"/>
              <a:t>jednostavih</a:t>
            </a:r>
            <a:r>
              <a:rPr lang="en-US" sz="4000" dirty="0"/>
              <a:t> </a:t>
            </a:r>
            <a:r>
              <a:rPr lang="en-US" sz="4000" dirty="0" err="1"/>
              <a:t>baza</a:t>
            </a:r>
            <a:r>
              <a:rPr lang="en-US" sz="4000" dirty="0"/>
              <a:t> </a:t>
            </a:r>
            <a:r>
              <a:rPr lang="en-US" sz="4000" dirty="0" err="1"/>
              <a:t>podataka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03" y="2465294"/>
            <a:ext cx="7831930" cy="37116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Ideja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en-US" sz="3200" dirty="0" err="1"/>
              <a:t>Grubi</a:t>
            </a:r>
            <a:r>
              <a:rPr lang="en-US" sz="3200" dirty="0"/>
              <a:t> plan </a:t>
            </a:r>
            <a:r>
              <a:rPr lang="en-US" sz="3200" dirty="0" err="1"/>
              <a:t>baze</a:t>
            </a:r>
            <a:r>
              <a:rPr lang="en-US" sz="3200" dirty="0"/>
              <a:t> </a:t>
            </a:r>
            <a:r>
              <a:rPr lang="en-US" sz="3200" dirty="0" err="1"/>
              <a:t>podataka</a:t>
            </a:r>
            <a:r>
              <a:rPr lang="en-US" sz="3200" dirty="0"/>
              <a:t> (</a:t>
            </a:r>
            <a:r>
              <a:rPr lang="en-US" sz="3200" dirty="0" err="1">
                <a:solidFill>
                  <a:srgbClr val="FF0000"/>
                </a:solidFill>
              </a:rPr>
              <a:t>skica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papiru</a:t>
            </a:r>
            <a:r>
              <a:rPr lang="en-US" sz="3200" dirty="0"/>
              <a:t>)</a:t>
            </a:r>
            <a:endParaRPr lang="sr-Latn-RS" sz="3200" dirty="0"/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sr-Latn-RS" sz="3200" dirty="0">
                <a:solidFill>
                  <a:srgbClr val="FF0000"/>
                </a:solidFill>
              </a:rPr>
              <a:t>Dorada</a:t>
            </a:r>
            <a:r>
              <a:rPr lang="sr-Latn-RS" sz="3200" dirty="0"/>
              <a:t> plana, ubacivanje </a:t>
            </a:r>
            <a:r>
              <a:rPr lang="sr-Latn-RS" sz="3200" dirty="0">
                <a:solidFill>
                  <a:srgbClr val="FF0000"/>
                </a:solidFill>
              </a:rPr>
              <a:t>ključeva</a:t>
            </a:r>
            <a:r>
              <a:rPr lang="sr-Latn-RS" sz="3200" dirty="0"/>
              <a:t>, </a:t>
            </a:r>
            <a:r>
              <a:rPr lang="sr-Latn-RS" sz="3200" dirty="0">
                <a:solidFill>
                  <a:srgbClr val="FF0000"/>
                </a:solidFill>
              </a:rPr>
              <a:t>veza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Grafičko okruženje za </a:t>
            </a:r>
            <a:r>
              <a:rPr lang="sr-Latn-RS" sz="3200" dirty="0">
                <a:solidFill>
                  <a:srgbClr val="FF0000"/>
                </a:solidFill>
              </a:rPr>
              <a:t>unos podataka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32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en-US" sz="4000" dirty="0" err="1"/>
              <a:t>Planiranje</a:t>
            </a:r>
            <a:r>
              <a:rPr lang="en-US" sz="2400" dirty="0"/>
              <a:t> </a:t>
            </a:r>
            <a:r>
              <a:rPr lang="en-US" sz="4000" dirty="0" err="1"/>
              <a:t>jednostavih</a:t>
            </a:r>
            <a:r>
              <a:rPr lang="en-US" sz="4000" dirty="0"/>
              <a:t> </a:t>
            </a:r>
            <a:r>
              <a:rPr lang="en-US" sz="4000" dirty="0" err="1"/>
              <a:t>baza</a:t>
            </a:r>
            <a:r>
              <a:rPr lang="en-US" sz="4000" dirty="0"/>
              <a:t> </a:t>
            </a:r>
            <a:r>
              <a:rPr lang="en-US" sz="4000" dirty="0" err="1"/>
              <a:t>podataka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403" y="2201333"/>
            <a:ext cx="8187530" cy="402166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3200" dirty="0"/>
              <a:t>Saznati koji se podaci </a:t>
            </a:r>
            <a:r>
              <a:rPr lang="sr-Latn-RS" sz="3200" dirty="0">
                <a:solidFill>
                  <a:srgbClr val="FF0000"/>
                </a:solidFill>
              </a:rPr>
              <a:t>smeštaju u bazu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sr-Latn-RS" sz="3200" dirty="0">
                <a:solidFill>
                  <a:srgbClr val="FF0000"/>
                </a:solidFill>
              </a:rPr>
              <a:t>Organizovati podatke </a:t>
            </a:r>
            <a:r>
              <a:rPr lang="sr-Latn-RS" sz="3200" dirty="0"/>
              <a:t>unutar sistema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Napraviti </a:t>
            </a:r>
            <a:r>
              <a:rPr lang="sr-Latn-RS" sz="3200" dirty="0">
                <a:solidFill>
                  <a:srgbClr val="FF0000"/>
                </a:solidFill>
              </a:rPr>
              <a:t>spisak polja</a:t>
            </a:r>
            <a:r>
              <a:rPr lang="sr-Latn-RS" sz="3200" dirty="0"/>
              <a:t> za unos podataka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Povezati podatke u celine (napraviti </a:t>
            </a:r>
            <a:r>
              <a:rPr lang="sr-Latn-RS" sz="3200" dirty="0">
                <a:solidFill>
                  <a:srgbClr val="FF0000"/>
                </a:solidFill>
              </a:rPr>
              <a:t>tabelu</a:t>
            </a:r>
            <a:r>
              <a:rPr lang="sr-Latn-RS" sz="3200" dirty="0"/>
              <a:t>)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Povezati tabele (</a:t>
            </a:r>
            <a:r>
              <a:rPr lang="sr-Latn-RS" sz="3200" dirty="0">
                <a:solidFill>
                  <a:srgbClr val="FF0000"/>
                </a:solidFill>
              </a:rPr>
              <a:t>relacije</a:t>
            </a:r>
            <a:r>
              <a:rPr lang="sr-Latn-RS" sz="3200" dirty="0"/>
              <a:t>)</a:t>
            </a:r>
            <a:endParaRPr lang="en-US" sz="32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en-US" sz="4000" dirty="0" err="1"/>
              <a:t>Planiranje</a:t>
            </a:r>
            <a:r>
              <a:rPr lang="en-US" sz="2400" dirty="0"/>
              <a:t> </a:t>
            </a:r>
            <a:r>
              <a:rPr lang="en-US" sz="4000" dirty="0" err="1"/>
              <a:t>jednostavih</a:t>
            </a:r>
            <a:r>
              <a:rPr lang="en-US" sz="4000" dirty="0"/>
              <a:t> </a:t>
            </a:r>
            <a:r>
              <a:rPr lang="en-US" sz="4000" dirty="0" err="1"/>
              <a:t>baza</a:t>
            </a:r>
            <a:r>
              <a:rPr lang="en-US" sz="4000" dirty="0"/>
              <a:t> </a:t>
            </a:r>
            <a:r>
              <a:rPr lang="en-US" sz="4000" dirty="0" err="1"/>
              <a:t>podataka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070" y="2092761"/>
            <a:ext cx="8289130" cy="41302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sr-Latn-RS" sz="3200" dirty="0">
                <a:solidFill>
                  <a:srgbClr val="FF0000"/>
                </a:solidFill>
              </a:rPr>
              <a:t>Svako polje </a:t>
            </a:r>
            <a:r>
              <a:rPr lang="sr-Latn-RS" sz="3200" dirty="0"/>
              <a:t>u tabeli mora da ima </a:t>
            </a:r>
            <a:r>
              <a:rPr lang="sr-Latn-RS" sz="3200" dirty="0">
                <a:solidFill>
                  <a:srgbClr val="FF0000"/>
                </a:solidFill>
              </a:rPr>
              <a:t>ime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sr-Latn-RS" sz="3200" dirty="0">
                <a:solidFill>
                  <a:srgbClr val="FF0000"/>
                </a:solidFill>
              </a:rPr>
              <a:t>Ime polja </a:t>
            </a:r>
            <a:r>
              <a:rPr lang="sr-Latn-RS" sz="3200" dirty="0"/>
              <a:t>definiše </a:t>
            </a:r>
            <a:r>
              <a:rPr lang="sr-Latn-RS" sz="3200" dirty="0">
                <a:solidFill>
                  <a:srgbClr val="FF0000"/>
                </a:solidFill>
              </a:rPr>
              <a:t>namenu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Ime treba da bude </a:t>
            </a:r>
            <a:r>
              <a:rPr lang="sr-Latn-RS" sz="3200" dirty="0">
                <a:solidFill>
                  <a:srgbClr val="FF0000"/>
                </a:solidFill>
              </a:rPr>
              <a:t>što kraće</a:t>
            </a:r>
            <a:r>
              <a:rPr lang="sr-Latn-RS" sz="3200" dirty="0"/>
              <a:t>, a opet razgovetno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Svako polje ima svoj </a:t>
            </a:r>
            <a:r>
              <a:rPr lang="sr-Latn-RS" sz="3200" dirty="0">
                <a:solidFill>
                  <a:srgbClr val="FF0000"/>
                </a:solidFill>
              </a:rPr>
              <a:t>tip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Tip polja je </a:t>
            </a:r>
            <a:r>
              <a:rPr lang="sr-Latn-RS" sz="3200" dirty="0">
                <a:solidFill>
                  <a:srgbClr val="FF0000"/>
                </a:solidFill>
              </a:rPr>
              <a:t>podatak koji se unosi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sr-Latn-RS" sz="6600" dirty="0"/>
              <a:t>Tipovi podataka</a:t>
            </a:r>
            <a:endParaRPr lang="en-US" sz="6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667" y="1888066"/>
            <a:ext cx="9516533" cy="479213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sr-Latn-RS" sz="3200" dirty="0">
                <a:solidFill>
                  <a:srgbClr val="FF0000"/>
                </a:solidFill>
              </a:rPr>
              <a:t>Text</a:t>
            </a:r>
            <a:r>
              <a:rPr lang="sr-Latn-RS" sz="3200" dirty="0"/>
              <a:t> - alfanumerički znaci (najviše 255)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sr-Latn-RS" sz="3200" dirty="0">
                <a:solidFill>
                  <a:srgbClr val="FF0000"/>
                </a:solidFill>
              </a:rPr>
              <a:t>Memo</a:t>
            </a:r>
            <a:r>
              <a:rPr lang="sr-Latn-RS" sz="3200" dirty="0"/>
              <a:t> - alfanumerički znaci (najviše 64.000)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sr-Latn-RS" sz="3200" dirty="0">
                <a:solidFill>
                  <a:srgbClr val="FF0000"/>
                </a:solidFill>
              </a:rPr>
              <a:t>Number</a:t>
            </a:r>
            <a:r>
              <a:rPr lang="sr-Latn-RS" sz="3200" dirty="0"/>
              <a:t> - brojne vrednosti raznih formata 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sr-Latn-RS" sz="3200" dirty="0">
                <a:solidFill>
                  <a:srgbClr val="FF0000"/>
                </a:solidFill>
              </a:rPr>
              <a:t>Date/Time</a:t>
            </a:r>
            <a:r>
              <a:rPr lang="sr-Latn-RS" sz="3200" dirty="0"/>
              <a:t> - datum, vreme 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sr-Latn-RS" sz="3200" dirty="0">
                <a:solidFill>
                  <a:srgbClr val="FF0000"/>
                </a:solidFill>
              </a:rPr>
              <a:t>Currency</a:t>
            </a:r>
            <a:r>
              <a:rPr lang="sr-Latn-RS" sz="3200" dirty="0"/>
              <a:t> - valuta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sr-Latn-RS" sz="3200" dirty="0">
                <a:solidFill>
                  <a:srgbClr val="FF0000"/>
                </a:solidFill>
              </a:rPr>
              <a:t>Auto Number </a:t>
            </a:r>
            <a:r>
              <a:rPr lang="sr-Latn-RS" sz="3200" dirty="0"/>
              <a:t>- automatski brojač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sr-Latn-RS" sz="3200" dirty="0">
                <a:solidFill>
                  <a:srgbClr val="FF0000"/>
                </a:solidFill>
              </a:rPr>
              <a:t>Yes/No</a:t>
            </a:r>
            <a:r>
              <a:rPr lang="sr-Latn-RS" sz="3200" dirty="0"/>
              <a:t> - Logička vrednost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sr-Latn-RS" sz="3200" dirty="0">
                <a:solidFill>
                  <a:srgbClr val="FF0000"/>
                </a:solidFill>
              </a:rPr>
              <a:t>OLE Object </a:t>
            </a:r>
            <a:r>
              <a:rPr lang="sr-Latn-RS" sz="3200" dirty="0"/>
              <a:t>– Objekat uvezen iz drugih aplikacija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</a:t>
            </a:r>
            <a:r>
              <a:rPr lang="sr-Latn-RS" sz="3200" dirty="0">
                <a:solidFill>
                  <a:srgbClr val="FF0000"/>
                </a:solidFill>
              </a:rPr>
              <a:t>Hyperlink</a:t>
            </a:r>
            <a:r>
              <a:rPr lang="sr-Latn-RS" sz="3200" dirty="0"/>
              <a:t> – veza ka nekom drugom programu, web strani, e-mail adresi</a:t>
            </a:r>
            <a:endParaRPr lang="en-US" sz="3200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Osnovni</a:t>
            </a:r>
            <a:r>
              <a:rPr lang="en-US" sz="3600" dirty="0"/>
              <a:t> </a:t>
            </a:r>
            <a:r>
              <a:rPr lang="en-US" sz="3600" dirty="0" err="1"/>
              <a:t>elementi</a:t>
            </a:r>
            <a:r>
              <a:rPr lang="en-US" sz="3600" dirty="0"/>
              <a:t> </a:t>
            </a:r>
            <a:r>
              <a:rPr lang="en-US" sz="3600" dirty="0" err="1"/>
              <a:t>baze</a:t>
            </a:r>
            <a:r>
              <a:rPr lang="en-US" sz="3600" dirty="0"/>
              <a:t> </a:t>
            </a:r>
            <a:r>
              <a:rPr lang="en-US" sz="3600" dirty="0" err="1"/>
              <a:t>podataka</a:t>
            </a:r>
            <a:endParaRPr lang="en-US" sz="36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Informacioni</a:t>
            </a:r>
            <a:r>
              <a:rPr lang="en-US" sz="3600" dirty="0"/>
              <a:t> </a:t>
            </a:r>
            <a:r>
              <a:rPr lang="en-US" sz="3600" dirty="0" err="1"/>
              <a:t>sistem</a:t>
            </a:r>
            <a:endParaRPr lang="en-US" sz="3600" dirty="0"/>
          </a:p>
          <a:p>
            <a:r>
              <a:rPr lang="en-US" sz="3600" dirty="0" err="1"/>
              <a:t>Podatak</a:t>
            </a:r>
            <a:endParaRPr lang="sr-Latn-RS" sz="3600"/>
          </a:p>
          <a:p>
            <a:r>
              <a:rPr lang="en-US" sz="3600"/>
              <a:t>Informacija</a:t>
            </a:r>
            <a:endParaRPr lang="en-US" sz="3600" dirty="0"/>
          </a:p>
          <a:p>
            <a:r>
              <a:rPr lang="sr-Latn-RS" sz="3600" dirty="0"/>
              <a:t>Znanje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en-US" sz="4000" dirty="0" err="1"/>
              <a:t>Planiranje</a:t>
            </a:r>
            <a:r>
              <a:rPr lang="en-US" sz="2400" dirty="0"/>
              <a:t> </a:t>
            </a:r>
            <a:r>
              <a:rPr lang="en-US" sz="4000" dirty="0" err="1"/>
              <a:t>jednostavih</a:t>
            </a:r>
            <a:r>
              <a:rPr lang="en-US" sz="4000" dirty="0"/>
              <a:t> </a:t>
            </a:r>
            <a:r>
              <a:rPr lang="en-US" sz="4000" dirty="0" err="1"/>
              <a:t>baza</a:t>
            </a:r>
            <a:r>
              <a:rPr lang="en-US" sz="4000" dirty="0"/>
              <a:t> </a:t>
            </a:r>
            <a:r>
              <a:rPr lang="en-US" sz="4000" dirty="0" err="1"/>
              <a:t>podataka</a:t>
            </a:r>
            <a:endParaRPr lang="en-US" sz="4000" dirty="0"/>
          </a:p>
        </p:txBody>
      </p:sp>
      <p:pic>
        <p:nvPicPr>
          <p:cNvPr id="12" name="Picture 11" descr="Klijen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93506" y="2103129"/>
            <a:ext cx="4734586" cy="4429744"/>
          </a:xfrm>
          <a:prstGeom prst="rect">
            <a:avLst/>
          </a:prstGeom>
        </p:spPr>
      </p:pic>
      <p:pic>
        <p:nvPicPr>
          <p:cNvPr id="13" name="Picture 12" descr="Knji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692" y="1994338"/>
            <a:ext cx="5782482" cy="4448796"/>
          </a:xfrm>
          <a:prstGeom prst="rect">
            <a:avLst/>
          </a:prstGeom>
        </p:spPr>
      </p:pic>
      <p:pic>
        <p:nvPicPr>
          <p:cNvPr id="11" name="Picture 10" descr="Izdavanj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1358" y="2033832"/>
            <a:ext cx="4058217" cy="4077269"/>
          </a:xfrm>
          <a:prstGeom prst="rect">
            <a:avLst/>
          </a:prstGeom>
        </p:spPr>
      </p:pic>
      <p:pic>
        <p:nvPicPr>
          <p:cNvPr id="14" name="Picture 13" descr="Klijen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0551" y="928019"/>
            <a:ext cx="2889849" cy="2703783"/>
          </a:xfrm>
          <a:prstGeom prst="rect">
            <a:avLst/>
          </a:prstGeom>
        </p:spPr>
      </p:pic>
      <p:pic>
        <p:nvPicPr>
          <p:cNvPr id="15" name="Picture 14" descr="Knji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1877" y="385352"/>
            <a:ext cx="3984123" cy="3065215"/>
          </a:xfrm>
          <a:prstGeom prst="rect">
            <a:avLst/>
          </a:prstGeom>
        </p:spPr>
      </p:pic>
      <p:pic>
        <p:nvPicPr>
          <p:cNvPr id="16" name="Picture 15" descr="Izdavanj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5403" y="3040249"/>
            <a:ext cx="2551589" cy="2563568"/>
          </a:xfrm>
          <a:prstGeom prst="rect">
            <a:avLst/>
          </a:prstGeom>
        </p:spPr>
      </p:pic>
      <p:pic>
        <p:nvPicPr>
          <p:cNvPr id="17" name="Picture 16" descr="Relacij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526" y="1063943"/>
            <a:ext cx="9156697" cy="3896246"/>
          </a:xfrm>
          <a:prstGeom prst="rect">
            <a:avLst/>
          </a:prstGeom>
        </p:spPr>
      </p:pic>
      <p:pic>
        <p:nvPicPr>
          <p:cNvPr id="18" name="Picture 17" descr="Unos podatak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66751" y="1708179"/>
            <a:ext cx="6371476" cy="40756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tabela</a:t>
            </a:r>
            <a:r>
              <a:rPr lang="en-US" dirty="0"/>
              <a:t>,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primarnog</a:t>
            </a:r>
            <a:r>
              <a:rPr lang="en-US" dirty="0"/>
              <a:t> </a:t>
            </a:r>
            <a:r>
              <a:rPr lang="en-US" dirty="0" err="1"/>
              <a:t>klju</a:t>
            </a:r>
            <a:r>
              <a:rPr lang="sr-Latn-RS" dirty="0"/>
              <a:t>ča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sr-Latn-RS" sz="4000" dirty="0"/>
              <a:t>Kreiranje tabela</a:t>
            </a:r>
            <a:endParaRPr lang="en-US" sz="400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070" y="2092761"/>
            <a:ext cx="8289130" cy="41302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3200" dirty="0"/>
              <a:t> Korišćenjem opcije </a:t>
            </a:r>
            <a:r>
              <a:rPr lang="sr-Latn-RS" sz="3200" dirty="0">
                <a:solidFill>
                  <a:srgbClr val="FF0000"/>
                </a:solidFill>
              </a:rPr>
              <a:t>“Design View”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Korišćenjem opcije čarobrnjaka </a:t>
            </a:r>
            <a:r>
              <a:rPr lang="sr-Latn-RS" sz="3200" dirty="0">
                <a:solidFill>
                  <a:srgbClr val="FF0000"/>
                </a:solidFill>
              </a:rPr>
              <a:t>“Wizard”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Manualnim </a:t>
            </a:r>
            <a:r>
              <a:rPr lang="sr-Latn-RS" sz="3200" dirty="0">
                <a:solidFill>
                  <a:srgbClr val="FF0000"/>
                </a:solidFill>
              </a:rPr>
              <a:t>unosom podataka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sr-Latn-RS" sz="4000" dirty="0"/>
              <a:t>Kreiranje tabela</a:t>
            </a:r>
            <a:endParaRPr lang="en-US" sz="400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070" y="2092761"/>
            <a:ext cx="8289130" cy="41302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3200" dirty="0"/>
              <a:t> Svako polje ima jedinstveno (unikatno) ime</a:t>
            </a:r>
            <a:endParaRPr lang="sr-Latn-RS" sz="32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Svako polje je određenog tipa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Sve promene koje se naprave u jednoj tabeli se automatski menjaju na svim mestima sa kojima je ta </a:t>
            </a:r>
            <a:r>
              <a:rPr lang="sr-Latn-RS" sz="3200"/>
              <a:t>tabela povezana (obrasci, upiti, izveštaji)</a:t>
            </a:r>
            <a:endParaRPr lang="sr-Latn-R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tabela</a:t>
            </a:r>
            <a:r>
              <a:rPr lang="en-US" dirty="0"/>
              <a:t>, </a:t>
            </a:r>
            <a:r>
              <a:rPr lang="en-US" dirty="0" err="1"/>
              <a:t>izbor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, </a:t>
            </a:r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primarnog</a:t>
            </a:r>
            <a:r>
              <a:rPr lang="en-US" dirty="0"/>
              <a:t> </a:t>
            </a:r>
            <a:r>
              <a:rPr lang="en-US" dirty="0" err="1"/>
              <a:t>klju</a:t>
            </a:r>
            <a:r>
              <a:rPr lang="sr-Latn-RS" dirty="0"/>
              <a:t>ča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sr-Latn-RS" sz="4000" dirty="0"/>
              <a:t>Kreiranje tabela</a:t>
            </a:r>
            <a:endParaRPr lang="en-US" sz="400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070" y="2092761"/>
            <a:ext cx="8289130" cy="41302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3200" dirty="0"/>
              <a:t> Svako polje ima jedinstveno (unikatno) ime</a:t>
            </a:r>
            <a:endParaRPr lang="sr-Latn-RS" sz="32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Svako polje je određenog tipa</a:t>
            </a:r>
          </a:p>
          <a:p>
            <a:pPr>
              <a:buFont typeface="Wingdings" pitchFamily="2" charset="2"/>
              <a:buChar char="§"/>
            </a:pPr>
            <a:r>
              <a:rPr lang="sr-Latn-RS" sz="3200" dirty="0"/>
              <a:t> Sve promene koje se naprave u jednoj tabeli se automatski menjaju na svim mestima sa kojima je ta </a:t>
            </a:r>
            <a:r>
              <a:rPr lang="sr-Latn-RS" sz="3200"/>
              <a:t>tabela povezana (obrasci, upiti, izveštaji)</a:t>
            </a:r>
            <a:endParaRPr lang="sr-Latn-R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upita</a:t>
            </a:r>
            <a:r>
              <a:rPr lang="en-US" dirty="0"/>
              <a:t> (query)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sr-Latn-RS" sz="4000" dirty="0"/>
              <a:t>Kreiranje </a:t>
            </a:r>
            <a:r>
              <a:rPr lang="en-US" sz="4000" dirty="0" err="1"/>
              <a:t>upita</a:t>
            </a:r>
            <a:endParaRPr lang="en-US" sz="400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070" y="2092761"/>
            <a:ext cx="8289130" cy="41302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3600" dirty="0"/>
              <a:t> </a:t>
            </a:r>
            <a:r>
              <a:rPr lang="en-US" sz="3600" dirty="0" err="1"/>
              <a:t>Upit</a:t>
            </a:r>
            <a:r>
              <a:rPr lang="en-US" sz="3600" dirty="0"/>
              <a:t> (query) se </a:t>
            </a:r>
            <a:r>
              <a:rPr lang="en-US" sz="3600" dirty="0" err="1"/>
              <a:t>koristi</a:t>
            </a:r>
            <a:r>
              <a:rPr lang="en-US" sz="3600" dirty="0"/>
              <a:t> </a:t>
            </a:r>
            <a:r>
              <a:rPr lang="en-US" sz="3600" dirty="0" err="1"/>
              <a:t>za</a:t>
            </a:r>
            <a:r>
              <a:rPr lang="en-US" sz="3600" dirty="0"/>
              <a:t> se</a:t>
            </a:r>
            <a:r>
              <a:rPr lang="sr-Latn-RS" sz="3600" dirty="0"/>
              <a:t>lekciju podata iz jedne ili više tabela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Upit preuzima podatke iz jedne ili više tabela, a zatim učitava skup rezultata u jednu virtuelnu tabelu koju možemo čuvati u istoj ili nekoj drugoj BP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sr-Latn-RS" sz="4000" dirty="0"/>
              <a:t>Kreiranje </a:t>
            </a:r>
            <a:r>
              <a:rPr lang="en-US" sz="4000" dirty="0" err="1"/>
              <a:t>upita</a:t>
            </a:r>
            <a:endParaRPr lang="en-US" sz="400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070" y="2092761"/>
            <a:ext cx="8289130" cy="41302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3600" dirty="0"/>
              <a:t> </a:t>
            </a:r>
            <a:r>
              <a:rPr lang="en-US" sz="3600" dirty="0" err="1"/>
              <a:t>Upit</a:t>
            </a:r>
            <a:r>
              <a:rPr lang="en-US" sz="3600" dirty="0"/>
              <a:t> </a:t>
            </a:r>
            <a:r>
              <a:rPr lang="sr-Latn-RS" sz="3600" dirty="0"/>
              <a:t>postavlja pitanje BP, npr: Kolika su prosečna primanja radnika za ovu godinu, Prikaži mi imena i prezimena i neto iznos plata radnika čija su primanja u prethodnom mesecu bila manja od 25.000 din itd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sr-Latn-RS" sz="4000" dirty="0"/>
              <a:t>Kreiranje </a:t>
            </a:r>
            <a:r>
              <a:rPr lang="en-US" sz="4000" dirty="0" err="1"/>
              <a:t>upita</a:t>
            </a:r>
            <a:endParaRPr lang="en-US" sz="400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070" y="2092761"/>
            <a:ext cx="8289130" cy="413023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r-Latn-RS" sz="3600" dirty="0"/>
              <a:t> </a:t>
            </a:r>
            <a:r>
              <a:rPr lang="en-US" sz="3600" dirty="0" err="1"/>
              <a:t>Upit</a:t>
            </a:r>
            <a:r>
              <a:rPr lang="en-US" sz="3600" dirty="0"/>
              <a:t> </a:t>
            </a:r>
            <a:r>
              <a:rPr lang="sr-Latn-RS" sz="3600" dirty="0"/>
              <a:t>postavlja pitanje BP, npr: </a:t>
            </a:r>
          </a:p>
          <a:p>
            <a:pPr>
              <a:buFont typeface="Wingdings" pitchFamily="2" charset="2"/>
              <a:buChar char="q"/>
            </a:pPr>
            <a:r>
              <a:rPr lang="sr-Latn-RS" sz="3600" dirty="0"/>
              <a:t>Kolika su prosečna primanja radnika za ovu godinu, </a:t>
            </a:r>
          </a:p>
          <a:p>
            <a:pPr>
              <a:buFont typeface="Wingdings" pitchFamily="2" charset="2"/>
              <a:buChar char="q"/>
            </a:pPr>
            <a:r>
              <a:rPr lang="sr-Latn-RS" sz="3600" dirty="0"/>
              <a:t>Prikaži mi imena i prezimena i neto iznos plata radnika čija su primanja u prethodnom mesecu bila manja od 25.000 din itd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5400" dirty="0"/>
              <a:t>Informacioni sistem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Informacioni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sistem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je </a:t>
            </a:r>
            <a:r>
              <a:rPr lang="en-US" sz="2800" dirty="0" err="1"/>
              <a:t>sistem</a:t>
            </a:r>
            <a:r>
              <a:rPr lang="en-US" sz="2800" dirty="0"/>
              <a:t> u </a:t>
            </a:r>
            <a:r>
              <a:rPr lang="en-US" sz="2800" dirty="0" err="1"/>
              <a:t>kome</a:t>
            </a:r>
            <a:r>
              <a:rPr lang="en-US" sz="2800" dirty="0"/>
              <a:t> se </a:t>
            </a:r>
            <a:r>
              <a:rPr lang="en-US" sz="2800" dirty="0" err="1"/>
              <a:t>vez</a:t>
            </a:r>
            <a:r>
              <a:rPr lang="sr-Latn-RS" sz="2800" dirty="0"/>
              <a:t>e</a:t>
            </a:r>
            <a:r>
              <a:rPr lang="en-US" sz="2800" dirty="0"/>
              <a:t> </a:t>
            </a:r>
            <a:r>
              <a:rPr lang="en-US" sz="2800" dirty="0" err="1"/>
              <a:t>izme</a:t>
            </a:r>
            <a:r>
              <a:rPr lang="sr-Latn-RS" sz="2800" dirty="0"/>
              <a:t>đu objekata i veze sistema sa okolinom ostvaruju razmenom informacija</a:t>
            </a:r>
          </a:p>
          <a:p>
            <a:r>
              <a:rPr lang="sr-Latn-RS" sz="2800" dirty="0">
                <a:solidFill>
                  <a:srgbClr val="FF0000"/>
                </a:solidFill>
              </a:rPr>
              <a:t>Osnovni zadatak informacionog sistema </a:t>
            </a:r>
            <a:r>
              <a:rPr lang="sr-Latn-RS" sz="2800" dirty="0"/>
              <a:t>je prikupljanje, obrada, arhiviranje, analiza i distribucija informacija</a:t>
            </a:r>
          </a:p>
          <a:p>
            <a:r>
              <a:rPr lang="sr-Latn-RS" sz="2800" dirty="0">
                <a:solidFill>
                  <a:srgbClr val="FF0000"/>
                </a:solidFill>
              </a:rPr>
              <a:t>Cilj informacionog sistema </a:t>
            </a:r>
            <a:r>
              <a:rPr lang="sr-Latn-RS" sz="2800" dirty="0"/>
              <a:t>je obrada prikupljenih podataka u informacije, radi njihove transformacije u znanje za specifičnu (privatnu, poslovnu) namenu</a:t>
            </a:r>
            <a:endParaRPr lang="en-US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sr-Latn-RS" sz="4000" dirty="0"/>
              <a:t>Kreiranje </a:t>
            </a:r>
            <a:r>
              <a:rPr lang="en-US" sz="4000" dirty="0" err="1"/>
              <a:t>upita</a:t>
            </a:r>
            <a:endParaRPr lang="en-US" sz="400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7067" y="2092761"/>
            <a:ext cx="9211733" cy="4511239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sr-Latn-RS" sz="3600" dirty="0"/>
              <a:t> </a:t>
            </a:r>
            <a:r>
              <a:rPr lang="en-US" sz="3600" dirty="0" err="1"/>
              <a:t>Upit</a:t>
            </a:r>
            <a:r>
              <a:rPr lang="en-US" sz="3600" dirty="0"/>
              <a:t> </a:t>
            </a:r>
            <a:r>
              <a:rPr lang="sr-Latn-RS" sz="3600" dirty="0"/>
              <a:t>može da bude jednostavno pitanje o podacima koji su svi u jednoj tabeli , ili složeno pitanje koje se odnosi na podatke razmeštene u više tabela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Pored polja koja se izvlače iz tabela, upit može da sadrži polja izračunavanja koja transformišu podatke - npr: porez iznosa računa ili izvedu analizu nad grupom podataka koje smo izvukli iz drugih tabela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Kreiranje</a:t>
            </a:r>
            <a:r>
              <a:rPr lang="en-US" dirty="0"/>
              <a:t> </a:t>
            </a:r>
            <a:r>
              <a:rPr lang="en-US" dirty="0" err="1"/>
              <a:t>obrazaca</a:t>
            </a:r>
            <a:r>
              <a:rPr lang="en-US" dirty="0"/>
              <a:t> (form)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sr-Latn-RS" sz="4000" dirty="0"/>
              <a:t>Kreiranje obrazaca</a:t>
            </a:r>
            <a:endParaRPr lang="en-US" sz="400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070" y="2092761"/>
            <a:ext cx="8289130" cy="413023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sr-Latn-RS" sz="3600" dirty="0"/>
              <a:t> Obrazci (forme) služe za unos, prikaz, pretraživanje i ažuriranje podataka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Omogućavaju efektniji i komforniji unos, proveru i ažuriranje podataka u odnosu na tabele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Olakšavaju unos operaterima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sr-Latn-RS" sz="4000" dirty="0"/>
              <a:t>Kreiranje obrazaca</a:t>
            </a:r>
            <a:endParaRPr lang="en-US" sz="400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070" y="2092761"/>
            <a:ext cx="8289130" cy="413023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sr-Latn-RS" sz="3600" dirty="0"/>
              <a:t> Postoji više vrsta obrazaca</a:t>
            </a:r>
          </a:p>
          <a:p>
            <a:pPr>
              <a:buFont typeface="Courier New" pitchFamily="49" charset="0"/>
              <a:buChar char="o"/>
            </a:pPr>
            <a:r>
              <a:rPr lang="sr-Latn-RS" sz="3600" dirty="0"/>
              <a:t>Pojedinačna forma (Signle form)</a:t>
            </a:r>
          </a:p>
          <a:p>
            <a:pPr>
              <a:buFont typeface="Courier New" pitchFamily="49" charset="0"/>
              <a:buChar char="o"/>
            </a:pPr>
            <a:r>
              <a:rPr lang="sr-Latn-RS" sz="3600" dirty="0"/>
              <a:t>Tabelarni obzazac (Continous forms)</a:t>
            </a:r>
          </a:p>
          <a:p>
            <a:pPr>
              <a:buFont typeface="Courier New" pitchFamily="49" charset="0"/>
              <a:buChar char="o"/>
            </a:pPr>
            <a:r>
              <a:rPr lang="sr-Latn-RS" sz="3600" dirty="0"/>
              <a:t>Tabelarni prikaz (Data sheet)</a:t>
            </a:r>
          </a:p>
          <a:p>
            <a:pPr>
              <a:buFont typeface="Courier New" pitchFamily="49" charset="0"/>
              <a:buChar char="o"/>
            </a:pPr>
            <a:r>
              <a:rPr lang="sr-Latn-RS" sz="3600" dirty="0"/>
              <a:t>Obrazac iz izvedene tabele (Pivot table)</a:t>
            </a:r>
          </a:p>
          <a:p>
            <a:pPr>
              <a:buFont typeface="Courier New" pitchFamily="49" charset="0"/>
              <a:buChar char="o"/>
            </a:pPr>
            <a:r>
              <a:rPr lang="sr-Latn-RS" sz="3600" dirty="0"/>
              <a:t>Obrazac za prikazivanje grafikona (Pivot chart)</a:t>
            </a:r>
          </a:p>
          <a:p>
            <a:pPr>
              <a:buFont typeface="Courier New" pitchFamily="49" charset="0"/>
              <a:buChar char="o"/>
            </a:pPr>
            <a:r>
              <a:rPr lang="sr-Latn-RS" sz="3600" dirty="0"/>
              <a:t>Obrazac sa podobrascem (Form with subform)</a:t>
            </a:r>
          </a:p>
          <a:p>
            <a:pPr>
              <a:buFont typeface="Wingdings" pitchFamily="2" charset="2"/>
              <a:buChar char="§"/>
            </a:pPr>
            <a:endParaRPr lang="sr-Latn-R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20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20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Makroi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moduli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en-US" sz="4000" dirty="0" err="1"/>
              <a:t>Makroi</a:t>
            </a:r>
            <a:r>
              <a:rPr lang="en-US" sz="4000" dirty="0"/>
              <a:t> </a:t>
            </a:r>
            <a:r>
              <a:rPr lang="sr-Latn-RS" sz="4000" dirty="0"/>
              <a:t>(macro)</a:t>
            </a:r>
            <a:endParaRPr lang="en-US" sz="400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933" y="1845732"/>
            <a:ext cx="8678334" cy="4758267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sr-Latn-RS" sz="3600" dirty="0"/>
              <a:t> Olakšavaju pravljenje BP osobama koje nisu stručne u programiranju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Omogućavaju automatsko obavljanje niza komandi (određenim redosledom)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Makroe pokrećemo iz obrazaca (formi)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Automatski otvaraju obrazce, štampaju nalepnice sa unapred definisanim podatcima, obrađuju porudžbine itd</a:t>
            </a:r>
          </a:p>
          <a:p>
            <a:pPr>
              <a:buFont typeface="Wingdings" pitchFamily="2" charset="2"/>
              <a:buChar char="§"/>
            </a:pPr>
            <a:endParaRPr lang="sr-Latn-RS" sz="3600" dirty="0"/>
          </a:p>
          <a:p>
            <a:pPr>
              <a:buFont typeface="Wingdings" pitchFamily="2" charset="2"/>
              <a:buChar char="§"/>
            </a:pPr>
            <a:endParaRPr lang="sr-Latn-R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29" y="466344"/>
            <a:ext cx="8493337" cy="1362113"/>
          </a:xfrm>
        </p:spPr>
        <p:txBody>
          <a:bodyPr>
            <a:noAutofit/>
          </a:bodyPr>
          <a:lstStyle/>
          <a:p>
            <a:r>
              <a:rPr lang="sr-Latn-RS" sz="4000" dirty="0"/>
              <a:t>Moduli</a:t>
            </a:r>
            <a:endParaRPr lang="en-US" sz="4000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364067" y="1989667"/>
            <a:ext cx="8839199" cy="452966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sr-Latn-RS" sz="3600" dirty="0"/>
              <a:t> Služe za skladištenje procedura i funkcija pisanih od strane korisnika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Moduli se mogu pozivati iz menija, obrazaca (formi) ili iz macro-a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Programski kod za module se piše u VBA (Visual Basic for Aplications)</a:t>
            </a:r>
          </a:p>
          <a:p>
            <a:pPr>
              <a:buFont typeface="Wingdings" pitchFamily="2" charset="2"/>
              <a:buChar char="§"/>
            </a:pPr>
            <a:r>
              <a:rPr lang="sr-Latn-RS" sz="3600" dirty="0"/>
              <a:t>Omogućavaju pravljenje posebnog prozora za BP sa sopstevnim menijima, linijama alata i ostalim osobinama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2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5400" dirty="0"/>
              <a:t>Komponente informacionog sistema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859056"/>
            <a:ext cx="8420100" cy="1090333"/>
          </a:xfrm>
        </p:spPr>
        <p:txBody>
          <a:bodyPr>
            <a:normAutofit fontScale="92500" lnSpcReduction="20000"/>
          </a:bodyPr>
          <a:lstStyle/>
          <a:p>
            <a:r>
              <a:rPr lang="sr-Latn-RS" sz="2800" dirty="0"/>
              <a:t>Svaki informacioni sistem je sistemska celina i sklad između njegovih </a:t>
            </a:r>
            <a:r>
              <a:rPr lang="sr-Latn-RS" sz="2800" dirty="0">
                <a:solidFill>
                  <a:srgbClr val="FF0000"/>
                </a:solidFill>
              </a:rPr>
              <a:t>ključnih komponenti </a:t>
            </a:r>
            <a:r>
              <a:rPr lang="sr-Latn-RS" sz="2800" dirty="0"/>
              <a:t>koje izvršavaju određene aktivnosti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84070" y="2836208"/>
            <a:ext cx="3962400" cy="3708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RS" sz="2800" dirty="0"/>
              <a:t>Hardware računarskog sistema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RS" sz="2800" dirty="0"/>
              <a:t>Software računarskog sistema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sr-Latn-R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Podaci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sr-Latn-RS" sz="2800" dirty="0"/>
              <a:t>Kardovi (obučeno osoblje)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32" y="2980267"/>
            <a:ext cx="437726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>
              <a:spcBef>
                <a:spcPts val="1500"/>
              </a:spcBef>
              <a:buFont typeface="Wingdings" panose="05000000000000000000" pitchFamily="2" charset="2"/>
              <a:buChar char="§"/>
              <a:defRPr/>
            </a:pPr>
            <a:r>
              <a:rPr lang="sr-Latn-RS" sz="2800" dirty="0"/>
              <a:t>Organizaciona komponenta (procedure)</a:t>
            </a:r>
          </a:p>
          <a:p>
            <a:pPr marL="228600" lvl="0" indent="-228600">
              <a:spcBef>
                <a:spcPts val="1500"/>
              </a:spcBef>
              <a:buFont typeface="Wingdings" panose="05000000000000000000" pitchFamily="2" charset="2"/>
              <a:buChar char="§"/>
              <a:defRPr/>
            </a:pPr>
            <a:r>
              <a:rPr lang="sr-Latn-RS" sz="2800" dirty="0"/>
              <a:t>Mrežna komponenta (veze)</a:t>
            </a:r>
          </a:p>
          <a:p>
            <a:pPr marL="228600" lvl="0" indent="-228600">
              <a:spcBef>
                <a:spcPts val="1500"/>
              </a:spcBef>
              <a:buFont typeface="Wingdings" panose="05000000000000000000" pitchFamily="2" charset="2"/>
              <a:buChar char="§"/>
              <a:defRPr/>
            </a:pPr>
            <a:r>
              <a:rPr lang="sr-Latn-RS" sz="2800" dirty="0"/>
              <a:t>Baza podataka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uiExpand="1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5400" dirty="0"/>
              <a:t>Informacija, podaci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30" y="1690777"/>
            <a:ext cx="7823264" cy="44861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r-Latn-RS" sz="2800" dirty="0"/>
              <a:t>Šta je to </a:t>
            </a:r>
            <a:r>
              <a:rPr lang="sr-Latn-RS" sz="2800" dirty="0">
                <a:solidFill>
                  <a:srgbClr val="FF0000"/>
                </a:solidFill>
              </a:rPr>
              <a:t>podatak</a:t>
            </a:r>
            <a:r>
              <a:rPr lang="sr-Latn-RS" sz="2800" dirty="0"/>
              <a:t>?</a:t>
            </a:r>
          </a:p>
          <a:p>
            <a:pPr>
              <a:lnSpc>
                <a:spcPct val="150000"/>
              </a:lnSpc>
            </a:pPr>
            <a:r>
              <a:rPr lang="sr-Latn-RS" sz="2800" dirty="0"/>
              <a:t>U prevodu sa latinskog znači „nešto što je dato“</a:t>
            </a:r>
          </a:p>
          <a:p>
            <a:pPr>
              <a:lnSpc>
                <a:spcPct val="150000"/>
              </a:lnSpc>
            </a:pPr>
            <a:r>
              <a:rPr lang="sr-Latn-RS" sz="2800" dirty="0"/>
              <a:t>Činjenica koja se može zabeležiti tekstom, brojevima, bojom ili zvukom</a:t>
            </a:r>
            <a:endParaRPr lang="sr-Latn-RS" sz="2800" dirty="0">
              <a:solidFill>
                <a:srgbClr val="FF0000"/>
              </a:solidFill>
            </a:endParaRPr>
          </a:p>
          <a:p>
            <a:r>
              <a:rPr lang="sr-Latn-RS" sz="2800" dirty="0">
                <a:solidFill>
                  <a:srgbClr val="FF0000"/>
                </a:solidFill>
              </a:rPr>
              <a:t>Podaci -</a:t>
            </a:r>
            <a:r>
              <a:rPr lang="sr-Latn-RS" sz="2800" dirty="0"/>
              <a:t> su nosioci informacija i predstavljaju jednu od najvažnijih komponenti informacionog sistema. Oni mogu biti različitih oblika: numerički, alfanumerički, zvuci, slike i dr </a:t>
            </a:r>
            <a:endParaRPr lang="en-US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062" y="1613168"/>
            <a:ext cx="8915400" cy="47338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r-Latn-RS" sz="4400" dirty="0"/>
              <a:t>Šta je to </a:t>
            </a:r>
            <a:r>
              <a:rPr lang="sr-Latn-RS" sz="4400" dirty="0">
                <a:solidFill>
                  <a:srgbClr val="FF0000"/>
                </a:solidFill>
              </a:rPr>
              <a:t>obrada podataka</a:t>
            </a:r>
            <a:r>
              <a:rPr lang="sr-Latn-RS" sz="4400" dirty="0"/>
              <a:t>?</a:t>
            </a:r>
          </a:p>
          <a:p>
            <a:pPr>
              <a:lnSpc>
                <a:spcPct val="150000"/>
              </a:lnSpc>
            </a:pPr>
            <a:r>
              <a:rPr lang="sr-Latn-RS" sz="2800" dirty="0"/>
              <a:t>Proces pretvaranja podataka u korisne informacije</a:t>
            </a:r>
          </a:p>
          <a:p>
            <a:pPr>
              <a:lnSpc>
                <a:spcPct val="150000"/>
              </a:lnSpc>
            </a:pPr>
            <a:r>
              <a:rPr lang="sr-Latn-RS" sz="4400" dirty="0"/>
              <a:t>Šta je to </a:t>
            </a:r>
            <a:r>
              <a:rPr lang="sr-Latn-RS" sz="4400" dirty="0">
                <a:solidFill>
                  <a:srgbClr val="FF0000"/>
                </a:solidFill>
              </a:rPr>
              <a:t>informacija </a:t>
            </a:r>
            <a:r>
              <a:rPr lang="sr-Latn-RS" sz="4400" dirty="0">
                <a:solidFill>
                  <a:srgbClr val="FF0000"/>
                </a:solidFill>
                <a:sym typeface="Wingdings" pitchFamily="2" charset="2"/>
              </a:rPr>
              <a:t></a:t>
            </a:r>
            <a:r>
              <a:rPr lang="sr-Latn-RS" sz="4400" dirty="0"/>
              <a:t>?</a:t>
            </a:r>
          </a:p>
          <a:p>
            <a:r>
              <a:rPr lang="sr-Latn-RS" sz="2800" dirty="0"/>
              <a:t>Skup obrađenih podataka koje primaocu predstavljaju neko obaveštenje, novost i uvećava njegovo znanje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1040130" y="466344"/>
            <a:ext cx="782326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5400" dirty="0"/>
              <a:t>Informacija, podaci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144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5400" dirty="0"/>
              <a:t>Znanje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130" y="2008095"/>
            <a:ext cx="7823264" cy="4168868"/>
          </a:xfrm>
        </p:spPr>
        <p:txBody>
          <a:bodyPr>
            <a:norm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Znanje </a:t>
            </a:r>
            <a:r>
              <a:rPr lang="sr-Latn-RS" sz="2800" dirty="0"/>
              <a:t>- čine podaci ili informacije koji se organizuju i obrađuju da prenesu razumevanje, iskustvo, akumulirano učenje i stručnost u primeni na određeni aktuelni problem ili aktivnost </a:t>
            </a:r>
            <a:endParaRPr lang="en-US" sz="2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5400" dirty="0"/>
              <a:t>Struktura informacije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137648" y="3586878"/>
            <a:ext cx="1923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400" dirty="0"/>
              <a:t>UČENIK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32012" y="2403538"/>
            <a:ext cx="3224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dirty="0"/>
              <a:t>Marko Marković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44606" y="3667560"/>
            <a:ext cx="7104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dirty="0"/>
              <a:t>IV</a:t>
            </a:r>
            <a:r>
              <a:rPr lang="sr-Latn-RS" sz="1600" dirty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05906" y="5548316"/>
            <a:ext cx="213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4400" dirty="0"/>
              <a:t>Gitara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5228104" y="2385608"/>
            <a:ext cx="18653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400" dirty="0"/>
              <a:t>Kuzmin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6681559" y="3452001"/>
            <a:ext cx="2665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/>
              <a:t>Mitrovačka </a:t>
            </a:r>
            <a:r>
              <a:rPr lang="en-US" sz="3600" dirty="0"/>
              <a:t>g</a:t>
            </a:r>
            <a:r>
              <a:rPr lang="sr-Latn-RS" sz="3600" dirty="0"/>
              <a:t>imnazija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593620" y="5597825"/>
            <a:ext cx="1639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3600" dirty="0"/>
              <a:t>Plivanje</a:t>
            </a:r>
            <a:endParaRPr lang="en-US" sz="3600" dirty="0"/>
          </a:p>
        </p:txBody>
      </p:sp>
      <p:cxnSp>
        <p:nvCxnSpPr>
          <p:cNvPr id="12" name="Straight Arrow Connector 11"/>
          <p:cNvCxnSpPr>
            <a:stCxn id="5" idx="2"/>
          </p:cNvCxnSpPr>
          <p:nvPr/>
        </p:nvCxnSpPr>
        <p:spPr>
          <a:xfrm rot="16200000" flipH="1">
            <a:off x="2444012" y="2850074"/>
            <a:ext cx="621970" cy="10215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4" idx="1"/>
          </p:cNvCxnSpPr>
          <p:nvPr/>
        </p:nvCxnSpPr>
        <p:spPr>
          <a:xfrm flipV="1">
            <a:off x="1255057" y="3971599"/>
            <a:ext cx="1882591" cy="4990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</p:cNvCxnSpPr>
          <p:nvPr/>
        </p:nvCxnSpPr>
        <p:spPr>
          <a:xfrm rot="5400000" flipH="1" flipV="1">
            <a:off x="2443810" y="4464626"/>
            <a:ext cx="1211458" cy="95592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1"/>
          </p:cNvCxnSpPr>
          <p:nvPr/>
        </p:nvCxnSpPr>
        <p:spPr>
          <a:xfrm rot="10800000">
            <a:off x="4211350" y="4336861"/>
            <a:ext cx="1382270" cy="158413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  <a:endCxn id="4" idx="3"/>
          </p:cNvCxnSpPr>
          <p:nvPr/>
        </p:nvCxnSpPr>
        <p:spPr>
          <a:xfrm rot="10800000">
            <a:off x="5061573" y="3971600"/>
            <a:ext cx="1619986" cy="805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1"/>
          </p:cNvCxnSpPr>
          <p:nvPr/>
        </p:nvCxnSpPr>
        <p:spPr>
          <a:xfrm rot="10800000" flipV="1">
            <a:off x="4337990" y="2770328"/>
            <a:ext cx="890114" cy="84955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TS1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16x9.potx" id="{AA5F22BC-61EA-4F01-AB22-75117871E196}" vid="{BD0EB374-1DDC-4F15-88A9-D386288C58A6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TS103462902</Template>
  <TotalTime>0</TotalTime>
  <Words>1542</Words>
  <Application>Microsoft Office PowerPoint</Application>
  <PresentationFormat>A4 Paper (210x297 mm)</PresentationFormat>
  <Paragraphs>189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Courier New</vt:lpstr>
      <vt:lpstr>Wingdings</vt:lpstr>
      <vt:lpstr>TS103462902</vt:lpstr>
      <vt:lpstr>Uvod u baze podataka</vt:lpstr>
      <vt:lpstr>Nekoliko definicija baza podataka</vt:lpstr>
      <vt:lpstr>Osnovni elementi baze podataka</vt:lpstr>
      <vt:lpstr>Informacioni sistem</vt:lpstr>
      <vt:lpstr>Komponente informacionog sistema</vt:lpstr>
      <vt:lpstr>Informacija, podaci</vt:lpstr>
      <vt:lpstr>PowerPoint Presentation</vt:lpstr>
      <vt:lpstr>Znanje </vt:lpstr>
      <vt:lpstr>Struktura informacije</vt:lpstr>
      <vt:lpstr>Modeli BP, relacione BP, osnovni pojmovi relacionih BP</vt:lpstr>
      <vt:lpstr>Vrste modela baza podataka</vt:lpstr>
      <vt:lpstr>Hijerarhijski model baze podataka</vt:lpstr>
      <vt:lpstr>Mrežni model baza podataka</vt:lpstr>
      <vt:lpstr>Relacioni model baza podataka</vt:lpstr>
      <vt:lpstr>Relacioni model baza podataka</vt:lpstr>
      <vt:lpstr>Objektni model baza podataka – Objektno orijentisan podatak (OOP)</vt:lpstr>
      <vt:lpstr>Osnovni pojmovi relacionih baza podataka</vt:lpstr>
      <vt:lpstr>Osnovni pojmovi relacionih baza podataka</vt:lpstr>
      <vt:lpstr>Osobine tabele u relacionom modelu BP</vt:lpstr>
      <vt:lpstr>Pojam ključa BP, šema relacione BP</vt:lpstr>
      <vt:lpstr>Pojam ključa BP</vt:lpstr>
      <vt:lpstr>Pojam ključa BP</vt:lpstr>
      <vt:lpstr>Šema relacione BP</vt:lpstr>
      <vt:lpstr>Šema relacione BP</vt:lpstr>
      <vt:lpstr>Planiranje jednostavnih baza podataka</vt:lpstr>
      <vt:lpstr>Planiranje jednostavih baza podataka</vt:lpstr>
      <vt:lpstr>Planiranje jednostavih baza podataka</vt:lpstr>
      <vt:lpstr>Planiranje jednostavih baza podataka</vt:lpstr>
      <vt:lpstr>Tipovi podataka</vt:lpstr>
      <vt:lpstr>Planiranje jednostavih baza podataka</vt:lpstr>
      <vt:lpstr>Kreiranje tabela, izbor tipa podataka, postavljanje primarnog ključa</vt:lpstr>
      <vt:lpstr>Kreiranje tabela</vt:lpstr>
      <vt:lpstr>Kreiranje tabela</vt:lpstr>
      <vt:lpstr>Kreiranje tabela, izbor tipa podataka, postavljanje primarnog ključa</vt:lpstr>
      <vt:lpstr>Kreiranje tabela</vt:lpstr>
      <vt:lpstr>Kreiranje upita (query)</vt:lpstr>
      <vt:lpstr>Kreiranje upita</vt:lpstr>
      <vt:lpstr>Kreiranje upita</vt:lpstr>
      <vt:lpstr>Kreiranje upita</vt:lpstr>
      <vt:lpstr>Kreiranje upita</vt:lpstr>
      <vt:lpstr>Kreiranje obrazaca (form)</vt:lpstr>
      <vt:lpstr>Kreiranje obrazaca</vt:lpstr>
      <vt:lpstr>Kreiranje obrazaca</vt:lpstr>
      <vt:lpstr>Makroi i moduli</vt:lpstr>
      <vt:lpstr>Makroi (macro)</vt:lpstr>
      <vt:lpstr>Moduli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2013-09-04T21:43:44Z</dcterms:created>
  <dcterms:modified xsi:type="dcterms:W3CDTF">2022-11-23T10:03:32Z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