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5F53-300A-4896-8D74-A20D2B0F77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Утицај рачунара на живот људи</a:t>
            </a:r>
            <a:endParaRPr lang="sr-Latn-R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03C4D-7D9B-4F1E-8CF9-B01D5DC08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92" y="3764110"/>
            <a:ext cx="4286848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8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0CE3-0D08-4455-9358-012D1175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Утицај рачунара на здравље и животну средину</a:t>
            </a:r>
            <a:endParaRPr lang="sr-Latn-R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A861-6D09-4777-989D-F59127DBB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Cyrl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Негативан утицај рачунара на здравље</a:t>
            </a:r>
          </a:p>
          <a:p>
            <a:pPr lvl="1"/>
            <a:r>
              <a:rPr lang="sr-Cyrl-RS" sz="2200" dirty="0"/>
              <a:t>Смањење опште физичке активности → гојазност и сл.</a:t>
            </a:r>
          </a:p>
          <a:p>
            <a:pPr lvl="1"/>
            <a:r>
              <a:rPr lang="sr-Cyrl-RS" sz="2200" dirty="0"/>
              <a:t>Неправилан положај седења → болови у костима и мишићима.</a:t>
            </a:r>
          </a:p>
          <a:p>
            <a:pPr lvl="1"/>
            <a:r>
              <a:rPr lang="sr-Cyrl-RS" sz="2200" dirty="0"/>
              <a:t>Дуго гледање у екран → замућење вида, главобоље ...</a:t>
            </a:r>
          </a:p>
          <a:p>
            <a:pPr lvl="1"/>
            <a:r>
              <a:rPr lang="sr-Cyrl-RS" sz="2200" dirty="0"/>
              <a:t>Психички ефекти дуготрајног коришћења, играња → умор, нервоза, губитак концентрације, агресивност ...</a:t>
            </a:r>
          </a:p>
          <a:p>
            <a:pPr lvl="1"/>
            <a:r>
              <a:rPr lang="sr-Cyrl-R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Прокрастинација</a:t>
            </a:r>
            <a:r>
              <a:rPr lang="sr-Cyrl-RS" sz="2200" dirty="0"/>
              <a:t> → психолозки поремећај, замена важног посла низом краћих, мање битних, али пријатнијих активности. Доводи до траћења времена, губитка продуктивности, појаве стреса, осећаја кривице и слабљења самопоуздања.</a:t>
            </a:r>
          </a:p>
        </p:txBody>
      </p:sp>
    </p:spTree>
    <p:extLst>
      <p:ext uri="{BB962C8B-B14F-4D97-AF65-F5344CB8AC3E}">
        <p14:creationId xmlns:p14="http://schemas.microsoft.com/office/powerpoint/2010/main" val="33158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0CE3-0D08-4455-9358-012D1175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Утицај рачунара на здравље и животну средину</a:t>
            </a:r>
            <a:endParaRPr lang="sr-Latn-R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A861-6D09-4777-989D-F59127DBB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Негативан утицај рачунара на животну средину</a:t>
            </a:r>
          </a:p>
          <a:p>
            <a:pPr lvl="1"/>
            <a:r>
              <a:rPr lang="sr-Cyrl-RS" sz="2200" dirty="0"/>
              <a:t>Због брзог развоја, рачунари брзо застаревају.</a:t>
            </a:r>
          </a:p>
          <a:p>
            <a:pPr lvl="1"/>
            <a:r>
              <a:rPr lang="sr-Cyrl-RS" sz="2200" dirty="0"/>
              <a:t>Сваке године се баци неколико стотина милиона рачунара, што доводи до проблема одлагања електронског отпада.</a:t>
            </a:r>
          </a:p>
          <a:p>
            <a:pPr lvl="1"/>
            <a:r>
              <a:rPr lang="sr-Cyrl-RS" sz="2200" dirty="0"/>
              <a:t>Неке рачунарске компоненте садрже веома токсичне материје, тешке метале (олово, жива), азбест и разне врсте пластике.</a:t>
            </a:r>
          </a:p>
          <a:p>
            <a:pPr lvl="1"/>
            <a:r>
              <a:rPr lang="sr-Cyrl-R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може све да се рециклира.</a:t>
            </a:r>
          </a:p>
        </p:txBody>
      </p:sp>
    </p:spTree>
    <p:extLst>
      <p:ext uri="{BB962C8B-B14F-4D97-AF65-F5344CB8AC3E}">
        <p14:creationId xmlns:p14="http://schemas.microsoft.com/office/powerpoint/2010/main" val="186008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0CE3-0D08-4455-9358-012D1175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Значај и примена рачунарске технологије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A861-6D09-4777-989D-F59127DBB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/>
              <a:t>Живимо у информатичком друштву.</a:t>
            </a:r>
          </a:p>
          <a:p>
            <a:r>
              <a:rPr lang="sr-Cyrl-RS" sz="2400" dirty="0"/>
              <a:t>Коришћење информација је важна економска, политичка и културна активност.</a:t>
            </a:r>
          </a:p>
          <a:p>
            <a:r>
              <a:rPr lang="sr-Cyrl-RS" sz="2400" dirty="0"/>
              <a:t>Развоја информационо-комуникационих технологија (ИКТ) одвија се пред нашим очима.</a:t>
            </a:r>
          </a:p>
          <a:p>
            <a:r>
              <a:rPr lang="sr-Cyrl-RS" sz="2400" dirty="0"/>
              <a:t>На које области живота су рачунари имали највише утицаја?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68394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0CE3-0D08-4455-9358-012D1175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Значај и примена рачунарске технологије</a:t>
            </a:r>
            <a:endParaRPr lang="sr-Latn-R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A861-6D09-4777-989D-F59127DBB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2557949"/>
          </a:xfrm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Приватна комуникација</a:t>
            </a:r>
          </a:p>
          <a:p>
            <a:pPr lvl="1"/>
            <a:r>
              <a:rPr lang="sr-Cyrl-RS" sz="2200" dirty="0"/>
              <a:t>Некада се комуницирало: уживо, телефоном, писмом.</a:t>
            </a:r>
          </a:p>
          <a:p>
            <a:pPr lvl="1"/>
            <a:r>
              <a:rPr lang="sr-Cyrl-RS" sz="2200" dirty="0"/>
              <a:t>Данас: мобилни телефони, кратке поруке (</a:t>
            </a:r>
            <a:r>
              <a:rPr lang="en-US" sz="2200" dirty="0"/>
              <a:t>SMS)</a:t>
            </a:r>
            <a:r>
              <a:rPr lang="sr-Cyrl-RS" sz="2200" dirty="0"/>
              <a:t>,</a:t>
            </a:r>
            <a:r>
              <a:rPr lang="sr-Latn-RS" sz="2200" dirty="0"/>
              <a:t> </a:t>
            </a:r>
            <a:r>
              <a:rPr lang="sr-Cyrl-RS" sz="2200" dirty="0"/>
              <a:t>ћаскање (</a:t>
            </a:r>
            <a:r>
              <a:rPr lang="en-US" sz="2200" dirty="0"/>
              <a:t>chat</a:t>
            </a:r>
            <a:r>
              <a:rPr lang="sr-Cyrl-RS" sz="2200" dirty="0"/>
              <a:t>)</a:t>
            </a:r>
            <a:r>
              <a:rPr lang="en-US" sz="2200" dirty="0"/>
              <a:t>, </a:t>
            </a:r>
            <a:r>
              <a:rPr lang="sr-Cyrl-RS" sz="2200" dirty="0"/>
              <a:t>друштвене мреже (</a:t>
            </a:r>
            <a:r>
              <a:rPr lang="en-US" sz="2200" dirty="0"/>
              <a:t>Facebook, Instagram…), </a:t>
            </a:r>
            <a:r>
              <a:rPr lang="sr-Cyrl-RS" sz="2200" dirty="0"/>
              <a:t>електронска пошта </a:t>
            </a:r>
            <a:r>
              <a:rPr lang="en-US" sz="2200" dirty="0"/>
              <a:t>(e-mail)</a:t>
            </a:r>
            <a:r>
              <a:rPr lang="sr-Cyrl-RS" sz="2200" dirty="0"/>
              <a:t>, </a:t>
            </a:r>
            <a:r>
              <a:rPr lang="en-US" sz="2200" dirty="0"/>
              <a:t>Skype, Viber, </a:t>
            </a:r>
            <a:r>
              <a:rPr lang="en-US" sz="2200" dirty="0" err="1"/>
              <a:t>WhatsUp</a:t>
            </a:r>
            <a:r>
              <a:rPr lang="en-US" sz="2200" dirty="0"/>
              <a:t> …</a:t>
            </a:r>
            <a:endParaRPr lang="sr-Latn-R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AD4CFC-DE2C-4947-B73D-D89853687B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329" y="4700016"/>
            <a:ext cx="1284055" cy="1537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74DC30-C3CF-4CBC-A671-98AF02D78C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1380" y="4792658"/>
            <a:ext cx="1360932" cy="13518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91C03F-CDEC-486E-818B-840BD446D0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182" y="4903256"/>
            <a:ext cx="1130662" cy="11306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6F77A5-6769-4DE2-995C-7354A9F20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610" y="4640579"/>
            <a:ext cx="1648523" cy="16560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4C1C47-916E-4E4E-A1B4-BCE95A2713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061" y="4801655"/>
            <a:ext cx="1232263" cy="123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7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0CE3-0D08-4455-9358-012D1175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Значај и примена рачунарске технологије</a:t>
            </a:r>
            <a:endParaRPr lang="sr-Latn-R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A861-6D09-4777-989D-F59127DBB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307757"/>
          </a:xfrm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Извори информација</a:t>
            </a:r>
          </a:p>
          <a:p>
            <a:pPr lvl="1"/>
            <a:r>
              <a:rPr lang="sr-Cyrl-RS" sz="2200" dirty="0"/>
              <a:t>Некада: књиге, енциклопедије, библиотеке </a:t>
            </a:r>
            <a:r>
              <a:rPr lang="en-US" sz="2200" dirty="0"/>
              <a:t>→</a:t>
            </a:r>
            <a:r>
              <a:rPr lang="sr-Cyrl-RS" sz="2200" dirty="0"/>
              <a:t> преписивање, фотокопирање.</a:t>
            </a:r>
          </a:p>
          <a:p>
            <a:pPr lvl="1"/>
            <a:r>
              <a:rPr lang="sr-Cyrl-RS" sz="2200" dirty="0"/>
              <a:t>Данас: интернет </a:t>
            </a:r>
            <a:r>
              <a:rPr lang="en-US" sz="2200" dirty="0"/>
              <a:t>→ </a:t>
            </a:r>
            <a:r>
              <a:rPr lang="sr-Cyrl-RS" sz="2200" dirty="0"/>
              <a:t>слободно доступне енциклопедије (</a:t>
            </a:r>
            <a:r>
              <a:rPr lang="en-US" sz="2200" i="1" dirty="0"/>
              <a:t>Wikipedia</a:t>
            </a:r>
            <a:r>
              <a:rPr lang="sr-Cyrl-RS" sz="2200" dirty="0"/>
              <a:t>).</a:t>
            </a:r>
          </a:p>
          <a:p>
            <a:pPr lvl="1"/>
            <a:endParaRPr lang="sr-Cyrl-RS" sz="2200" dirty="0"/>
          </a:p>
          <a:p>
            <a:pPr lvl="1"/>
            <a:r>
              <a:rPr lang="sr-Cyrl-RS" sz="2200" dirty="0"/>
              <a:t>Некада: новине на трафици, Дневник на телевизији.</a:t>
            </a:r>
          </a:p>
          <a:p>
            <a:pPr lvl="1"/>
            <a:r>
              <a:rPr lang="sr-Cyrl-RS" sz="2200" dirty="0"/>
              <a:t>Данас: информативни портали, </a:t>
            </a:r>
            <a:r>
              <a:rPr lang="en-US" sz="2200" i="1" dirty="0"/>
              <a:t>news</a:t>
            </a:r>
            <a:r>
              <a:rPr lang="en-US" sz="2200" dirty="0"/>
              <a:t> </a:t>
            </a:r>
            <a:r>
              <a:rPr lang="sr-Cyrl-RS" sz="2200" dirty="0"/>
              <a:t>сервиси. Вести 24/7.</a:t>
            </a:r>
            <a:endParaRPr lang="sr-Latn-R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5B9247-46CE-4635-81C4-BF4A10DB08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387" y="3328442"/>
            <a:ext cx="1792165" cy="205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7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0CE3-0D08-4455-9358-012D1175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Значај и примена рачунарске технологије</a:t>
            </a:r>
            <a:endParaRPr lang="sr-Latn-R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A861-6D09-4777-989D-F59127DBB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307757"/>
          </a:xfrm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Мултимедијални садржаји</a:t>
            </a:r>
          </a:p>
          <a:p>
            <a:pPr lvl="1"/>
            <a:r>
              <a:rPr lang="sr-Cyrl-RS" sz="2200" dirty="0"/>
              <a:t>Некада: радио, вокмени, касете, биоскоп, видео клуб.</a:t>
            </a:r>
          </a:p>
          <a:p>
            <a:pPr lvl="1"/>
            <a:r>
              <a:rPr lang="sr-Cyrl-RS" sz="2200" dirty="0"/>
              <a:t>Данас: </a:t>
            </a:r>
            <a:r>
              <a:rPr lang="en-US" sz="2200" dirty="0"/>
              <a:t>MP3 </a:t>
            </a:r>
            <a:r>
              <a:rPr lang="sr-Cyrl-RS" sz="2200" dirty="0"/>
              <a:t>плејери, </a:t>
            </a:r>
            <a:r>
              <a:rPr lang="en-US" sz="2200" dirty="0"/>
              <a:t>iPod, </a:t>
            </a:r>
            <a:r>
              <a:rPr lang="sr-Cyrl-RS" sz="2200" dirty="0"/>
              <a:t>паметни телефони, </a:t>
            </a:r>
            <a:r>
              <a:rPr lang="en-US" sz="2200" dirty="0"/>
              <a:t>YouTube ..</a:t>
            </a:r>
            <a:r>
              <a:rPr lang="sr-Cyrl-RS" sz="2200" dirty="0"/>
              <a:t>.</a:t>
            </a:r>
            <a:endParaRPr lang="en-US" sz="2200" dirty="0"/>
          </a:p>
          <a:p>
            <a:pPr lvl="1"/>
            <a:endParaRPr lang="en-US" sz="2200" dirty="0"/>
          </a:p>
          <a:p>
            <a:pPr lvl="1"/>
            <a:r>
              <a:rPr lang="sr-Cyrl-RS" sz="2200" dirty="0"/>
              <a:t>Некада: фотоапарати (филм → развијање → папир).</a:t>
            </a:r>
          </a:p>
          <a:p>
            <a:pPr lvl="1"/>
            <a:r>
              <a:rPr lang="sr-Cyrl-RS" sz="2200" dirty="0"/>
              <a:t>Данас: дигитални апарати, телефони → </a:t>
            </a:r>
            <a:r>
              <a:rPr lang="en-US" sz="2200" dirty="0"/>
              <a:t>Facebook, Instagram …</a:t>
            </a:r>
            <a:endParaRPr lang="sr-Cyrl-R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24F8DE-2832-4F48-9CA3-B7AA487548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0535" y="3334203"/>
            <a:ext cx="2031340" cy="1128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E34639-BEEE-4447-BAD3-E56F69EC4D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6905" y="2989422"/>
            <a:ext cx="773502" cy="12277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6C62BD-38C6-41ED-848F-EC670FE6AF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316" y="4693302"/>
            <a:ext cx="1436079" cy="13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2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0CE3-0D08-4455-9358-012D1175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Значај и примена рачунарске технологије</a:t>
            </a:r>
            <a:endParaRPr lang="sr-Latn-R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A861-6D09-4777-989D-F59127DBB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2557949"/>
          </a:xfrm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Канцеларијско пословање</a:t>
            </a:r>
          </a:p>
          <a:p>
            <a:pPr lvl="1"/>
            <a:r>
              <a:rPr lang="sr-Cyrl-RS" sz="2200" dirty="0"/>
              <a:t>Некада: писање и цртање руком, писаћа машина.</a:t>
            </a:r>
          </a:p>
          <a:p>
            <a:pPr lvl="1"/>
            <a:r>
              <a:rPr lang="sr-Cyrl-RS" sz="2200" dirty="0"/>
              <a:t>Данас: програми за обраду текста, табеларна израчунавања, презентације...</a:t>
            </a:r>
            <a:endParaRPr lang="sr-Latn-R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5B5BEF-6062-4CF3-BAE0-B246808AA4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4234510"/>
            <a:ext cx="4023360" cy="1918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CE2367-AFE0-4BB4-A6A9-83EFADEEB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248150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3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0CE3-0D08-4455-9358-012D1175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Значај и примена рачунарске технологије</a:t>
            </a:r>
            <a:endParaRPr lang="sr-Latn-R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A861-6D09-4777-989D-F59127DBB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7747"/>
            <a:ext cx="10131425" cy="2091605"/>
          </a:xfrm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Географски информациони системи</a:t>
            </a:r>
          </a:p>
          <a:p>
            <a:pPr lvl="1"/>
            <a:r>
              <a:rPr lang="sr-Cyrl-RS" sz="2200" dirty="0"/>
              <a:t>Некада: познавање града, папирне мапе и водичи, питај пролазника ...</a:t>
            </a:r>
          </a:p>
          <a:p>
            <a:pPr lvl="1"/>
            <a:r>
              <a:rPr lang="sr-Cyrl-RS" sz="2200" dirty="0"/>
              <a:t>Данас: географски информациони системи (</a:t>
            </a:r>
            <a:r>
              <a:rPr lang="en-US" sz="2200" dirty="0"/>
              <a:t>GIS), </a:t>
            </a:r>
            <a:r>
              <a:rPr lang="sr-Cyrl-RS" sz="2200" dirty="0"/>
              <a:t>електронске мапе (</a:t>
            </a:r>
            <a:r>
              <a:rPr lang="en-US" sz="2200" dirty="0"/>
              <a:t>Google Maps), </a:t>
            </a:r>
            <a:r>
              <a:rPr lang="sr-Cyrl-RS" sz="2200" dirty="0"/>
              <a:t>глобални позициони систем (</a:t>
            </a:r>
            <a:r>
              <a:rPr lang="en-US" sz="2200" dirty="0"/>
              <a:t>GPS</a:t>
            </a:r>
            <a:r>
              <a:rPr lang="sr-Cyrl-RS" sz="2200" dirty="0"/>
              <a:t>).</a:t>
            </a:r>
            <a:endParaRPr lang="sr-Latn-R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106685-ABB5-4A6B-9245-4B6B504982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848" y="3429847"/>
            <a:ext cx="4387991" cy="3290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E3ADFE-837E-454F-A6BC-0F39742D5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479" y="3959352"/>
            <a:ext cx="2413845" cy="24773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7A1387-AEF8-461B-8ECA-6253AD2526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365" y="4209769"/>
            <a:ext cx="1625371" cy="201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58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0CE3-0D08-4455-9358-012D1175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Значај и примена рачунарске технологије</a:t>
            </a:r>
            <a:endParaRPr lang="sr-Latn-R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A861-6D09-4777-989D-F59127DBB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2557949"/>
          </a:xfrm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Електронска трговина и електронско банкарство</a:t>
            </a:r>
          </a:p>
          <a:p>
            <a:pPr lvl="1"/>
            <a:r>
              <a:rPr lang="sr-Cyrl-RS" sz="2200" dirty="0"/>
              <a:t>Некада: подизање новца, плаћање рачуна → банка, пошта.</a:t>
            </a:r>
          </a:p>
          <a:p>
            <a:pPr lvl="1"/>
            <a:r>
              <a:rPr lang="sr-Cyrl-RS" sz="2200" dirty="0"/>
              <a:t>Данас: банкомати, </a:t>
            </a:r>
            <a:r>
              <a:rPr lang="en-US" sz="2200" dirty="0"/>
              <a:t>on-line </a:t>
            </a:r>
            <a:r>
              <a:rPr lang="sr-Cyrl-RS" sz="2200" dirty="0"/>
              <a:t>плаћање, куповина, </a:t>
            </a:r>
            <a:r>
              <a:rPr lang="en-US" sz="2200" dirty="0"/>
              <a:t>amazon, </a:t>
            </a:r>
            <a:r>
              <a:rPr lang="en-US" sz="2200" dirty="0" err="1"/>
              <a:t>ebay</a:t>
            </a:r>
            <a:r>
              <a:rPr lang="en-US" sz="2200" dirty="0"/>
              <a:t>, PayPal …</a:t>
            </a:r>
            <a:endParaRPr lang="sr-Latn-RS" sz="24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B1B3409-4E20-4C00-9538-C01A00AC07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4897" y="4125468"/>
            <a:ext cx="2189228" cy="2157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2351B7-413C-47FA-835B-FCB5E533DF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315" y="4066031"/>
            <a:ext cx="2276856" cy="22768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0B6859-843D-4B42-814F-0CB7ED2A2F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729527"/>
            <a:ext cx="1742186" cy="7622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EED727-110A-4A0A-844A-15BCC13150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015" y="4125468"/>
            <a:ext cx="1969008" cy="196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0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0CE3-0D08-4455-9358-012D1175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Утицај рачунара на здравље и животну средину</a:t>
            </a:r>
            <a:endParaRPr lang="sr-Latn-R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A861-6D09-4777-989D-F59127DBB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/>
              <a:t>Рачунари, сами по себи, нису опасни уређаји.</a:t>
            </a:r>
          </a:p>
          <a:p>
            <a:r>
              <a:rPr lang="sr-Cyrl-RS" sz="2400" dirty="0"/>
              <a:t>Интензивно и дуготрајно коришћење може имати лоше последице по здравље.</a:t>
            </a:r>
          </a:p>
          <a:p>
            <a:r>
              <a:rPr lang="sr-Cyrl-RS" sz="2400" dirty="0"/>
              <a:t>Неправилно одлагање застареле рачунарске опреме узрокује загађење животне средине.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9328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195</TotalTime>
  <Words>507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Celestial</vt:lpstr>
      <vt:lpstr>Утицај рачунара на живот људи</vt:lpstr>
      <vt:lpstr>Значај и примена рачунарске технологије</vt:lpstr>
      <vt:lpstr>Значај и примена рачунарске технологије</vt:lpstr>
      <vt:lpstr>Значај и примена рачунарске технологије</vt:lpstr>
      <vt:lpstr>Значај и примена рачунарске технологије</vt:lpstr>
      <vt:lpstr>Значај и примена рачунарске технологије</vt:lpstr>
      <vt:lpstr>Значај и примена рачунарске технологије</vt:lpstr>
      <vt:lpstr>Значај и примена рачунарске технологије</vt:lpstr>
      <vt:lpstr>Утицај рачунара на здравље и животну средину</vt:lpstr>
      <vt:lpstr>Утицај рачунара на здравље и животну средину</vt:lpstr>
      <vt:lpstr>Утицај рачунара на здравље и животну средину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Утицај рачунара на живот људи</dc:title>
  <dc:creator>Đurković</dc:creator>
  <cp:lastModifiedBy>Ivan Filipović</cp:lastModifiedBy>
  <cp:revision>20</cp:revision>
  <dcterms:created xsi:type="dcterms:W3CDTF">2018-09-30T14:24:58Z</dcterms:created>
  <dcterms:modified xsi:type="dcterms:W3CDTF">2018-09-30T21:22:41Z</dcterms:modified>
</cp:coreProperties>
</file>